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75" r:id="rId3"/>
    <p:sldId id="276" r:id="rId4"/>
    <p:sldId id="277" r:id="rId5"/>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93" r:id="rId21"/>
  </p:sldIdLst>
  <p:sldSz cx="18288000" cy="10287000"/>
  <p:notesSz cx="6858000" cy="9144000"/>
  <p:embeddedFontLst>
    <p:embeddedFont>
      <p:font typeface="Arial Nova" panose="020B0504020202020204" pitchFamily="3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Clear Sans Regular" panose="020B0604020202020204" charset="0"/>
      <p:regular r:id="rId31"/>
    </p:embeddedFont>
    <p:embeddedFont>
      <p:font typeface="Corbel" panose="020B0503020204020204" pitchFamily="34" charset="0"/>
      <p:regular r:id="rId32"/>
      <p:bold r:id="rId33"/>
      <p:italic r:id="rId34"/>
      <p:boldItalic r:id="rId35"/>
    </p:embeddedFont>
    <p:embeddedFont>
      <p:font typeface="HK Grotesk Light Bold" panose="020B0604020202020204" charset="0"/>
      <p:regular r:id="rId36"/>
    </p:embeddedFont>
    <p:embeddedFont>
      <p:font typeface="Wingdings 2" panose="05020102010507070707" pitchFamily="18" charset="2"/>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A3E"/>
    <a:srgbClr val="10F217"/>
    <a:srgbClr val="373A01"/>
    <a:srgbClr val="9AC72F"/>
    <a:srgbClr val="EC0005"/>
    <a:srgbClr val="D69F77"/>
    <a:srgbClr val="6D48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94622" autoAdjust="0"/>
  </p:normalViewPr>
  <p:slideViewPr>
    <p:cSldViewPr>
      <p:cViewPr varScale="1">
        <p:scale>
          <a:sx n="34" d="100"/>
          <a:sy n="34" d="100"/>
        </p:scale>
        <p:origin x="998" y="11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AE92C7-DCF5-49A1-8295-7BD85774ACD8}" type="datetimeFigureOut">
              <a:rPr lang="ru-RU" smtClean="0"/>
              <a:t>24.02.2022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D5298C-5A15-4E73-BC49-1F9C55EFA1CE}" type="slidenum">
              <a:rPr lang="ru-RU" smtClean="0"/>
              <a:t>‹#›</a:t>
            </a:fld>
            <a:endParaRPr lang="ru-RU"/>
          </a:p>
        </p:txBody>
      </p:sp>
    </p:spTree>
    <p:extLst>
      <p:ext uri="{BB962C8B-B14F-4D97-AF65-F5344CB8AC3E}">
        <p14:creationId xmlns:p14="http://schemas.microsoft.com/office/powerpoint/2010/main" val="96377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081A7F1E-5839-43E1-B01D-BDAB31EBF880}" type="slidenum">
              <a:rPr lang="ru-RU" smtClean="0"/>
              <a:pPr/>
              <a:t>3</a:t>
            </a:fld>
            <a:endParaRPr lang="ru-RU"/>
          </a:p>
        </p:txBody>
      </p:sp>
    </p:spTree>
    <p:extLst>
      <p:ext uri="{BB962C8B-B14F-4D97-AF65-F5344CB8AC3E}">
        <p14:creationId xmlns:p14="http://schemas.microsoft.com/office/powerpoint/2010/main" val="3746787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alpha val="53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18" Type="http://schemas.openxmlformats.org/officeDocument/2006/relationships/slide" Target="slide2.xml"/><Relationship Id="rId3" Type="http://schemas.microsoft.com/office/2007/relationships/hdphoto" Target="../media/hdphoto1.wdp"/><Relationship Id="rId7" Type="http://schemas.openxmlformats.org/officeDocument/2006/relationships/image" Target="../media/image5.jpeg"/><Relationship Id="rId12" Type="http://schemas.openxmlformats.org/officeDocument/2006/relationships/image" Target="../media/image10.jpeg"/><Relationship Id="rId17" Type="http://schemas.openxmlformats.org/officeDocument/2006/relationships/image" Target="../media/image15.jpeg"/><Relationship Id="rId2" Type="http://schemas.openxmlformats.org/officeDocument/2006/relationships/image" Target="../media/image1.png"/><Relationship Id="rId16"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5" Type="http://schemas.openxmlformats.org/officeDocument/2006/relationships/image" Target="../media/image13.jpeg"/><Relationship Id="rId10" Type="http://schemas.openxmlformats.org/officeDocument/2006/relationships/image" Target="../media/image8.jpeg"/><Relationship Id="rId19" Type="http://schemas.openxmlformats.org/officeDocument/2006/relationships/image" Target="../media/image16.pn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jpe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6.jpeg"/><Relationship Id="rId7" Type="http://schemas.openxmlformats.org/officeDocument/2006/relationships/slide" Target="slide9.xml"/><Relationship Id="rId12" Type="http://schemas.microsoft.com/office/2007/relationships/hdphoto" Target="../media/hdphoto3.wdp"/><Relationship Id="rId2" Type="http://schemas.openxmlformats.org/officeDocument/2006/relationships/image" Target="../media/image45.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48.png"/><Relationship Id="rId5" Type="http://schemas.openxmlformats.org/officeDocument/2006/relationships/image" Target="../media/image1.png"/><Relationship Id="rId10" Type="http://schemas.openxmlformats.org/officeDocument/2006/relationships/image" Target="../media/image19.png"/><Relationship Id="rId4" Type="http://schemas.openxmlformats.org/officeDocument/2006/relationships/image" Target="../media/image47.jpeg"/><Relationship Id="rId9" Type="http://schemas.openxmlformats.org/officeDocument/2006/relationships/slide" Target="slide11.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0.jpeg"/><Relationship Id="rId7" Type="http://schemas.openxmlformats.org/officeDocument/2006/relationships/slide" Target="slide10.xml"/><Relationship Id="rId12" Type="http://schemas.openxmlformats.org/officeDocument/2006/relationships/image" Target="../media/image30.png"/><Relationship Id="rId2" Type="http://schemas.openxmlformats.org/officeDocument/2006/relationships/image" Target="../media/image49.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slide" Target="slide3.xml"/><Relationship Id="rId5" Type="http://schemas.openxmlformats.org/officeDocument/2006/relationships/image" Target="../media/image1.png"/><Relationship Id="rId10" Type="http://schemas.openxmlformats.org/officeDocument/2006/relationships/image" Target="../media/image19.png"/><Relationship Id="rId4" Type="http://schemas.openxmlformats.org/officeDocument/2006/relationships/image" Target="../media/image51.jpeg"/><Relationship Id="rId9" Type="http://schemas.openxmlformats.org/officeDocument/2006/relationships/slide" Target="slide12.xml"/></Relationships>
</file>

<file path=ppt/slides/_rels/slide12.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53.jpeg"/><Relationship Id="rId7" Type="http://schemas.microsoft.com/office/2007/relationships/hdphoto" Target="../media/hdphoto1.wdp"/><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9.png"/><Relationship Id="rId5" Type="http://schemas.openxmlformats.org/officeDocument/2006/relationships/image" Target="../media/image55.jpeg"/><Relationship Id="rId10" Type="http://schemas.openxmlformats.org/officeDocument/2006/relationships/slide" Target="slide13.xml"/><Relationship Id="rId4" Type="http://schemas.openxmlformats.org/officeDocument/2006/relationships/image" Target="../media/image54.jpe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7.jpeg"/><Relationship Id="rId7" Type="http://schemas.microsoft.com/office/2007/relationships/hdphoto" Target="../media/hdphoto1.wdp"/><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9.png"/><Relationship Id="rId5" Type="http://schemas.openxmlformats.org/officeDocument/2006/relationships/image" Target="../media/image57.jpeg"/><Relationship Id="rId10" Type="http://schemas.openxmlformats.org/officeDocument/2006/relationships/slide" Target="slide14.xml"/><Relationship Id="rId4" Type="http://schemas.openxmlformats.org/officeDocument/2006/relationships/image" Target="../media/image14.jpe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8.jpeg"/><Relationship Id="rId7" Type="http://schemas.openxmlformats.org/officeDocument/2006/relationships/slide" Target="slide13.xml"/><Relationship Id="rId2" Type="http://schemas.openxmlformats.org/officeDocument/2006/relationships/image" Target="../media/image10.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png"/><Relationship Id="rId10" Type="http://schemas.openxmlformats.org/officeDocument/2006/relationships/image" Target="../media/image19.png"/><Relationship Id="rId4" Type="http://schemas.openxmlformats.org/officeDocument/2006/relationships/image" Target="../media/image59.jpeg"/><Relationship Id="rId9" Type="http://schemas.openxmlformats.org/officeDocument/2006/relationships/slide" Target="slide15.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1.jpeg"/><Relationship Id="rId7" Type="http://schemas.openxmlformats.org/officeDocument/2006/relationships/slide" Target="slide14.xml"/><Relationship Id="rId2" Type="http://schemas.openxmlformats.org/officeDocument/2006/relationships/image" Target="../media/image60.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png"/><Relationship Id="rId10" Type="http://schemas.openxmlformats.org/officeDocument/2006/relationships/image" Target="../media/image19.png"/><Relationship Id="rId4" Type="http://schemas.openxmlformats.org/officeDocument/2006/relationships/image" Target="../media/image62.jpeg"/><Relationship Id="rId9" Type="http://schemas.openxmlformats.org/officeDocument/2006/relationships/slide" Target="slide16.xml"/></Relationships>
</file>

<file path=ppt/slides/_rels/slide16.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64.jpeg"/><Relationship Id="rId7" Type="http://schemas.microsoft.com/office/2007/relationships/hdphoto" Target="../media/hdphoto1.wdp"/><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9.png"/><Relationship Id="rId5" Type="http://schemas.openxmlformats.org/officeDocument/2006/relationships/image" Target="../media/image65.jpeg"/><Relationship Id="rId10" Type="http://schemas.openxmlformats.org/officeDocument/2006/relationships/slide" Target="slide17.xml"/><Relationship Id="rId4" Type="http://schemas.openxmlformats.org/officeDocument/2006/relationships/image" Target="../media/image13.jpe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7.jpeg"/><Relationship Id="rId7" Type="http://schemas.openxmlformats.org/officeDocument/2006/relationships/image" Target="../media/image1.png"/><Relationship Id="rId12" Type="http://schemas.openxmlformats.org/officeDocument/2006/relationships/image" Target="../media/image19.pn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69.jpeg"/><Relationship Id="rId11" Type="http://schemas.openxmlformats.org/officeDocument/2006/relationships/slide" Target="slide18.xml"/><Relationship Id="rId5" Type="http://schemas.openxmlformats.org/officeDocument/2006/relationships/image" Target="../media/image11.jpeg"/><Relationship Id="rId10" Type="http://schemas.openxmlformats.org/officeDocument/2006/relationships/image" Target="../media/image27.png"/><Relationship Id="rId4" Type="http://schemas.openxmlformats.org/officeDocument/2006/relationships/image" Target="../media/image68.jpeg"/><Relationship Id="rId9" Type="http://schemas.openxmlformats.org/officeDocument/2006/relationships/slide" Target="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0.jpeg"/><Relationship Id="rId7" Type="http://schemas.openxmlformats.org/officeDocument/2006/relationships/slide" Target="slide17.xml"/><Relationship Id="rId2" Type="http://schemas.openxmlformats.org/officeDocument/2006/relationships/image" Target="../media/image8.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png"/><Relationship Id="rId10" Type="http://schemas.openxmlformats.org/officeDocument/2006/relationships/image" Target="../media/image19.png"/><Relationship Id="rId4" Type="http://schemas.openxmlformats.org/officeDocument/2006/relationships/image" Target="../media/image71.jpeg"/><Relationship Id="rId9" Type="http://schemas.openxmlformats.org/officeDocument/2006/relationships/slide" Target="slide19.xml"/></Relationships>
</file>

<file path=ppt/slides/_rels/slide19.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20.jpeg"/><Relationship Id="rId7"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slide" Target="slide18.xml"/><Relationship Id="rId5"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jpeg"/><Relationship Id="rId7" Type="http://schemas.openxmlformats.org/officeDocument/2006/relationships/image" Target="../media/image1.png"/><Relationship Id="rId2" Type="http://schemas.openxmlformats.org/officeDocument/2006/relationships/slide" Target="slide1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slide" Target="slide3.xm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2.jpeg"/><Relationship Id="rId7" Type="http://schemas.openxmlformats.org/officeDocument/2006/relationships/slide" Target="slide19.xml"/><Relationship Id="rId2" Type="http://schemas.openxmlformats.org/officeDocument/2006/relationships/image" Target="../media/image15.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png"/><Relationship Id="rId10" Type="http://schemas.openxmlformats.org/officeDocument/2006/relationships/image" Target="../media/image30.png"/><Relationship Id="rId4" Type="http://schemas.openxmlformats.org/officeDocument/2006/relationships/image" Target="../media/image12.jpeg"/><Relationship Id="rId9" Type="http://schemas.openxmlformats.org/officeDocument/2006/relationships/slide" Target="slide3.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26.png"/><Relationship Id="rId18" Type="http://schemas.microsoft.com/office/2007/relationships/hdphoto" Target="../media/hdphoto1.wdp"/><Relationship Id="rId3" Type="http://schemas.openxmlformats.org/officeDocument/2006/relationships/image" Target="../media/image20.jpeg"/><Relationship Id="rId7" Type="http://schemas.openxmlformats.org/officeDocument/2006/relationships/image" Target="../media/image23.png"/><Relationship Id="rId12" Type="http://schemas.openxmlformats.org/officeDocument/2006/relationships/slide" Target="slide11.xml"/><Relationship Id="rId17" Type="http://schemas.openxmlformats.org/officeDocument/2006/relationships/image" Target="../media/image1.png"/><Relationship Id="rId2" Type="http://schemas.openxmlformats.org/officeDocument/2006/relationships/notesSlide" Target="../notesSlides/notesSlide1.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5.png"/><Relationship Id="rId5" Type="http://schemas.openxmlformats.org/officeDocument/2006/relationships/image" Target="../media/image22.jpeg"/><Relationship Id="rId15" Type="http://schemas.openxmlformats.org/officeDocument/2006/relationships/image" Target="../media/image27.png"/><Relationship Id="rId10" Type="http://schemas.openxmlformats.org/officeDocument/2006/relationships/slide" Target="slide5.xml"/><Relationship Id="rId4" Type="http://schemas.openxmlformats.org/officeDocument/2006/relationships/image" Target="../media/image21.jpeg"/><Relationship Id="rId9" Type="http://schemas.openxmlformats.org/officeDocument/2006/relationships/image" Target="../media/image24.png"/><Relationship Id="rId14"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29.jpeg"/><Relationship Id="rId7"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slide" Target="slide3.xml"/><Relationship Id="rId5" Type="http://schemas.microsoft.com/office/2007/relationships/hdphoto" Target="../media/hdphoto1.wdp"/><Relationship Id="rId10" Type="http://schemas.openxmlformats.org/officeDocument/2006/relationships/image" Target="../media/image30.png"/><Relationship Id="rId4" Type="http://schemas.openxmlformats.org/officeDocument/2006/relationships/image" Target="../media/image1.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3" Type="http://schemas.microsoft.com/office/2007/relationships/hdphoto" Target="../media/hdphoto1.wdp"/><Relationship Id="rId7" Type="http://schemas.openxmlformats.org/officeDocument/2006/relationships/image" Target="../media/image27.png"/><Relationship Id="rId12"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30.png"/><Relationship Id="rId5" Type="http://schemas.microsoft.com/office/2007/relationships/hdphoto" Target="../media/hdphoto2.wdp"/><Relationship Id="rId10" Type="http://schemas.openxmlformats.org/officeDocument/2006/relationships/slide" Target="slide3.xml"/><Relationship Id="rId4" Type="http://schemas.openxmlformats.org/officeDocument/2006/relationships/image" Target="../media/image31.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33.jpeg"/><Relationship Id="rId7" Type="http://schemas.openxmlformats.org/officeDocument/2006/relationships/image" Target="../media/image27.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image" Target="../media/image30.png"/><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1.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5.jpeg"/><Relationship Id="rId7" Type="http://schemas.openxmlformats.org/officeDocument/2006/relationships/image" Target="../media/image1.png"/><Relationship Id="rId12" Type="http://schemas.openxmlformats.org/officeDocument/2006/relationships/image" Target="../media/image19.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11" Type="http://schemas.openxmlformats.org/officeDocument/2006/relationships/slide" Target="slide8.xml"/><Relationship Id="rId5" Type="http://schemas.openxmlformats.org/officeDocument/2006/relationships/image" Target="../media/image37.jpeg"/><Relationship Id="rId10" Type="http://schemas.openxmlformats.org/officeDocument/2006/relationships/image" Target="../media/image27.png"/><Relationship Id="rId4" Type="http://schemas.openxmlformats.org/officeDocument/2006/relationships/image" Target="../media/image36.jpeg"/><Relationship Id="rId9" Type="http://schemas.openxmlformats.org/officeDocument/2006/relationships/slide" Target="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0.jpeg"/><Relationship Id="rId7" Type="http://schemas.openxmlformats.org/officeDocument/2006/relationships/slide" Target="slide7.xml"/><Relationship Id="rId12" Type="http://schemas.openxmlformats.org/officeDocument/2006/relationships/image" Target="../media/image30.png"/><Relationship Id="rId2" Type="http://schemas.openxmlformats.org/officeDocument/2006/relationships/image" Target="../media/image39.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slide" Target="slide3.xml"/><Relationship Id="rId5" Type="http://schemas.openxmlformats.org/officeDocument/2006/relationships/image" Target="../media/image1.png"/><Relationship Id="rId10" Type="http://schemas.openxmlformats.org/officeDocument/2006/relationships/image" Target="../media/image19.png"/><Relationship Id="rId4" Type="http://schemas.openxmlformats.org/officeDocument/2006/relationships/image" Target="../media/image41.jpeg"/><Relationship Id="rId9" Type="http://schemas.openxmlformats.org/officeDocument/2006/relationships/slide" Target="slide9.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3.jpeg"/><Relationship Id="rId7" Type="http://schemas.openxmlformats.org/officeDocument/2006/relationships/slide" Target="slide7.xml"/><Relationship Id="rId2" Type="http://schemas.openxmlformats.org/officeDocument/2006/relationships/image" Target="../media/image42.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png"/><Relationship Id="rId10" Type="http://schemas.openxmlformats.org/officeDocument/2006/relationships/image" Target="../media/image19.png"/><Relationship Id="rId4" Type="http://schemas.openxmlformats.org/officeDocument/2006/relationships/image" Target="../media/image44.jpeg"/><Relationship Id="rId9" Type="http://schemas.openxmlformats.org/officeDocument/2006/relationships/slide" Target="slide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7871234" y="3251054"/>
            <a:ext cx="10416766" cy="6390656"/>
            <a:chOff x="847850" y="751735"/>
            <a:chExt cx="13889021" cy="8520874"/>
          </a:xfrm>
        </p:grpSpPr>
        <p:sp>
          <p:nvSpPr>
            <p:cNvPr id="8" name="TextBox 8"/>
            <p:cNvSpPr txBox="1"/>
            <p:nvPr/>
          </p:nvSpPr>
          <p:spPr>
            <a:xfrm>
              <a:off x="1342179" y="8795213"/>
              <a:ext cx="13394692" cy="477396"/>
            </a:xfrm>
            <a:prstGeom prst="rect">
              <a:avLst/>
            </a:prstGeom>
          </p:spPr>
          <p:txBody>
            <a:bodyPr lIns="0" tIns="0" rIns="0" bIns="0" rtlCol="0" anchor="t">
              <a:spAutoFit/>
            </a:bodyPr>
            <a:lstStyle/>
            <a:p>
              <a:pPr>
                <a:lnSpc>
                  <a:spcPts val="3045"/>
                </a:lnSpc>
              </a:pPr>
              <a:r>
                <a:rPr lang="ru-RU" sz="2400" dirty="0">
                  <a:solidFill>
                    <a:srgbClr val="222222"/>
                  </a:solidFill>
                  <a:latin typeface="Arial Nova" panose="020B0504020202020204" pitchFamily="34" charset="0"/>
                </a:rPr>
                <a:t>Уфа, 2022</a:t>
              </a:r>
              <a:endParaRPr lang="en-US" sz="2400" dirty="0">
                <a:solidFill>
                  <a:srgbClr val="222222"/>
                </a:solidFill>
                <a:latin typeface="Arial Nova" panose="020B0504020202020204" pitchFamily="34" charset="0"/>
              </a:endParaRPr>
            </a:p>
          </p:txBody>
        </p:sp>
        <p:sp>
          <p:nvSpPr>
            <p:cNvPr id="9" name="TextBox 9"/>
            <p:cNvSpPr txBox="1"/>
            <p:nvPr/>
          </p:nvSpPr>
          <p:spPr>
            <a:xfrm>
              <a:off x="847850" y="751735"/>
              <a:ext cx="13022036" cy="5427126"/>
            </a:xfrm>
            <a:prstGeom prst="rect">
              <a:avLst/>
            </a:prstGeom>
          </p:spPr>
          <p:txBody>
            <a:bodyPr wrap="square" lIns="0" tIns="0" rIns="0" bIns="0" rtlCol="0" anchor="t">
              <a:spAutoFit/>
            </a:bodyPr>
            <a:lstStyle/>
            <a:p>
              <a:pPr>
                <a:lnSpc>
                  <a:spcPts val="8745"/>
                </a:lnSpc>
              </a:pPr>
              <a:r>
                <a:rPr lang="ru-RU" sz="5400" dirty="0">
                  <a:solidFill>
                    <a:srgbClr val="008A3E"/>
                  </a:solidFill>
                  <a:latin typeface="Clear Sans Regular"/>
                </a:rPr>
                <a:t>МЫ ЭТОЙ ПАМЯТИ ВЕРНЫ…</a:t>
              </a:r>
            </a:p>
            <a:p>
              <a:r>
                <a:rPr lang="ru-RU" sz="4800" dirty="0">
                  <a:solidFill>
                    <a:srgbClr val="008A3E"/>
                  </a:solidFill>
                  <a:latin typeface="Clear Sans Regular"/>
                </a:rPr>
                <a:t>Основные направления работы кабинета истории</a:t>
              </a:r>
            </a:p>
            <a:p>
              <a:r>
                <a:rPr lang="ru-RU" sz="4800" dirty="0">
                  <a:solidFill>
                    <a:srgbClr val="008A3E"/>
                  </a:solidFill>
                  <a:latin typeface="Clear Sans Regular"/>
                </a:rPr>
                <a:t>Уфимского медицинского колледжа</a:t>
              </a:r>
              <a:endParaRPr lang="en-US" sz="4800" dirty="0">
                <a:solidFill>
                  <a:srgbClr val="008A3E"/>
                </a:solidFill>
                <a:latin typeface="Clear Sans Regular"/>
              </a:endParaRPr>
            </a:p>
          </p:txBody>
        </p:sp>
      </p:grpSp>
      <p:sp>
        <p:nvSpPr>
          <p:cNvPr id="10" name="TextBox 10"/>
          <p:cNvSpPr txBox="1"/>
          <p:nvPr/>
        </p:nvSpPr>
        <p:spPr>
          <a:xfrm>
            <a:off x="7848601" y="424842"/>
            <a:ext cx="6629400" cy="2436564"/>
          </a:xfrm>
          <a:prstGeom prst="rect">
            <a:avLst/>
          </a:prstGeom>
        </p:spPr>
        <p:txBody>
          <a:bodyPr wrap="square" lIns="0" tIns="0" rIns="0" bIns="0" rtlCol="0" anchor="t">
            <a:spAutoFit/>
          </a:bodyPr>
          <a:lstStyle/>
          <a:p>
            <a:pPr>
              <a:lnSpc>
                <a:spcPts val="3779"/>
              </a:lnSpc>
            </a:pPr>
            <a:r>
              <a:rPr lang="ru-RU" sz="2700" dirty="0">
                <a:solidFill>
                  <a:srgbClr val="373A01"/>
                </a:solidFill>
                <a:latin typeface="Corbel" panose="020B0503020204020204" pitchFamily="34" charset="0"/>
              </a:rPr>
              <a:t>ГОСУДАРСТВЕННОЕ АВТОНОМНОЕ ПРОФЕССИОНАЛЬНОЕ ОБРАЗОВАТЕЛЬНОЕ УЧРЕЖДЕНИЕ </a:t>
            </a:r>
            <a:r>
              <a:rPr lang="ru-RU" sz="2700">
                <a:solidFill>
                  <a:srgbClr val="373A01"/>
                </a:solidFill>
                <a:latin typeface="Corbel" panose="020B0503020204020204" pitchFamily="34" charset="0"/>
              </a:rPr>
              <a:t>РЕСПУБЛИКИ БАШКОРТОСТАН</a:t>
            </a:r>
            <a:endParaRPr lang="ru-RU" sz="2700" dirty="0">
              <a:solidFill>
                <a:srgbClr val="373A01"/>
              </a:solidFill>
              <a:latin typeface="Corbel" panose="020B0503020204020204" pitchFamily="34" charset="0"/>
            </a:endParaRPr>
          </a:p>
          <a:p>
            <a:pPr>
              <a:lnSpc>
                <a:spcPts val="3779"/>
              </a:lnSpc>
            </a:pPr>
            <a:r>
              <a:rPr lang="ru-RU" sz="2700" dirty="0">
                <a:solidFill>
                  <a:srgbClr val="373A01"/>
                </a:solidFill>
                <a:latin typeface="Corbel" panose="020B0503020204020204" pitchFamily="34" charset="0"/>
              </a:rPr>
              <a:t>«УФИМСКИЙ МЕДИЦИНСКИЙ КОЛЛЕДЖ»</a:t>
            </a:r>
            <a:endParaRPr lang="en-US" sz="2700" dirty="0">
              <a:solidFill>
                <a:srgbClr val="373A01"/>
              </a:solidFill>
              <a:latin typeface="Corbel" panose="020B0503020204020204" pitchFamily="34" charset="0"/>
            </a:endParaRPr>
          </a:p>
        </p:txBody>
      </p:sp>
      <p:pic>
        <p:nvPicPr>
          <p:cNvPr id="1026" name="Picture 2" descr="http://i.mycdn.me/i?r=AzG9h-PeeFwI7g8EySOer1-51J_ZfgwbcP-qtFFY1K-RDcVByBn4zELtsEy9PDois1A"/>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11161" y1="36607" x2="11161" y2="36607"/>
                      </a14:backgroundRemoval>
                    </a14:imgEffect>
                  </a14:imgLayer>
                </a14:imgProps>
              </a:ext>
              <a:ext uri="{28A0092B-C50C-407E-A947-70E740481C1C}">
                <a14:useLocalDpi xmlns:a14="http://schemas.microsoft.com/office/drawing/2010/main" val="0"/>
              </a:ext>
            </a:extLst>
          </a:blip>
          <a:srcRect/>
          <a:stretch>
            <a:fillRect/>
          </a:stretch>
        </p:blipFill>
        <p:spPr bwMode="auto">
          <a:xfrm>
            <a:off x="14478001" y="-103531"/>
            <a:ext cx="3159760" cy="31597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G:\МУЗЕЙ КОНКУРС 2\ЭКСКУРСИИ\караидельский район\IMGP028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215" y="163521"/>
            <a:ext cx="2111593" cy="139857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5" descr="G:\МУЗЕЙ КОНКУРС 2\ЭКСКУРСИИ\IMGP983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215" y="1752600"/>
            <a:ext cx="2111593" cy="137159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 name="Picture 2" descr="C:\Users\Tanya\Desktop\zv1eu0ICS0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3260" y="209851"/>
            <a:ext cx="2081485" cy="139200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2" descr="C:\Users\Tanya\Desktop\Downloads\слайд 12-13 (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03261" y="1645488"/>
            <a:ext cx="2058059" cy="152504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5" descr="G:\МУЗЕЙ КОНКУРС 2\ЭКСКУРСИИ\караидельский район\IMGP0295.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3254"/>
          <a:stretch/>
        </p:blipFill>
        <p:spPr bwMode="auto">
          <a:xfrm>
            <a:off x="164398" y="3275964"/>
            <a:ext cx="4290626" cy="178510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5" descr="G:\музей конкурс\встреча выпускников октябрь 2017 г\2\ZeVvx01B02s.jpg"/>
          <p:cNvPicPr>
            <a:picLocks noChangeAspect="1" noChangeArrowheads="1"/>
          </p:cNvPicPr>
          <p:nvPr/>
        </p:nvPicPr>
        <p:blipFill>
          <a:blip r:embed="rId9"/>
          <a:srcRect l="4598"/>
          <a:stretch>
            <a:fillRect/>
          </a:stretch>
        </p:blipFill>
        <p:spPr bwMode="auto">
          <a:xfrm>
            <a:off x="164398" y="6821021"/>
            <a:ext cx="2383389" cy="1591336"/>
          </a:xfrm>
          <a:prstGeom prst="rect">
            <a:avLst/>
          </a:prstGeom>
          <a:noFill/>
          <a:ln>
            <a:noFill/>
          </a:ln>
        </p:spPr>
      </p:pic>
      <p:pic>
        <p:nvPicPr>
          <p:cNvPr id="23" name="Picture 2" descr="C:\Users\Tanya\Desktop\gXI1zzSfYto.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3274" t="28360" r="30824" b="29748"/>
          <a:stretch/>
        </p:blipFill>
        <p:spPr bwMode="auto">
          <a:xfrm>
            <a:off x="2292936" y="8585125"/>
            <a:ext cx="2135004" cy="135897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4" descr="G:\МУЗЕЙ КОНКУРС 2\встречи с ветеранами ,классные часы\Изображение 4738.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03260" y="5153166"/>
            <a:ext cx="2024679" cy="149508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2" descr="G:\музей конкурс\встреча выпускников октябрь 2017 г\4\2vO-3IPmx54.jpg"/>
          <p:cNvPicPr>
            <a:picLocks noChangeAspect="1" noChangeArrowheads="1"/>
          </p:cNvPicPr>
          <p:nvPr/>
        </p:nvPicPr>
        <p:blipFill rotWithShape="1">
          <a:blip r:embed="rId12" cstate="print"/>
          <a:srcRect r="21685"/>
          <a:stretch/>
        </p:blipFill>
        <p:spPr bwMode="auto">
          <a:xfrm>
            <a:off x="164398" y="5153166"/>
            <a:ext cx="2128538" cy="1495086"/>
          </a:xfrm>
          <a:prstGeom prst="rect">
            <a:avLst/>
          </a:prstGeom>
          <a:noFill/>
          <a:ln>
            <a:noFill/>
          </a:ln>
        </p:spPr>
      </p:pic>
      <p:pic>
        <p:nvPicPr>
          <p:cNvPr id="21" name="Picture 5" descr="C:\Users\Tanya\Desktop\-CYI2Wo1e30.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3833" t="12080" r="15619" b="22526"/>
          <a:stretch/>
        </p:blipFill>
        <p:spPr bwMode="auto">
          <a:xfrm>
            <a:off x="184732" y="8556689"/>
            <a:ext cx="1948868" cy="138741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4" descr="C:\Users\Tanya\Desktop\0Je2pdrlQd0.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2393" t="32423" r="29948" b="4858"/>
          <a:stretch/>
        </p:blipFill>
        <p:spPr bwMode="auto">
          <a:xfrm>
            <a:off x="2667000" y="6821020"/>
            <a:ext cx="1828505" cy="159133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79" descr="C:\Users\Tanya\Desktop\8uYexbtpHRY.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4861" t="30776" r="9620"/>
          <a:stretch/>
        </p:blipFill>
        <p:spPr bwMode="auto">
          <a:xfrm>
            <a:off x="4538263" y="209852"/>
            <a:ext cx="2792213" cy="296067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7" name="Picture 3" descr="G:\музей конкурс\встреча выпускников октябрь 2017 г\3\DSC_0304.JPG">
            <a:extLst>
              <a:ext uri="{FF2B5EF4-FFF2-40B4-BE49-F238E27FC236}">
                <a16:creationId xmlns:a16="http://schemas.microsoft.com/office/drawing/2014/main" id="{929CBE62-08FC-4916-9A28-483A92384101}"/>
              </a:ext>
            </a:extLst>
          </p:cNvPr>
          <p:cNvPicPr>
            <a:picLocks noChangeAspect="1" noChangeArrowheads="1"/>
          </p:cNvPicPr>
          <p:nvPr/>
        </p:nvPicPr>
        <p:blipFill rotWithShape="1">
          <a:blip r:embed="rId16" cstate="print"/>
          <a:srcRect l="10741" t="-1251" r="28791" b="1251"/>
          <a:stretch/>
        </p:blipFill>
        <p:spPr bwMode="auto">
          <a:xfrm>
            <a:off x="4538263" y="3275965"/>
            <a:ext cx="2797410" cy="3372288"/>
          </a:xfrm>
          <a:prstGeom prst="rect">
            <a:avLst/>
          </a:prstGeom>
          <a:noFill/>
          <a:ln>
            <a:noFill/>
          </a:ln>
        </p:spPr>
      </p:pic>
      <p:pic>
        <p:nvPicPr>
          <p:cNvPr id="28" name="Picture 2" descr="C:\Users\Tanya\Desktop\6CZPBaJVaOM.jp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5533" r="14391"/>
          <a:stretch/>
        </p:blipFill>
        <p:spPr bwMode="auto">
          <a:xfrm>
            <a:off x="4587276" y="6821020"/>
            <a:ext cx="2743200" cy="312308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9" name="Рисунок 2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734800" y="9088839"/>
            <a:ext cx="2462997" cy="57307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191000" y="352483"/>
            <a:ext cx="14097000" cy="646331"/>
          </a:xfrm>
          <a:prstGeom prst="rect">
            <a:avLst/>
          </a:prstGeom>
          <a:noFill/>
        </p:spPr>
        <p:txBody>
          <a:bodyPr wrap="square" rtlCol="0">
            <a:spAutoFit/>
          </a:bodyPr>
          <a:lstStyle/>
          <a:p>
            <a:r>
              <a:rPr lang="ru-RU" sz="3600" dirty="0">
                <a:solidFill>
                  <a:srgbClr val="008A3E"/>
                </a:solidFill>
                <a:latin typeface="CorbelClear Sans Regular"/>
              </a:rPr>
              <a:t>РАБОТА С АРХИВНЫМИ ДОКУМЕНТАМИ</a:t>
            </a:r>
          </a:p>
        </p:txBody>
      </p:sp>
      <p:pic>
        <p:nvPicPr>
          <p:cNvPr id="8" name="Picture 2" descr="C:\Documents and Settings\олег\Рабочий стол\ПрезеНтаЦиЯ\Этапы Работы\P1040180.JPG"/>
          <p:cNvPicPr>
            <a:picLocks noChangeAspect="1" noChangeArrowheads="1"/>
          </p:cNvPicPr>
          <p:nvPr/>
        </p:nvPicPr>
        <p:blipFill rotWithShape="1">
          <a:blip r:embed="rId2" cstate="print"/>
          <a:srcRect l="8730"/>
          <a:stretch/>
        </p:blipFill>
        <p:spPr bwMode="auto">
          <a:xfrm>
            <a:off x="1074702" y="5372100"/>
            <a:ext cx="5630898" cy="3733800"/>
          </a:xfrm>
          <a:prstGeom prst="rect">
            <a:avLst/>
          </a:prstGeom>
          <a:noFill/>
          <a:ln>
            <a:noFill/>
          </a:ln>
        </p:spPr>
      </p:pic>
      <p:pic>
        <p:nvPicPr>
          <p:cNvPr id="9" name="Picture 2" descr="C:\Documents and Settings\олег\Рабочий стол\ПрезеНтаЦиЯ\Этапы Работы\P1040177.JPG"/>
          <p:cNvPicPr>
            <a:picLocks noChangeAspect="1" noChangeArrowheads="1"/>
          </p:cNvPicPr>
          <p:nvPr/>
        </p:nvPicPr>
        <p:blipFill>
          <a:blip r:embed="rId3" cstate="print"/>
          <a:srcRect/>
          <a:stretch>
            <a:fillRect/>
          </a:stretch>
        </p:blipFill>
        <p:spPr bwMode="auto">
          <a:xfrm>
            <a:off x="1074702" y="1037425"/>
            <a:ext cx="5630898" cy="3990141"/>
          </a:xfrm>
          <a:prstGeom prst="rect">
            <a:avLst/>
          </a:prstGeom>
          <a:noFill/>
          <a:ln>
            <a:noFill/>
          </a:ln>
        </p:spPr>
      </p:pic>
      <p:pic>
        <p:nvPicPr>
          <p:cNvPr id="10" name="Picture 3" descr="C:\Documents and Settings\олег\Рабочий стол\DSC02063.JPG"/>
          <p:cNvPicPr>
            <a:picLocks noChangeAspect="1" noChangeArrowheads="1"/>
          </p:cNvPicPr>
          <p:nvPr/>
        </p:nvPicPr>
        <p:blipFill>
          <a:blip r:embed="rId4" cstate="print"/>
          <a:srcRect/>
          <a:stretch>
            <a:fillRect/>
          </a:stretch>
        </p:blipFill>
        <p:spPr bwMode="auto">
          <a:xfrm>
            <a:off x="7162801" y="1037426"/>
            <a:ext cx="6629400" cy="3992996"/>
          </a:xfrm>
          <a:prstGeom prst="rect">
            <a:avLst/>
          </a:prstGeom>
          <a:noFill/>
          <a:ln>
            <a:noFill/>
          </a:ln>
        </p:spPr>
      </p:pic>
      <p:pic>
        <p:nvPicPr>
          <p:cNvPr id="11" name="Picture 2" descr="http://i.mycdn.me/i?r=AzG9h-PeeFwI7g8EySOer1-51J_ZfgwbcP-qtFFY1K-RDcVByBn4zELtsEy9PDois1A"/>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1161" y1="36607" x2="11161" y2="36607"/>
                      </a14:backgroundRemoval>
                    </a14:imgEffect>
                  </a14:imgLayer>
                </a14:imgProps>
              </a:ext>
              <a:ext uri="{28A0092B-C50C-407E-A947-70E740481C1C}">
                <a14:useLocalDpi xmlns:a14="http://schemas.microsoft.com/office/drawing/2010/main" val="0"/>
              </a:ext>
            </a:extLst>
          </a:blip>
          <a:srcRect/>
          <a:stretch>
            <a:fillRect/>
          </a:stretch>
        </p:blipFill>
        <p:spPr bwMode="auto">
          <a:xfrm>
            <a:off x="16630405" y="-25200"/>
            <a:ext cx="1657595" cy="1657596"/>
          </a:xfrm>
          <a:prstGeom prst="rect">
            <a:avLst/>
          </a:prstGeom>
          <a:noFill/>
          <a:extLst>
            <a:ext uri="{909E8E84-426E-40DD-AFC4-6F175D3DCCD1}">
              <a14:hiddenFill xmlns:a14="http://schemas.microsoft.com/office/drawing/2010/main">
                <a:solidFill>
                  <a:srgbClr val="FFFFFF"/>
                </a:solidFill>
              </a14:hiddenFill>
            </a:ext>
          </a:extLst>
        </p:spPr>
      </p:pic>
      <p:pic>
        <p:nvPicPr>
          <p:cNvPr id="12" name="Рисунок 11">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95435" y="8496299"/>
            <a:ext cx="2334970" cy="1030313"/>
          </a:xfrm>
          <a:prstGeom prst="rect">
            <a:avLst/>
          </a:prstGeom>
        </p:spPr>
      </p:pic>
      <p:pic>
        <p:nvPicPr>
          <p:cNvPr id="13" name="Рисунок 12">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459200" y="8496300"/>
            <a:ext cx="1353429" cy="1030313"/>
          </a:xfrm>
          <a:prstGeom prst="rect">
            <a:avLst/>
          </a:prstGeom>
        </p:spPr>
      </p:pic>
      <p:pic>
        <p:nvPicPr>
          <p:cNvPr id="6146" name="Picture 2" descr="https://e7.pngegg.com/pngimages/582/780/png-clipart-freedom-of-information-laws-by-country-transparency-audit-staff-of-hermes-material-form.pn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7388" l="0" r="95111">
                        <a14:foregroundMark x1="17111" y1="10075" x2="58222" y2="39552"/>
                        <a14:foregroundMark x1="60444" y1="22388" x2="28444" y2="42910"/>
                        <a14:foregroundMark x1="69556" y1="22388" x2="55556" y2="16791"/>
                        <a14:foregroundMark x1="70889" y1="23507" x2="70889" y2="23507"/>
                        <a14:backgroundMark x1="68667" y1="77239" x2="39556" y2="94030"/>
                      </a14:backgroundRemoval>
                    </a14:imgEffect>
                  </a14:imgLayer>
                </a14:imgProps>
              </a:ext>
              <a:ext uri="{28A0092B-C50C-407E-A947-70E740481C1C}">
                <a14:useLocalDpi xmlns:a14="http://schemas.microsoft.com/office/drawing/2010/main" val="0"/>
              </a:ext>
            </a:extLst>
          </a:blip>
          <a:srcRect/>
          <a:stretch>
            <a:fillRect/>
          </a:stretch>
        </p:blipFill>
        <p:spPr bwMode="auto">
          <a:xfrm>
            <a:off x="7600951" y="5525854"/>
            <a:ext cx="5753100" cy="3426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210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812510" y="461978"/>
            <a:ext cx="13030200" cy="1257300"/>
          </a:xfrm>
        </p:spPr>
        <p:txBody>
          <a:bodyPr>
            <a:normAutofit/>
          </a:bodyPr>
          <a:lstStyle/>
          <a:p>
            <a:r>
              <a:rPr lang="ru-RU" sz="4000" dirty="0">
                <a:solidFill>
                  <a:srgbClr val="008A3E"/>
                </a:solidFill>
              </a:rPr>
              <a:t>ЭКСКУРСИИ ДЛЯ СТУДЕНТОВ И ШКОЛЬНИКОВ</a:t>
            </a:r>
          </a:p>
        </p:txBody>
      </p:sp>
      <p:pic>
        <p:nvPicPr>
          <p:cNvPr id="2051" name="Picture 3" descr="G:\МУЗЕЙ КОНКУРС 2\ЭКСКУРСИИ\IMGP9810.JP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219200" y="1479792"/>
            <a:ext cx="6225347" cy="412090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2" name="Picture 4" descr="G:\МУЗЕЙ КОНКУРС 2\ЭКСКУРСИИ\караидельский район\IMGP0281.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784488" y="1479792"/>
            <a:ext cx="6225347" cy="412090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3" name="Picture 5" descr="G:\МУЗЕЙ КОНКУРС 2\ЭКСКУРСИИ\караидельский район\IMGP0295.JP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219200" y="5905500"/>
            <a:ext cx="7545563" cy="362111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85408" y="222491"/>
            <a:ext cx="11881201" cy="646331"/>
          </a:xfrm>
          <a:prstGeom prst="rect">
            <a:avLst/>
          </a:prstGeom>
        </p:spPr>
        <p:txBody>
          <a:bodyPr wrap="none">
            <a:spAutoFit/>
          </a:bodyPr>
          <a:lstStyle/>
          <a:p>
            <a:r>
              <a:rPr lang="ru-RU" sz="3600" dirty="0">
                <a:solidFill>
                  <a:srgbClr val="002060"/>
                </a:solidFill>
                <a:latin typeface="CorbelClear Sans Regular"/>
                <a:cs typeface="Times New Roman" pitchFamily="18" charset="0"/>
              </a:rPr>
              <a:t>КУЛЬТУРНО-ПРОСВЕТИТЕЛЬСКАЯ ДЕЯТЕЛЬНОСТЬ</a:t>
            </a:r>
            <a:endParaRPr lang="ru-RU" sz="3600" dirty="0">
              <a:solidFill>
                <a:srgbClr val="002060"/>
              </a:solidFill>
              <a:latin typeface="CorbelClear Sans Regular"/>
            </a:endParaRPr>
          </a:p>
        </p:txBody>
      </p:sp>
      <p:pic>
        <p:nvPicPr>
          <p:cNvPr id="8" name="Picture 2" descr="http://i.mycdn.me/i?r=AzG9h-PeeFwI7g8EySOer1-51J_ZfgwbcP-qtFFY1K-RDcVByBn4zELtsEy9PDois1A"/>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1161" y1="36607" x2="11161" y2="36607"/>
                      </a14:backgroundRemoval>
                    </a14:imgEffect>
                  </a14:imgLayer>
                </a14:imgProps>
              </a:ext>
              <a:ext uri="{28A0092B-C50C-407E-A947-70E740481C1C}">
                <a14:useLocalDpi xmlns:a14="http://schemas.microsoft.com/office/drawing/2010/main" val="0"/>
              </a:ext>
            </a:extLst>
          </a:blip>
          <a:srcRect/>
          <a:stretch>
            <a:fillRect/>
          </a:stretch>
        </p:blipFill>
        <p:spPr bwMode="auto">
          <a:xfrm>
            <a:off x="16630405" y="-25200"/>
            <a:ext cx="1657595" cy="1657596"/>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39400" y="8496300"/>
            <a:ext cx="2334970" cy="1030313"/>
          </a:xfrm>
          <a:prstGeom prst="rect">
            <a:avLst/>
          </a:prstGeom>
        </p:spPr>
      </p:pic>
      <p:pic>
        <p:nvPicPr>
          <p:cNvPr id="10" name="Рисунок 9">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459200" y="8496298"/>
            <a:ext cx="1353429" cy="1030313"/>
          </a:xfrm>
          <a:prstGeom prst="rect">
            <a:avLst/>
          </a:prstGeom>
        </p:spPr>
      </p:pic>
      <p:pic>
        <p:nvPicPr>
          <p:cNvPr id="11" name="Рисунок 10">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400" y="8706629"/>
            <a:ext cx="2462997" cy="609653"/>
          </a:xfrm>
          <a:prstGeom prst="rect">
            <a:avLst/>
          </a:prstGeom>
        </p:spPr>
      </p:pic>
    </p:spTree>
    <p:extLst>
      <p:ext uri="{BB962C8B-B14F-4D97-AF65-F5344CB8AC3E}">
        <p14:creationId xmlns:p14="http://schemas.microsoft.com/office/powerpoint/2010/main" val="1429150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2084350" y="190500"/>
            <a:ext cx="13030200" cy="1257300"/>
          </a:xfrm>
        </p:spPr>
        <p:txBody>
          <a:bodyPr>
            <a:normAutofit fontScale="90000"/>
          </a:bodyPr>
          <a:lstStyle/>
          <a:p>
            <a:pPr algn="ctr"/>
            <a:r>
              <a:rPr lang="ru-RU" dirty="0">
                <a:solidFill>
                  <a:srgbClr val="008A3E"/>
                </a:solidFill>
                <a:latin typeface="CorbelClear Sans Regular"/>
              </a:rPr>
              <a:t>КЛАССНЫЕ ЧАСЫ И ВСТРЕЧИ С ВЕТЕРАНАМИ ВОЙНЫ И ТРУДА</a:t>
            </a:r>
          </a:p>
        </p:txBody>
      </p:sp>
      <p:pic>
        <p:nvPicPr>
          <p:cNvPr id="3074" name="Picture 2" descr="G:\МУЗЕЙ КОНКУРС 2\встречи с ветеранами ,классные часы\Изображение 47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1714500"/>
            <a:ext cx="4811662" cy="36087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75" name="Picture 3" descr="G:\МУЗЕЙ КОНКУРС 2\встречи с ветеранами ,классные часы\Изображение 46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3175" y="1714500"/>
            <a:ext cx="5245679" cy="354540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76" name="Picture 4" descr="G:\МУЗЕЙ КОНКУРС 2\встречи с ветеранами ,классные часы\Изображение 473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2124" y="6020565"/>
            <a:ext cx="4863610" cy="364770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77" name="Picture 5" descr="G:\МУЗЕЙ КОНКУРС 2\ЭКСКУРСИИ\IMGP983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93176" y="6020565"/>
            <a:ext cx="5245679" cy="364770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2" descr="http://i.mycdn.me/i?r=AzG9h-PeeFwI7g8EySOer1-51J_ZfgwbcP-qtFFY1K-RDcVByBn4zELtsEy9PDois1A"/>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11161" y1="36607" x2="11161" y2="36607"/>
                      </a14:backgroundRemoval>
                    </a14:imgEffect>
                  </a14:imgLayer>
                </a14:imgProps>
              </a:ext>
              <a:ext uri="{28A0092B-C50C-407E-A947-70E740481C1C}">
                <a14:useLocalDpi xmlns:a14="http://schemas.microsoft.com/office/drawing/2010/main" val="0"/>
              </a:ext>
            </a:extLst>
          </a:blip>
          <a:srcRect/>
          <a:stretch>
            <a:fillRect/>
          </a:stretch>
        </p:blipFill>
        <p:spPr bwMode="auto">
          <a:xfrm>
            <a:off x="16630405" y="-25200"/>
            <a:ext cx="1657595" cy="1657596"/>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00944" y="8496298"/>
            <a:ext cx="2334970" cy="1030313"/>
          </a:xfrm>
          <a:prstGeom prst="rect">
            <a:avLst/>
          </a:prstGeom>
        </p:spPr>
      </p:pic>
      <p:pic>
        <p:nvPicPr>
          <p:cNvPr id="11" name="Рисунок 10">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459200" y="8496298"/>
            <a:ext cx="1353429" cy="1030313"/>
          </a:xfrm>
          <a:prstGeom prst="rect">
            <a:avLst/>
          </a:prstGeom>
        </p:spPr>
      </p:pic>
    </p:spTree>
    <p:extLst>
      <p:ext uri="{BB962C8B-B14F-4D97-AF65-F5344CB8AC3E}">
        <p14:creationId xmlns:p14="http://schemas.microsoft.com/office/powerpoint/2010/main" val="2753363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музей конкурс\встреча выпускников октябрь 2017 г\2\mRygYNt10M4.jpg"/>
          <p:cNvPicPr>
            <a:picLocks noChangeAspect="1" noChangeArrowheads="1"/>
          </p:cNvPicPr>
          <p:nvPr/>
        </p:nvPicPr>
        <p:blipFill>
          <a:blip r:embed="rId2"/>
          <a:srcRect/>
          <a:stretch>
            <a:fillRect/>
          </a:stretch>
        </p:blipFill>
        <p:spPr bwMode="auto">
          <a:xfrm>
            <a:off x="8610600" y="5885873"/>
            <a:ext cx="5562599" cy="3846355"/>
          </a:xfrm>
          <a:prstGeom prst="rect">
            <a:avLst/>
          </a:prstGeom>
          <a:noFill/>
          <a:ln>
            <a:noFill/>
          </a:ln>
        </p:spPr>
      </p:pic>
      <p:pic>
        <p:nvPicPr>
          <p:cNvPr id="2053" name="Picture 5" descr="G:\музей конкурс\встреча выпускников октябрь 2017 г\2\ZeVvx01B02s.jpg"/>
          <p:cNvPicPr>
            <a:picLocks noChangeAspect="1" noChangeArrowheads="1"/>
          </p:cNvPicPr>
          <p:nvPr/>
        </p:nvPicPr>
        <p:blipFill>
          <a:blip r:embed="rId3"/>
          <a:srcRect l="4598"/>
          <a:stretch>
            <a:fillRect/>
          </a:stretch>
        </p:blipFill>
        <p:spPr bwMode="auto">
          <a:xfrm>
            <a:off x="2286000" y="1737566"/>
            <a:ext cx="5743200" cy="3912982"/>
          </a:xfrm>
          <a:prstGeom prst="rect">
            <a:avLst/>
          </a:prstGeom>
          <a:noFill/>
          <a:ln>
            <a:noFill/>
          </a:ln>
        </p:spPr>
      </p:pic>
      <p:sp>
        <p:nvSpPr>
          <p:cNvPr id="6" name="Заголовок 1"/>
          <p:cNvSpPr>
            <a:spLocks noGrp="1"/>
          </p:cNvSpPr>
          <p:nvPr>
            <p:ph type="title" idx="4294967295"/>
          </p:nvPr>
        </p:nvSpPr>
        <p:spPr>
          <a:xfrm>
            <a:off x="2498978" y="239775"/>
            <a:ext cx="13030200" cy="1257300"/>
          </a:xfrm>
        </p:spPr>
        <p:txBody>
          <a:bodyPr>
            <a:normAutofit/>
          </a:bodyPr>
          <a:lstStyle/>
          <a:p>
            <a:pPr algn="ctr"/>
            <a:r>
              <a:rPr lang="ru-RU" dirty="0">
                <a:solidFill>
                  <a:srgbClr val="008A3E"/>
                </a:solidFill>
                <a:latin typeface="CorbelClear Sans Regular"/>
              </a:rPr>
              <a:t>ВСТРЕЧИ ВЫПУСКНИКОВ КОЛЛЕДЖА</a:t>
            </a:r>
          </a:p>
        </p:txBody>
      </p:sp>
      <p:pic>
        <p:nvPicPr>
          <p:cNvPr id="9" name="Picture 3" descr="G:\музей конкурс\встреча выпускников октябрь 2017 г\3\DSC_0304.JPG">
            <a:extLst>
              <a:ext uri="{FF2B5EF4-FFF2-40B4-BE49-F238E27FC236}">
                <a16:creationId xmlns:a16="http://schemas.microsoft.com/office/drawing/2014/main" id="{929CBE62-08FC-4916-9A28-483A92384101}"/>
              </a:ext>
            </a:extLst>
          </p:cNvPr>
          <p:cNvPicPr>
            <a:picLocks noChangeAspect="1" noChangeArrowheads="1"/>
          </p:cNvPicPr>
          <p:nvPr/>
        </p:nvPicPr>
        <p:blipFill>
          <a:blip r:embed="rId4" cstate="print"/>
          <a:srcRect/>
          <a:stretch>
            <a:fillRect/>
          </a:stretch>
        </p:blipFill>
        <p:spPr bwMode="auto">
          <a:xfrm>
            <a:off x="8610599" y="1737566"/>
            <a:ext cx="5562599" cy="3879272"/>
          </a:xfrm>
          <a:prstGeom prst="rect">
            <a:avLst/>
          </a:prstGeom>
          <a:noFill/>
          <a:ln>
            <a:noFill/>
          </a:ln>
        </p:spPr>
      </p:pic>
      <p:pic>
        <p:nvPicPr>
          <p:cNvPr id="10" name="Picture 2" descr="G:\музей конкурс\встреча выпускников октябрь 2017 г\Встреча 1\cURJP3HqATI.jpg">
            <a:extLst>
              <a:ext uri="{FF2B5EF4-FFF2-40B4-BE49-F238E27FC236}">
                <a16:creationId xmlns:a16="http://schemas.microsoft.com/office/drawing/2014/main" id="{05112054-1F2D-402C-82AF-18211BB72874}"/>
              </a:ext>
            </a:extLst>
          </p:cNvPr>
          <p:cNvPicPr>
            <a:picLocks noChangeAspect="1" noChangeArrowheads="1"/>
          </p:cNvPicPr>
          <p:nvPr/>
        </p:nvPicPr>
        <p:blipFill>
          <a:blip r:embed="rId5"/>
          <a:srcRect/>
          <a:stretch>
            <a:fillRect/>
          </a:stretch>
        </p:blipFill>
        <p:spPr bwMode="auto">
          <a:xfrm>
            <a:off x="2286000" y="5904923"/>
            <a:ext cx="5743200" cy="3827305"/>
          </a:xfrm>
          <a:prstGeom prst="rect">
            <a:avLst/>
          </a:prstGeom>
          <a:noFill/>
          <a:ln>
            <a:noFill/>
          </a:ln>
        </p:spPr>
      </p:pic>
      <p:pic>
        <p:nvPicPr>
          <p:cNvPr id="11" name="Picture 2" descr="http://i.mycdn.me/i?r=AzG9h-PeeFwI7g8EySOer1-51J_ZfgwbcP-qtFFY1K-RDcVByBn4zELtsEy9PDois1A"/>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11161" y1="36607" x2="11161" y2="36607"/>
                      </a14:backgroundRemoval>
                    </a14:imgEffect>
                  </a14:imgLayer>
                </a14:imgProps>
              </a:ext>
              <a:ext uri="{28A0092B-C50C-407E-A947-70E740481C1C}">
                <a14:useLocalDpi xmlns:a14="http://schemas.microsoft.com/office/drawing/2010/main" val="0"/>
              </a:ext>
            </a:extLst>
          </a:blip>
          <a:srcRect/>
          <a:stretch>
            <a:fillRect/>
          </a:stretch>
        </p:blipFill>
        <p:spPr bwMode="auto">
          <a:xfrm>
            <a:off x="16640369" y="79970"/>
            <a:ext cx="1657595" cy="1657596"/>
          </a:xfrm>
          <a:prstGeom prst="rect">
            <a:avLst/>
          </a:prstGeom>
          <a:noFill/>
          <a:extLst>
            <a:ext uri="{909E8E84-426E-40DD-AFC4-6F175D3DCCD1}">
              <a14:hiddenFill xmlns:a14="http://schemas.microsoft.com/office/drawing/2010/main">
                <a:solidFill>
                  <a:srgbClr val="FFFFFF"/>
                </a:solidFill>
              </a14:hiddenFill>
            </a:ext>
          </a:extLst>
        </p:spPr>
      </p:pic>
      <p:pic>
        <p:nvPicPr>
          <p:cNvPr id="12" name="Рисунок 11">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00944" y="8496298"/>
            <a:ext cx="2334970" cy="1030313"/>
          </a:xfrm>
          <a:prstGeom prst="rect">
            <a:avLst/>
          </a:prstGeom>
        </p:spPr>
      </p:pic>
      <p:pic>
        <p:nvPicPr>
          <p:cNvPr id="13" name="Рисунок 1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459200" y="8496298"/>
            <a:ext cx="1353429" cy="1030313"/>
          </a:xfrm>
          <a:prstGeom prst="rect">
            <a:avLst/>
          </a:prstGeom>
        </p:spPr>
      </p:pic>
      <p:pic>
        <p:nvPicPr>
          <p:cNvPr id="14" name="Picture 2" descr="http://i.mycdn.me/i?r=AzG9h-PeeFwI7g8EySOer1-51J_ZfgwbcP-qtFFY1K-RDcVByBn4zELtsEy9PDois1A"/>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11161" y1="36607" x2="11161" y2="36607"/>
                      </a14:backgroundRemoval>
                    </a14:imgEffect>
                  </a14:imgLayer>
                </a14:imgProps>
              </a:ext>
              <a:ext uri="{28A0092B-C50C-407E-A947-70E740481C1C}">
                <a14:useLocalDpi xmlns:a14="http://schemas.microsoft.com/office/drawing/2010/main" val="0"/>
              </a:ext>
            </a:extLst>
          </a:blip>
          <a:srcRect/>
          <a:stretch>
            <a:fillRect/>
          </a:stretch>
        </p:blipFill>
        <p:spPr bwMode="auto">
          <a:xfrm>
            <a:off x="16649455" y="38100"/>
            <a:ext cx="1657595" cy="1657596"/>
          </a:xfrm>
          <a:prstGeom prst="rect">
            <a:avLst/>
          </a:prstGeom>
          <a:noFill/>
          <a:extLst>
            <a:ext uri="{909E8E84-426E-40DD-AFC4-6F175D3DCCD1}">
              <a14:hiddenFill xmlns:a14="http://schemas.microsoft.com/office/drawing/2010/main">
                <a:solidFill>
                  <a:srgbClr val="FFFFFF"/>
                </a:solidFill>
              </a14:hiddenFill>
            </a:ext>
          </a:extLst>
        </p:spPr>
      </p:pic>
      <p:pic>
        <p:nvPicPr>
          <p:cNvPr id="15" name="Рисунок 14">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10030" y="8454428"/>
            <a:ext cx="2334970" cy="1030313"/>
          </a:xfrm>
          <a:prstGeom prst="rect">
            <a:avLst/>
          </a:prstGeom>
        </p:spPr>
      </p:pic>
      <p:pic>
        <p:nvPicPr>
          <p:cNvPr id="16" name="Рисунок 1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468286" y="8454428"/>
            <a:ext cx="1353429" cy="1030313"/>
          </a:xfrm>
          <a:prstGeom prst="rect">
            <a:avLst/>
          </a:prstGeom>
        </p:spPr>
      </p:pic>
    </p:spTree>
    <p:extLst>
      <p:ext uri="{BB962C8B-B14F-4D97-AF65-F5344CB8AC3E}">
        <p14:creationId xmlns:p14="http://schemas.microsoft.com/office/powerpoint/2010/main" val="3898668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музей конкурс\встреча выпускников октябрь 2017 г\4\2vO-3IPmx54.jpg"/>
          <p:cNvPicPr>
            <a:picLocks noChangeAspect="1" noChangeArrowheads="1"/>
          </p:cNvPicPr>
          <p:nvPr/>
        </p:nvPicPr>
        <p:blipFill>
          <a:blip r:embed="rId2" cstate="print"/>
          <a:srcRect/>
          <a:stretch>
            <a:fillRect/>
          </a:stretch>
        </p:blipFill>
        <p:spPr bwMode="auto">
          <a:xfrm>
            <a:off x="8978480" y="5291817"/>
            <a:ext cx="6017218" cy="4203291"/>
          </a:xfrm>
          <a:prstGeom prst="rect">
            <a:avLst/>
          </a:prstGeom>
          <a:noFill/>
          <a:ln>
            <a:noFill/>
          </a:ln>
        </p:spPr>
      </p:pic>
      <p:pic>
        <p:nvPicPr>
          <p:cNvPr id="3075" name="Picture 3" descr="G:\музей конкурс\встреча выпускников октябрь 2017 г\4\gfpqEUrLe-A.jpg"/>
          <p:cNvPicPr>
            <a:picLocks noChangeAspect="1" noChangeArrowheads="1"/>
          </p:cNvPicPr>
          <p:nvPr/>
        </p:nvPicPr>
        <p:blipFill>
          <a:blip r:embed="rId3" cstate="print"/>
          <a:srcRect r="5659"/>
          <a:stretch>
            <a:fillRect/>
          </a:stretch>
        </p:blipFill>
        <p:spPr bwMode="auto">
          <a:xfrm>
            <a:off x="2481072" y="364726"/>
            <a:ext cx="5893635" cy="4607751"/>
          </a:xfrm>
          <a:prstGeom prst="rect">
            <a:avLst/>
          </a:prstGeom>
          <a:noFill/>
          <a:ln>
            <a:noFill/>
          </a:ln>
        </p:spPr>
      </p:pic>
      <p:pic>
        <p:nvPicPr>
          <p:cNvPr id="3077" name="Picture 5" descr="G:\музей конкурс\встреча выпускников октябрь 2017 г\4\jNZV44BnkFA.jpg"/>
          <p:cNvPicPr>
            <a:picLocks noChangeAspect="1" noChangeArrowheads="1"/>
          </p:cNvPicPr>
          <p:nvPr/>
        </p:nvPicPr>
        <p:blipFill>
          <a:blip r:embed="rId4" cstate="print"/>
          <a:srcRect l="10064" r="3126"/>
          <a:stretch>
            <a:fillRect/>
          </a:stretch>
        </p:blipFill>
        <p:spPr bwMode="auto">
          <a:xfrm>
            <a:off x="2460954" y="5291817"/>
            <a:ext cx="5951164" cy="4195083"/>
          </a:xfrm>
          <a:prstGeom prst="rect">
            <a:avLst/>
          </a:prstGeom>
          <a:noFill/>
          <a:ln>
            <a:noFill/>
          </a:ln>
        </p:spPr>
      </p:pic>
      <p:sp>
        <p:nvSpPr>
          <p:cNvPr id="6" name="Прямоугольник 5"/>
          <p:cNvSpPr/>
          <p:nvPr/>
        </p:nvSpPr>
        <p:spPr>
          <a:xfrm>
            <a:off x="8575965" y="171162"/>
            <a:ext cx="6419733" cy="1477328"/>
          </a:xfrm>
          <a:prstGeom prst="rect">
            <a:avLst/>
          </a:prstGeom>
        </p:spPr>
        <p:txBody>
          <a:bodyPr wrap="square">
            <a:spAutoFit/>
          </a:bodyPr>
          <a:lstStyle/>
          <a:p>
            <a:pPr algn="ctr"/>
            <a:r>
              <a:rPr lang="ru-RU" sz="3000" dirty="0">
                <a:solidFill>
                  <a:srgbClr val="002060"/>
                </a:solidFill>
                <a:latin typeface="CorbelClear Sans Regular"/>
                <a:cs typeface="Times New Roman" pitchFamily="18" charset="0"/>
              </a:rPr>
              <a:t>К 110-ЛЕТИЮ КОЛЛЕДЖА БЫЛ ПОДГОТОВЛЕН ЦИКЛ МЕРОПРИЯТИЙ. </a:t>
            </a:r>
          </a:p>
        </p:txBody>
      </p:sp>
      <p:sp>
        <p:nvSpPr>
          <p:cNvPr id="2" name="Прямоугольник 1"/>
          <p:cNvSpPr/>
          <p:nvPr/>
        </p:nvSpPr>
        <p:spPr>
          <a:xfrm>
            <a:off x="8978480" y="1648490"/>
            <a:ext cx="6858000" cy="3323987"/>
          </a:xfrm>
          <a:prstGeom prst="rect">
            <a:avLst/>
          </a:prstGeom>
        </p:spPr>
        <p:txBody>
          <a:bodyPr>
            <a:spAutoFit/>
          </a:bodyPr>
          <a:lstStyle/>
          <a:p>
            <a:r>
              <a:rPr lang="ru-RU" sz="3000" dirty="0">
                <a:solidFill>
                  <a:srgbClr val="008A3E"/>
                </a:solidFill>
                <a:latin typeface="CorbelClear Sans Regular"/>
                <a:cs typeface="Times New Roman" pitchFamily="18" charset="0"/>
              </a:rPr>
              <a:t>Были проведены отделенческие</a:t>
            </a:r>
          </a:p>
          <a:p>
            <a:r>
              <a:rPr lang="ru-RU" sz="3000" dirty="0">
                <a:solidFill>
                  <a:srgbClr val="008A3E"/>
                </a:solidFill>
                <a:latin typeface="CorbelClear Sans Regular"/>
                <a:cs typeface="Times New Roman" pitchFamily="18" charset="0"/>
              </a:rPr>
              <a:t>мероприятия:</a:t>
            </a:r>
          </a:p>
          <a:p>
            <a:pPr>
              <a:buClr>
                <a:srgbClr val="C00000"/>
              </a:buClr>
            </a:pPr>
            <a:r>
              <a:rPr lang="en-US" sz="3000" dirty="0">
                <a:solidFill>
                  <a:srgbClr val="008A3E"/>
                </a:solidFill>
                <a:latin typeface="CorbelClear Sans Regular"/>
                <a:cs typeface="Times New Roman" pitchFamily="18" charset="0"/>
              </a:rPr>
              <a:t>- </a:t>
            </a:r>
            <a:r>
              <a:rPr lang="ru-RU" sz="3000" dirty="0">
                <a:solidFill>
                  <a:srgbClr val="008A3E"/>
                </a:solidFill>
                <a:latin typeface="CorbelClear Sans Regular"/>
                <a:cs typeface="Times New Roman" pitchFamily="18" charset="0"/>
              </a:rPr>
              <a:t>встреча с выпускниками-преподавателями колледжа;</a:t>
            </a:r>
          </a:p>
          <a:p>
            <a:pPr>
              <a:buClr>
                <a:srgbClr val="C00000"/>
              </a:buClr>
            </a:pPr>
            <a:r>
              <a:rPr lang="en-US" sz="3000" dirty="0">
                <a:solidFill>
                  <a:srgbClr val="008A3E"/>
                </a:solidFill>
                <a:latin typeface="CorbelClear Sans Regular"/>
                <a:cs typeface="Times New Roman" pitchFamily="18" charset="0"/>
              </a:rPr>
              <a:t>- </a:t>
            </a:r>
            <a:r>
              <a:rPr lang="ru-RU" sz="3000" dirty="0">
                <a:solidFill>
                  <a:srgbClr val="008A3E"/>
                </a:solidFill>
                <a:latin typeface="CorbelClear Sans Regular"/>
                <a:cs typeface="Times New Roman" pitchFamily="18" charset="0"/>
              </a:rPr>
              <a:t>несколько встреч с  выпускниками различных лет;</a:t>
            </a:r>
          </a:p>
          <a:p>
            <a:pPr>
              <a:buClr>
                <a:srgbClr val="C00000"/>
              </a:buClr>
            </a:pPr>
            <a:r>
              <a:rPr lang="en-US" sz="3000" dirty="0">
                <a:solidFill>
                  <a:srgbClr val="008A3E"/>
                </a:solidFill>
                <a:latin typeface="CorbelClear Sans Regular"/>
                <a:cs typeface="Times New Roman" pitchFamily="18" charset="0"/>
              </a:rPr>
              <a:t>- </a:t>
            </a:r>
            <a:r>
              <a:rPr lang="ru-RU" sz="3000" dirty="0">
                <a:solidFill>
                  <a:srgbClr val="008A3E"/>
                </a:solidFill>
                <a:latin typeface="CorbelClear Sans Regular"/>
                <a:cs typeface="Times New Roman" pitchFamily="18" charset="0"/>
              </a:rPr>
              <a:t>викторины по истории колледжа. </a:t>
            </a:r>
          </a:p>
        </p:txBody>
      </p:sp>
      <p:pic>
        <p:nvPicPr>
          <p:cNvPr id="9" name="Picture 2" descr="http://i.mycdn.me/i?r=AzG9h-PeeFwI7g8EySOer1-51J_ZfgwbcP-qtFFY1K-RDcVByBn4zELtsEy9PDois1A"/>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1161" y1="36607" x2="11161" y2="36607"/>
                      </a14:backgroundRemoval>
                    </a14:imgEffect>
                  </a14:imgLayer>
                </a14:imgProps>
              </a:ext>
              <a:ext uri="{28A0092B-C50C-407E-A947-70E740481C1C}">
                <a14:useLocalDpi xmlns:a14="http://schemas.microsoft.com/office/drawing/2010/main" val="0"/>
              </a:ext>
            </a:extLst>
          </a:blip>
          <a:srcRect/>
          <a:stretch>
            <a:fillRect/>
          </a:stretch>
        </p:blipFill>
        <p:spPr bwMode="auto">
          <a:xfrm>
            <a:off x="16649455" y="38100"/>
            <a:ext cx="1657595" cy="1657596"/>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95698" y="8454428"/>
            <a:ext cx="2334970" cy="1030313"/>
          </a:xfrm>
          <a:prstGeom prst="rect">
            <a:avLst/>
          </a:prstGeom>
        </p:spPr>
      </p:pic>
      <p:pic>
        <p:nvPicPr>
          <p:cNvPr id="11" name="Рисунок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649455" y="8454428"/>
            <a:ext cx="1353429" cy="1030313"/>
          </a:xfrm>
          <a:prstGeom prst="rect">
            <a:avLst/>
          </a:prstGeom>
        </p:spPr>
      </p:pic>
    </p:spTree>
    <p:extLst>
      <p:ext uri="{BB962C8B-B14F-4D97-AF65-F5344CB8AC3E}">
        <p14:creationId xmlns:p14="http://schemas.microsoft.com/office/powerpoint/2010/main" val="235571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71292" y="229806"/>
            <a:ext cx="11989332" cy="1754326"/>
          </a:xfrm>
          <a:prstGeom prst="rect">
            <a:avLst/>
          </a:prstGeom>
        </p:spPr>
        <p:txBody>
          <a:bodyPr wrap="square">
            <a:spAutoFit/>
          </a:bodyPr>
          <a:lstStyle/>
          <a:p>
            <a:pPr algn="ctr"/>
            <a:r>
              <a:rPr lang="ru-RU" sz="3600" dirty="0">
                <a:solidFill>
                  <a:srgbClr val="008A3E"/>
                </a:solidFill>
                <a:latin typeface="CorbelClear Sans Regular"/>
                <a:cs typeface="Times New Roman" pitchFamily="18" charset="0"/>
              </a:rPr>
              <a:t>ЭТА РАБОТА БЫЛА ПРОДОЛЖЕНА К 100ЛЕТИЮ ЗДРАВООХРАНЕНИЯ РЕСПУБЛИКИ БАШКОРТОСТАН.</a:t>
            </a:r>
          </a:p>
        </p:txBody>
      </p:sp>
      <p:pic>
        <p:nvPicPr>
          <p:cNvPr id="3" name="Picture 2" descr="F:\волонтер 2018\zOVjjbV7-u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7580"/>
          <a:stretch/>
        </p:blipFill>
        <p:spPr bwMode="auto">
          <a:xfrm>
            <a:off x="6566045" y="1984132"/>
            <a:ext cx="7757437" cy="818927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122" name="Picture 2" descr="C:\Users\Tanya\Desktop\zv1eu0ICS0w.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56" t="-1528" r="-1271" b="1528"/>
          <a:stretch/>
        </p:blipFill>
        <p:spPr bwMode="auto">
          <a:xfrm>
            <a:off x="711290" y="1984132"/>
            <a:ext cx="5689509" cy="449573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124" name="Picture 4" descr="C:\Users\Tanya\Desktop\ZkmGnLr83TU.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7" t="22228" r="97" b="31205"/>
          <a:stretch/>
        </p:blipFill>
        <p:spPr bwMode="auto">
          <a:xfrm>
            <a:off x="711289" y="6735452"/>
            <a:ext cx="5689509" cy="343795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 descr="http://i.mycdn.me/i?r=AzG9h-PeeFwI7g8EySOer1-51J_ZfgwbcP-qtFFY1K-RDcVByBn4zELtsEy9PDois1A"/>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1161" y1="36607" x2="11161" y2="36607"/>
                      </a14:backgroundRemoval>
                    </a14:imgEffect>
                  </a14:imgLayer>
                </a14:imgProps>
              </a:ext>
              <a:ext uri="{28A0092B-C50C-407E-A947-70E740481C1C}">
                <a14:useLocalDpi xmlns:a14="http://schemas.microsoft.com/office/drawing/2010/main" val="0"/>
              </a:ext>
            </a:extLst>
          </a:blip>
          <a:srcRect/>
          <a:stretch>
            <a:fillRect/>
          </a:stretch>
        </p:blipFill>
        <p:spPr bwMode="auto">
          <a:xfrm>
            <a:off x="16268565" y="278171"/>
            <a:ext cx="1657595" cy="1657596"/>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95698" y="8454428"/>
            <a:ext cx="2334970" cy="1030313"/>
          </a:xfrm>
          <a:prstGeom prst="rect">
            <a:avLst/>
          </a:prstGeom>
        </p:spPr>
      </p:pic>
      <p:pic>
        <p:nvPicPr>
          <p:cNvPr id="10" name="Рисунок 9">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649455" y="8454428"/>
            <a:ext cx="1353429" cy="1030313"/>
          </a:xfrm>
          <a:prstGeom prst="rect">
            <a:avLst/>
          </a:prstGeom>
        </p:spPr>
      </p:pic>
    </p:spTree>
    <p:extLst>
      <p:ext uri="{BB962C8B-B14F-4D97-AF65-F5344CB8AC3E}">
        <p14:creationId xmlns:p14="http://schemas.microsoft.com/office/powerpoint/2010/main" val="263068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anya\Desktop\295Su11J99Q.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85" r="9414"/>
          <a:stretch/>
        </p:blipFill>
        <p:spPr bwMode="auto">
          <a:xfrm>
            <a:off x="2335981" y="474215"/>
            <a:ext cx="5592803" cy="391771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215287" y="4391933"/>
            <a:ext cx="11888285" cy="553998"/>
          </a:xfrm>
          <a:prstGeom prst="rect">
            <a:avLst/>
          </a:prstGeom>
        </p:spPr>
        <p:txBody>
          <a:bodyPr wrap="square">
            <a:spAutoFit/>
          </a:bodyPr>
          <a:lstStyle/>
          <a:p>
            <a:pPr algn="ctr"/>
            <a:r>
              <a:rPr lang="ru-RU" sz="3000" dirty="0">
                <a:solidFill>
                  <a:srgbClr val="008A3E"/>
                </a:solidFill>
                <a:latin typeface="Times New Roman" panose="02020603050405020304" pitchFamily="18" charset="0"/>
                <a:cs typeface="Times New Roman" panose="02020603050405020304" pitchFamily="18" charset="0"/>
              </a:rPr>
              <a:t>СТУДЕНТЫ КОЛЛЕДЖА  НА ЭКСКУРСИИ В ПАРКЕ ПОБЕДЫ</a:t>
            </a:r>
          </a:p>
        </p:txBody>
      </p:sp>
      <p:pic>
        <p:nvPicPr>
          <p:cNvPr id="1102" name="Picture 78" descr="C:\Users\Tanya\Desktop\Nv2YHu1Kym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887" t="9699" r="20818" b="10547"/>
          <a:stretch/>
        </p:blipFill>
        <p:spPr bwMode="auto">
          <a:xfrm>
            <a:off x="2313133" y="5133240"/>
            <a:ext cx="5611667" cy="408547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03" name="Picture 79" descr="C:\Users\Tanya\Desktop\8uYexbtpHRY.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0776"/>
          <a:stretch/>
        </p:blipFill>
        <p:spPr bwMode="auto">
          <a:xfrm>
            <a:off x="8600785" y="5069230"/>
            <a:ext cx="4565072" cy="421349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5" name="Прямоугольник 84"/>
          <p:cNvSpPr/>
          <p:nvPr/>
        </p:nvSpPr>
        <p:spPr>
          <a:xfrm>
            <a:off x="1976630" y="9320002"/>
            <a:ext cx="14365596" cy="1015663"/>
          </a:xfrm>
          <a:prstGeom prst="rect">
            <a:avLst/>
          </a:prstGeom>
        </p:spPr>
        <p:txBody>
          <a:bodyPr wrap="square">
            <a:spAutoFit/>
          </a:bodyPr>
          <a:lstStyle/>
          <a:p>
            <a:pPr algn="ctr"/>
            <a:r>
              <a:rPr lang="ru-RU" sz="3000" dirty="0">
                <a:solidFill>
                  <a:srgbClr val="008A3E"/>
                </a:solidFill>
                <a:latin typeface="Times New Roman" panose="02020603050405020304" pitchFamily="18" charset="0"/>
                <a:cs typeface="Times New Roman" panose="02020603050405020304" pitchFamily="18" charset="0"/>
              </a:rPr>
              <a:t>ТВОРЧЕСКИЙ КОЛЛЕКТИВ НА ПРАЗДНИЧНОМ КОНЦЕРТЕ 9 МАЯ В ПАРКЕ ИМ. М. ГАФУРИ</a:t>
            </a:r>
          </a:p>
        </p:txBody>
      </p:sp>
      <p:pic>
        <p:nvPicPr>
          <p:cNvPr id="1105" name="Picture 81" descr="C:\Users\Tanya\Desktop\iN0HM3rxv9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97" t="-2509" r="11031" b="2509"/>
          <a:stretch/>
        </p:blipFill>
        <p:spPr bwMode="auto">
          <a:xfrm>
            <a:off x="8600785" y="474215"/>
            <a:ext cx="5828033" cy="383548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2" descr="http://i.mycdn.me/i?r=AzG9h-PeeFwI7g8EySOer1-51J_ZfgwbcP-qtFFY1K-RDcVByBn4zELtsEy9PDois1A"/>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11161" y1="36607" x2="11161" y2="36607"/>
                      </a14:backgroundRemoval>
                    </a14:imgEffect>
                  </a14:imgLayer>
                </a14:imgProps>
              </a:ext>
              <a:ext uri="{28A0092B-C50C-407E-A947-70E740481C1C}">
                <a14:useLocalDpi xmlns:a14="http://schemas.microsoft.com/office/drawing/2010/main" val="0"/>
              </a:ext>
            </a:extLst>
          </a:blip>
          <a:srcRect/>
          <a:stretch>
            <a:fillRect/>
          </a:stretch>
        </p:blipFill>
        <p:spPr bwMode="auto">
          <a:xfrm>
            <a:off x="16185429" y="113432"/>
            <a:ext cx="1657595" cy="1657596"/>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12562" y="8289689"/>
            <a:ext cx="2334970" cy="1030313"/>
          </a:xfrm>
          <a:prstGeom prst="rect">
            <a:avLst/>
          </a:prstGeom>
        </p:spPr>
      </p:pic>
      <p:pic>
        <p:nvPicPr>
          <p:cNvPr id="11" name="Рисунок 10">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566319" y="8289689"/>
            <a:ext cx="1353429" cy="1030313"/>
          </a:xfrm>
          <a:prstGeom prst="rect">
            <a:avLst/>
          </a:prstGeom>
        </p:spPr>
      </p:pic>
    </p:spTree>
    <p:extLst>
      <p:ext uri="{BB962C8B-B14F-4D97-AF65-F5344CB8AC3E}">
        <p14:creationId xmlns:p14="http://schemas.microsoft.com/office/powerpoint/2010/main" val="67538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музей конкурс\волонтерское движение\cfGEnm-R3k0.jpg"/>
          <p:cNvPicPr>
            <a:picLocks noChangeAspect="1" noChangeArrowheads="1"/>
          </p:cNvPicPr>
          <p:nvPr/>
        </p:nvPicPr>
        <p:blipFill>
          <a:blip r:embed="rId2" cstate="print"/>
          <a:srcRect/>
          <a:stretch>
            <a:fillRect/>
          </a:stretch>
        </p:blipFill>
        <p:spPr bwMode="auto">
          <a:xfrm>
            <a:off x="2780483" y="341492"/>
            <a:ext cx="3499254" cy="3480690"/>
          </a:xfrm>
          <a:prstGeom prst="rect">
            <a:avLst/>
          </a:prstGeom>
          <a:noFill/>
          <a:ln>
            <a:noFill/>
          </a:ln>
        </p:spPr>
      </p:pic>
      <p:sp>
        <p:nvSpPr>
          <p:cNvPr id="2" name="Прямоугольник 1"/>
          <p:cNvSpPr/>
          <p:nvPr/>
        </p:nvSpPr>
        <p:spPr>
          <a:xfrm>
            <a:off x="1143000" y="3849008"/>
            <a:ext cx="15544800" cy="1338828"/>
          </a:xfrm>
          <a:prstGeom prst="rect">
            <a:avLst/>
          </a:prstGeom>
        </p:spPr>
        <p:txBody>
          <a:bodyPr wrap="square">
            <a:spAutoFit/>
          </a:bodyPr>
          <a:lstStyle/>
          <a:p>
            <a:pPr algn="ctr"/>
            <a:r>
              <a:rPr lang="ru-RU" sz="2400" dirty="0">
                <a:solidFill>
                  <a:srgbClr val="008A3E"/>
                </a:solidFill>
                <a:latin typeface="Times New Roman" panose="02020603050405020304" pitchFamily="18" charset="0"/>
                <a:cs typeface="Times New Roman" panose="02020603050405020304" pitchFamily="18" charset="0"/>
              </a:rPr>
              <a:t> </a:t>
            </a:r>
            <a:r>
              <a:rPr lang="ru-RU" sz="2700" dirty="0">
                <a:solidFill>
                  <a:srgbClr val="008A3E"/>
                </a:solidFill>
                <a:latin typeface="Times New Roman" panose="02020603050405020304" pitchFamily="18" charset="0"/>
                <a:cs typeface="Times New Roman" panose="02020603050405020304" pitchFamily="18" charset="0"/>
              </a:rPr>
              <a:t>ВОЕННО-СПОРТИВНЫЙ КОНКУРС СРЕДИ КОМАНД ОТДЕЛЕНИЙ КОЛЛЕДЖА, ПОСВЯЩЕННЫЙ ДНЮ ЗАЩИТНИКА ОТЕЧЕСТВА. </a:t>
            </a:r>
          </a:p>
          <a:p>
            <a:pPr algn="ctr"/>
            <a:r>
              <a:rPr lang="ru-RU" sz="2700" dirty="0">
                <a:solidFill>
                  <a:srgbClr val="008A3E"/>
                </a:solidFill>
                <a:latin typeface="Times New Roman" panose="02020603050405020304" pitchFamily="18" charset="0"/>
                <a:cs typeface="Times New Roman" panose="02020603050405020304" pitchFamily="18" charset="0"/>
              </a:rPr>
              <a:t>МЕРОПРИЯТИЕ ПОСЕТИЛИ ПОЧЕТНЫЕ ГОСТИ - ВЕТЕРАНЫ ВОЙН АФГАНИСТАНА </a:t>
            </a:r>
          </a:p>
        </p:txBody>
      </p:sp>
      <p:sp>
        <p:nvSpPr>
          <p:cNvPr id="3" name="Прямоугольник 2"/>
          <p:cNvSpPr/>
          <p:nvPr/>
        </p:nvSpPr>
        <p:spPr>
          <a:xfrm>
            <a:off x="2444112" y="8611264"/>
            <a:ext cx="12942576" cy="1338828"/>
          </a:xfrm>
          <a:prstGeom prst="rect">
            <a:avLst/>
          </a:prstGeom>
        </p:spPr>
        <p:txBody>
          <a:bodyPr wrap="square">
            <a:spAutoFit/>
          </a:bodyPr>
          <a:lstStyle/>
          <a:p>
            <a:pPr algn="ctr"/>
            <a:r>
              <a:rPr lang="ru-RU" sz="2400" dirty="0">
                <a:solidFill>
                  <a:srgbClr val="008A3E"/>
                </a:solidFill>
                <a:latin typeface="Times New Roman" panose="02020603050405020304" pitchFamily="18" charset="0"/>
                <a:cs typeface="Times New Roman" panose="02020603050405020304" pitchFamily="18" charset="0"/>
              </a:rPr>
              <a:t> </a:t>
            </a:r>
            <a:r>
              <a:rPr lang="ru-RU" sz="2700" dirty="0">
                <a:solidFill>
                  <a:srgbClr val="008A3E"/>
                </a:solidFill>
                <a:latin typeface="Times New Roman" panose="02020603050405020304" pitchFamily="18" charset="0"/>
                <a:cs typeface="Times New Roman" panose="02020603050405020304" pitchFamily="18" charset="0"/>
              </a:rPr>
              <a:t>СТУДЕНТЫ УФИМСКОГО МЕДИЦИНСКОГО КОЛЛЕДЖА ВО ВРЕМЯ БЛАГОТВОРИТЕЛЬНОГО МЕРОПРИЯТИЯ «ДОБРЫЕ РУКИ» В УФИМСКОМ ДОМЕ-ИНТЕРНАТЕ</a:t>
            </a:r>
          </a:p>
        </p:txBody>
      </p:sp>
      <p:pic>
        <p:nvPicPr>
          <p:cNvPr id="8195" name="Picture 3" descr="C:\Users\Tanya\Desktop\0O68oaJ7BbE.jpg"/>
          <p:cNvPicPr>
            <a:picLocks noChangeAspect="1" noChangeArrowheads="1"/>
          </p:cNvPicPr>
          <p:nvPr/>
        </p:nvPicPr>
        <p:blipFill rotWithShape="1">
          <a:blip r:embed="rId3">
            <a:extLst>
              <a:ext uri="{28A0092B-C50C-407E-A947-70E740481C1C}">
                <a14:useLocalDpi xmlns:a14="http://schemas.microsoft.com/office/drawing/2010/main" val="0"/>
              </a:ext>
            </a:extLst>
          </a:blip>
          <a:srcRect l="-1062" t="-739" r="1062" b="25787"/>
          <a:stretch/>
        </p:blipFill>
        <p:spPr bwMode="auto">
          <a:xfrm>
            <a:off x="2778409" y="5283418"/>
            <a:ext cx="5754422" cy="323226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196" name="Picture 4" descr="C:\Users\Tanya\Desktop\rblIh6pIjww.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9240"/>
          <a:stretch/>
        </p:blipFill>
        <p:spPr bwMode="auto">
          <a:xfrm>
            <a:off x="9525000" y="5283418"/>
            <a:ext cx="5308610" cy="321288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197" name="Picture 5" descr="C:\Users\Tanya\Desktop\-CYI2Wo1e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1498" y="341492"/>
            <a:ext cx="4074670" cy="34570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198" name="Picture 6" descr="C:\Users\Tanya\Desktop\MloFNFsEiI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12224" y="341492"/>
            <a:ext cx="5162419" cy="344161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 descr="http://i.mycdn.me/i?r=AzG9h-PeeFwI7g8EySOer1-51J_ZfgwbcP-qtFFY1K-RDcVByBn4zELtsEy9PDois1A"/>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11161" y1="36607" x2="11161" y2="36607"/>
                      </a14:backgroundRemoval>
                    </a14:imgEffect>
                  </a14:imgLayer>
                </a14:imgProps>
              </a:ext>
              <a:ext uri="{28A0092B-C50C-407E-A947-70E740481C1C}">
                <a14:useLocalDpi xmlns:a14="http://schemas.microsoft.com/office/drawing/2010/main" val="0"/>
              </a:ext>
            </a:extLst>
          </a:blip>
          <a:srcRect/>
          <a:stretch>
            <a:fillRect/>
          </a:stretch>
        </p:blipFill>
        <p:spPr bwMode="auto">
          <a:xfrm>
            <a:off x="16185429" y="113432"/>
            <a:ext cx="1657595" cy="1657596"/>
          </a:xfrm>
          <a:prstGeom prst="rect">
            <a:avLst/>
          </a:prstGeom>
          <a:noFill/>
          <a:extLst>
            <a:ext uri="{909E8E84-426E-40DD-AFC4-6F175D3DCCD1}">
              <a14:hiddenFill xmlns:a14="http://schemas.microsoft.com/office/drawing/2010/main">
                <a:solidFill>
                  <a:srgbClr val="FFFFFF"/>
                </a:solidFill>
              </a14:hiddenFill>
            </a:ext>
          </a:extLst>
        </p:spPr>
      </p:pic>
      <p:pic>
        <p:nvPicPr>
          <p:cNvPr id="12" name="Рисунок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12562" y="8289689"/>
            <a:ext cx="2334970" cy="1030313"/>
          </a:xfrm>
          <a:prstGeom prst="rect">
            <a:avLst/>
          </a:prstGeom>
        </p:spPr>
      </p:pic>
      <p:pic>
        <p:nvPicPr>
          <p:cNvPr id="13" name="Рисунок 12">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566319" y="8289689"/>
            <a:ext cx="1353429" cy="1030313"/>
          </a:xfrm>
          <a:prstGeom prst="rect">
            <a:avLst/>
          </a:prstGeom>
        </p:spPr>
      </p:pic>
    </p:spTree>
    <p:extLst>
      <p:ext uri="{BB962C8B-B14F-4D97-AF65-F5344CB8AC3E}">
        <p14:creationId xmlns:p14="http://schemas.microsoft.com/office/powerpoint/2010/main" val="1517870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99967" y="342900"/>
            <a:ext cx="5943600" cy="4662815"/>
          </a:xfrm>
          <a:prstGeom prst="rect">
            <a:avLst/>
          </a:prstGeom>
        </p:spPr>
        <p:txBody>
          <a:bodyPr wrap="square">
            <a:spAutoFit/>
          </a:bodyPr>
          <a:lstStyle/>
          <a:p>
            <a:r>
              <a:rPr lang="ru-RU" sz="3300" dirty="0">
                <a:solidFill>
                  <a:srgbClr val="008A3E"/>
                </a:solidFill>
                <a:latin typeface="Times New Roman" panose="02020603050405020304" pitchFamily="18" charset="0"/>
                <a:cs typeface="Times New Roman" panose="02020603050405020304" pitchFamily="18" charset="0"/>
              </a:rPr>
              <a:t>СТУДЕНТЫ-ВОЛОНТЕРЫ КОЛЛЕДЖА ВО ВРЕМЯ ПРАЗДНИЧНОГО МЕРОПРИЯТИЯ «ДЕНЬ МЕДИЦИНСКОГО РАБОТНИКА» ОКАЗЫВАЮТ СОДЕЙСТВИЕ ВО ВСТРЕЧЕ И СОПРОВОЖДЕНИИ ВЕТЕРАНОВ</a:t>
            </a:r>
          </a:p>
        </p:txBody>
      </p:sp>
      <p:pic>
        <p:nvPicPr>
          <p:cNvPr id="2050" name="Picture 2" descr="C:\Users\Tanya\Desktop\gXI1zzSfYt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116"/>
          <a:stretch/>
        </p:blipFill>
        <p:spPr bwMode="auto">
          <a:xfrm>
            <a:off x="6643567" y="70865"/>
            <a:ext cx="6768752" cy="441070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1" name="Picture 3" descr="C:\Users\Tanya\Desktop\3U2n5sewYck.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274" t="25709" b="11656"/>
          <a:stretch/>
        </p:blipFill>
        <p:spPr bwMode="auto">
          <a:xfrm>
            <a:off x="806008" y="5005715"/>
            <a:ext cx="4473774" cy="435730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2" name="Picture 4" descr="C:\Users\Tanya\Desktop\bBGFW-EXuU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811"/>
          <a:stretch/>
        </p:blipFill>
        <p:spPr bwMode="auto">
          <a:xfrm>
            <a:off x="5922203" y="4988030"/>
            <a:ext cx="4160306" cy="43926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2" descr="http://i.mycdn.me/i?r=AzG9h-PeeFwI7g8EySOer1-51J_ZfgwbcP-qtFFY1K-RDcVByBn4zELtsEy9PDois1A"/>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1161" y1="36607" x2="11161" y2="36607"/>
                      </a14:backgroundRemoval>
                    </a14:imgEffect>
                  </a14:imgLayer>
                </a14:imgProps>
              </a:ext>
              <a:ext uri="{28A0092B-C50C-407E-A947-70E740481C1C}">
                <a14:useLocalDpi xmlns:a14="http://schemas.microsoft.com/office/drawing/2010/main" val="0"/>
              </a:ext>
            </a:extLst>
          </a:blip>
          <a:srcRect/>
          <a:stretch>
            <a:fillRect/>
          </a:stretch>
        </p:blipFill>
        <p:spPr bwMode="auto">
          <a:xfrm>
            <a:off x="16185429" y="113432"/>
            <a:ext cx="1657595" cy="1657596"/>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12562" y="8289689"/>
            <a:ext cx="2334970" cy="1030313"/>
          </a:xfrm>
          <a:prstGeom prst="rect">
            <a:avLst/>
          </a:prstGeom>
        </p:spPr>
      </p:pic>
      <p:pic>
        <p:nvPicPr>
          <p:cNvPr id="9" name="Рисунок 8">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566319" y="8289689"/>
            <a:ext cx="1353429" cy="1030313"/>
          </a:xfrm>
          <a:prstGeom prst="rect">
            <a:avLst/>
          </a:prstGeom>
        </p:spPr>
      </p:pic>
    </p:spTree>
    <p:extLst>
      <p:ext uri="{BB962C8B-B14F-4D97-AF65-F5344CB8AC3E}">
        <p14:creationId xmlns:p14="http://schemas.microsoft.com/office/powerpoint/2010/main" val="3742850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7772400" y="548136"/>
            <a:ext cx="7138299" cy="6788943"/>
          </a:xfrm>
        </p:spPr>
        <p:txBody>
          <a:bodyPr>
            <a:normAutofit fontScale="92500" lnSpcReduction="10000"/>
          </a:bodyPr>
          <a:lstStyle/>
          <a:p>
            <a:pPr algn="just">
              <a:buNone/>
            </a:pPr>
            <a:r>
              <a:rPr lang="ru-RU" dirty="0">
                <a:solidFill>
                  <a:srgbClr val="002060"/>
                </a:solidFill>
                <a:latin typeface="Times New Roman" panose="02020603050405020304" pitchFamily="18" charset="0"/>
                <a:cs typeface="Times New Roman" panose="02020603050405020304" pitchFamily="18" charset="0"/>
              </a:rPr>
              <a:t>Организуя и проводя работу кабинета истории колледжа, мы ставим задачу привлечь, заинтересовать как можно большее количество студентов колледжа, воспитывать чувство гордости за свою профессию,  за героических медиков военного времени, за наших выпускников,  умение лучше понимать и продолжать славные традиции колледжа. </a:t>
            </a:r>
          </a:p>
          <a:p>
            <a:pPr algn="just">
              <a:buNone/>
            </a:pPr>
            <a:r>
              <a:rPr lang="ru-RU" dirty="0">
                <a:solidFill>
                  <a:srgbClr val="002060"/>
                </a:solidFill>
                <a:latin typeface="Times New Roman" panose="02020603050405020304" pitchFamily="18" charset="0"/>
                <a:cs typeface="Times New Roman" panose="02020603050405020304" pitchFamily="18" charset="0"/>
              </a:rPr>
              <a:t>Мы стараемся протянуть связующую нить с различными поколениями медиков, воспитанных нашим учебным заведением и делаем это с большой благодарностью и любовью. </a:t>
            </a:r>
          </a:p>
          <a:p>
            <a:pPr algn="just"/>
            <a:endParaRPr lang="ru-RU" dirty="0">
              <a:latin typeface="Times New Roman" panose="02020603050405020304" pitchFamily="18" charset="0"/>
              <a:cs typeface="Times New Roman" panose="02020603050405020304" pitchFamily="18" charset="0"/>
            </a:endParaRPr>
          </a:p>
        </p:txBody>
      </p:sp>
      <p:pic>
        <p:nvPicPr>
          <p:cNvPr id="5" name="Picture 2" descr="C:\Users\Tanya\Desktop\Downloads\слайд 6 и3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9239"/>
          <a:stretch/>
        </p:blipFill>
        <p:spPr bwMode="auto">
          <a:xfrm>
            <a:off x="762000" y="266700"/>
            <a:ext cx="6480720" cy="346657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4" descr="G:\МУЗЕЙ КОНКУРС 2\ЭКСКУРСИИ\караидельский район\IMGP0281.JPG">
            <a:extLst>
              <a:ext uri="{FF2B5EF4-FFF2-40B4-BE49-F238E27FC236}">
                <a16:creationId xmlns:a16="http://schemas.microsoft.com/office/drawing/2014/main" id="{B2D1D8F0-539F-49DC-B4E2-921D14ECA4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942608"/>
            <a:ext cx="6415031" cy="424889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 descr="http://i.mycdn.me/i?r=AzG9h-PeeFwI7g8EySOer1-51J_ZfgwbcP-qtFFY1K-RDcVByBn4zELtsEy9PDois1A"/>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1161" y1="36607" x2="11161" y2="36607"/>
                      </a14:backgroundRemoval>
                    </a14:imgEffect>
                  </a14:imgLayer>
                </a14:imgProps>
              </a:ext>
              <a:ext uri="{28A0092B-C50C-407E-A947-70E740481C1C}">
                <a14:useLocalDpi xmlns:a14="http://schemas.microsoft.com/office/drawing/2010/main" val="0"/>
              </a:ext>
            </a:extLst>
          </a:blip>
          <a:srcRect/>
          <a:stretch>
            <a:fillRect/>
          </a:stretch>
        </p:blipFill>
        <p:spPr bwMode="auto">
          <a:xfrm>
            <a:off x="16183566" y="38100"/>
            <a:ext cx="1657595" cy="1657596"/>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10699" y="8214357"/>
            <a:ext cx="2334970" cy="1030313"/>
          </a:xfrm>
          <a:prstGeom prst="rect">
            <a:avLst/>
          </a:prstGeom>
        </p:spPr>
      </p:pic>
      <p:pic>
        <p:nvPicPr>
          <p:cNvPr id="14" name="Рисунок 13">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564456" y="8214357"/>
            <a:ext cx="1353429" cy="1030313"/>
          </a:xfrm>
          <a:prstGeom prst="rect">
            <a:avLst/>
          </a:prstGeom>
        </p:spPr>
      </p:pic>
    </p:spTree>
    <p:extLst>
      <p:ext uri="{BB962C8B-B14F-4D97-AF65-F5344CB8AC3E}">
        <p14:creationId xmlns:p14="http://schemas.microsoft.com/office/powerpoint/2010/main" val="2230441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495300"/>
            <a:ext cx="8316329" cy="1257300"/>
          </a:xfrm>
        </p:spPr>
        <p:txBody>
          <a:bodyPr>
            <a:noAutofit/>
          </a:bodyPr>
          <a:lstStyle/>
          <a:p>
            <a:pPr algn="ctr"/>
            <a:r>
              <a:rPr lang="en-US" sz="4200" dirty="0">
                <a:solidFill>
                  <a:srgbClr val="00B050"/>
                </a:solidFill>
                <a:latin typeface="CorbelClear Sans Regular"/>
              </a:rPr>
              <a:t>“</a:t>
            </a:r>
            <a:r>
              <a:rPr lang="ru-RU" sz="4200" dirty="0">
                <a:solidFill>
                  <a:srgbClr val="00B050"/>
                </a:solidFill>
                <a:latin typeface="CorbelClear Sans Regular"/>
              </a:rPr>
              <a:t>ИЗ ИСТОРИИ МЫ ЧЕРПАЕМ ОПЫТ, СОЗДАЕМ ТРАДИЦИИ</a:t>
            </a:r>
            <a:r>
              <a:rPr lang="en-US" sz="4200" dirty="0">
                <a:solidFill>
                  <a:srgbClr val="00B050"/>
                </a:solidFill>
                <a:latin typeface="CorbelClear Sans Regular"/>
              </a:rPr>
              <a:t>”</a:t>
            </a:r>
            <a:endParaRPr lang="ru-RU" sz="4200" dirty="0">
              <a:solidFill>
                <a:srgbClr val="00B050"/>
              </a:solidFill>
              <a:latin typeface="CorbelClear Sans Regular"/>
            </a:endParaRPr>
          </a:p>
        </p:txBody>
      </p:sp>
      <p:sp>
        <p:nvSpPr>
          <p:cNvPr id="3" name="Содержимое 2"/>
          <p:cNvSpPr>
            <a:spLocks noGrp="1"/>
          </p:cNvSpPr>
          <p:nvPr>
            <p:ph idx="1"/>
          </p:nvPr>
        </p:nvSpPr>
        <p:spPr>
          <a:xfrm>
            <a:off x="762000" y="2287168"/>
            <a:ext cx="9503166" cy="6788945"/>
          </a:xfrm>
        </p:spPr>
        <p:txBody>
          <a:bodyPr>
            <a:noAutofit/>
          </a:bodyPr>
          <a:lstStyle/>
          <a:p>
            <a:pPr marL="0" indent="0" algn="just">
              <a:buNone/>
            </a:pPr>
            <a:r>
              <a:rPr lang="ru-RU" sz="2800" dirty="0">
                <a:solidFill>
                  <a:srgbClr val="002060"/>
                </a:solidFill>
                <a:latin typeface="Times New Roman" pitchFamily="18" charset="0"/>
                <a:cs typeface="Times New Roman" pitchFamily="18" charset="0"/>
              </a:rPr>
              <a:t>Уфимский медицинский колледж – одно из старейших образовательных учреждений республики, история которого началась в 1908 году с открытия Уфимской земской </a:t>
            </a:r>
            <a:r>
              <a:rPr lang="ru-RU" sz="2800" dirty="0" err="1">
                <a:solidFill>
                  <a:srgbClr val="002060"/>
                </a:solidFill>
                <a:latin typeface="Times New Roman" pitchFamily="18" charset="0"/>
                <a:cs typeface="Times New Roman" pitchFamily="18" charset="0"/>
              </a:rPr>
              <a:t>акушерско</a:t>
            </a:r>
            <a:r>
              <a:rPr lang="ru-RU" sz="2800" dirty="0">
                <a:solidFill>
                  <a:srgbClr val="002060"/>
                </a:solidFill>
                <a:latin typeface="Times New Roman" pitchFamily="18" charset="0"/>
                <a:cs typeface="Times New Roman" pitchFamily="18" charset="0"/>
              </a:rPr>
              <a:t> – фельдшерской школы.</a:t>
            </a:r>
          </a:p>
          <a:p>
            <a:pPr marL="0" indent="0" algn="just">
              <a:buNone/>
            </a:pPr>
            <a:endParaRPr lang="ru-RU" sz="2800" dirty="0">
              <a:solidFill>
                <a:srgbClr val="002060"/>
              </a:solidFill>
              <a:latin typeface="Times New Roman" pitchFamily="18" charset="0"/>
              <a:cs typeface="Times New Roman" pitchFamily="18" charset="0"/>
            </a:endParaRPr>
          </a:p>
          <a:p>
            <a:pPr marL="0" indent="0" algn="just">
              <a:buNone/>
            </a:pPr>
            <a:r>
              <a:rPr lang="ru-RU" sz="2800" dirty="0">
                <a:solidFill>
                  <a:srgbClr val="002060"/>
                </a:solidFill>
                <a:latin typeface="Times New Roman" pitchFamily="18" charset="0"/>
                <a:cs typeface="Times New Roman" pitchFamily="18" charset="0"/>
              </a:rPr>
              <a:t>Время летит неумолимо. Прошло уже более века со дня образования Уфимского медицинского колледжа. Пришло новое поколение студентов… </a:t>
            </a:r>
          </a:p>
          <a:p>
            <a:pPr marL="0" indent="0" algn="just">
              <a:buNone/>
            </a:pPr>
            <a:r>
              <a:rPr lang="ru-RU" sz="2800" dirty="0">
                <a:solidFill>
                  <a:srgbClr val="002060"/>
                </a:solidFill>
                <a:latin typeface="Times New Roman" pitchFamily="18" charset="0"/>
                <a:cs typeface="Times New Roman" pitchFamily="18" charset="0"/>
              </a:rPr>
              <a:t>И так важно сохранить память о людях того времени, об их делах и думах, героических сражениях и трудовых буднях, о славных традициях колледжа. Через дорогие нам имена, через письма, фотографии, книги и другие экспонаты тех далеких лет выстраивается история колледжа, история страны. Эту важную задачу призван решать кабинет истории колледжа. </a:t>
            </a:r>
          </a:p>
        </p:txBody>
      </p:sp>
      <p:sp>
        <p:nvSpPr>
          <p:cNvPr id="7" name="Прямоугольник 6"/>
          <p:cNvSpPr/>
          <p:nvPr/>
        </p:nvSpPr>
        <p:spPr>
          <a:xfrm>
            <a:off x="6477000" y="1795074"/>
            <a:ext cx="1623137" cy="507831"/>
          </a:xfrm>
          <a:prstGeom prst="rect">
            <a:avLst/>
          </a:prstGeom>
        </p:spPr>
        <p:txBody>
          <a:bodyPr wrap="none">
            <a:spAutoFit/>
          </a:bodyPr>
          <a:lstStyle/>
          <a:p>
            <a:r>
              <a:rPr lang="ru-RU" sz="2700" dirty="0">
                <a:solidFill>
                  <a:srgbClr val="00B050"/>
                </a:solidFill>
                <a:latin typeface="Times New Roman" pitchFamily="18" charset="0"/>
                <a:cs typeface="Times New Roman" pitchFamily="18" charset="0"/>
              </a:rPr>
              <a:t>И. Гердер</a:t>
            </a:r>
          </a:p>
        </p:txBody>
      </p:sp>
      <p:pic>
        <p:nvPicPr>
          <p:cNvPr id="10" name="Рисунок 9">
            <a:hlinkClick r:id="rId2" action="ppaction://hlinksldjump"/>
          </p:cNvPr>
          <p:cNvPicPr/>
          <p:nvPr/>
        </p:nvPicPr>
        <p:blipFill>
          <a:blip r:embed="rId3">
            <a:extLst>
              <a:ext uri="{28A0092B-C50C-407E-A947-70E740481C1C}">
                <a14:useLocalDpi xmlns:a14="http://schemas.microsoft.com/office/drawing/2010/main" val="0"/>
              </a:ext>
            </a:extLst>
          </a:blip>
          <a:srcRect/>
          <a:stretch>
            <a:fillRect/>
          </a:stretch>
        </p:blipFill>
        <p:spPr bwMode="auto">
          <a:xfrm>
            <a:off x="10975280" y="514350"/>
            <a:ext cx="6172200" cy="4198620"/>
          </a:xfrm>
          <a:prstGeom prst="rect">
            <a:avLst/>
          </a:prstGeom>
          <a:noFill/>
          <a:ln>
            <a:noFill/>
          </a:ln>
        </p:spPr>
      </p:pic>
      <p:pic>
        <p:nvPicPr>
          <p:cNvPr id="2054" name="Picture 6" descr="https://avatars.mds.yandex.net/get-altay/372953/2a0000015e33133530d840e7896d3a4ca83d/XX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5280" y="4914900"/>
            <a:ext cx="6172200" cy="4776601"/>
          </a:xfrm>
          <a:prstGeom prst="rect">
            <a:avLst/>
          </a:prstGeom>
          <a:noFill/>
          <a:extLst>
            <a:ext uri="{909E8E84-426E-40DD-AFC4-6F175D3DCCD1}">
              <a14:hiddenFill xmlns:a14="http://schemas.microsoft.com/office/drawing/2010/main">
                <a:solidFill>
                  <a:srgbClr val="FFFFFF"/>
                </a:solidFill>
              </a14:hiddenFill>
            </a:ext>
          </a:extLst>
        </p:spPr>
      </p:pic>
      <p:pic>
        <p:nvPicPr>
          <p:cNvPr id="12" name="Рисунок 1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9837" y="8661188"/>
            <a:ext cx="1353429" cy="1030313"/>
          </a:xfrm>
          <a:prstGeom prst="rect">
            <a:avLst/>
          </a:prstGeom>
        </p:spPr>
      </p:pic>
      <p:pic>
        <p:nvPicPr>
          <p:cNvPr id="13" name="Picture 2" descr="http://i.mycdn.me/i?r=AzG9h-PeeFwI7g8EySOer1-51J_ZfgwbcP-qtFFY1K-RDcVByBn4zELtsEy9PDois1A"/>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11161" y1="36607" x2="11161" y2="36607"/>
                      </a14:backgroundRemoval>
                    </a14:imgEffect>
                  </a14:imgLayer>
                </a14:imgProps>
              </a:ext>
              <a:ext uri="{28A0092B-C50C-407E-A947-70E740481C1C}">
                <a14:useLocalDpi xmlns:a14="http://schemas.microsoft.com/office/drawing/2010/main" val="0"/>
              </a:ext>
            </a:extLst>
          </a:blip>
          <a:srcRect/>
          <a:stretch>
            <a:fillRect/>
          </a:stretch>
        </p:blipFill>
        <p:spPr bwMode="auto">
          <a:xfrm>
            <a:off x="16840200" y="0"/>
            <a:ext cx="1657595" cy="1657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292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anya\Desktop\6CZPBaJVaO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4566" y="1702959"/>
            <a:ext cx="5902116" cy="442658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7" name="Picture 3" descr="C:\Users\Tanya\Desktop\O5e338Kxwl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75480" y="1664859"/>
            <a:ext cx="5074532" cy="380589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C:\Users\Tanya\Desktop\0Je2pdrlQd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8816" y="1722009"/>
            <a:ext cx="5074530" cy="380589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Содержимое 2"/>
          <p:cNvSpPr txBox="1">
            <a:spLocks/>
          </p:cNvSpPr>
          <p:nvPr/>
        </p:nvSpPr>
        <p:spPr>
          <a:xfrm>
            <a:off x="5105400" y="588226"/>
            <a:ext cx="7191456" cy="1076633"/>
          </a:xfrm>
          <a:prstGeom prst="rect">
            <a:avLst/>
          </a:prstGeom>
        </p:spPr>
        <p:txBody>
          <a:bodyPr vert="horz" anchor="ctr">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None/>
            </a:pPr>
            <a:r>
              <a:rPr lang="ru-RU" sz="3000" dirty="0">
                <a:solidFill>
                  <a:srgbClr val="008A3E"/>
                </a:solidFill>
                <a:latin typeface="CorbelClear Sans Regular"/>
                <a:cs typeface="Times New Roman" panose="02020603050405020304" pitchFamily="18" charset="0"/>
              </a:rPr>
              <a:t>ЧЛЕНЫ ИСТОРИЧЕСКОГО КРУЖКА ЗА РАБОТОЙ</a:t>
            </a:r>
          </a:p>
        </p:txBody>
      </p:sp>
      <p:pic>
        <p:nvPicPr>
          <p:cNvPr id="7" name="Picture 2" descr="http://i.mycdn.me/i?r=AzG9h-PeeFwI7g8EySOer1-51J_ZfgwbcP-qtFFY1K-RDcVByBn4zELtsEy9PDois1A"/>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1161" y1="36607" x2="11161" y2="36607"/>
                      </a14:backgroundRemoval>
                    </a14:imgEffect>
                  </a14:imgLayer>
                </a14:imgProps>
              </a:ext>
              <a:ext uri="{28A0092B-C50C-407E-A947-70E740481C1C}">
                <a14:useLocalDpi xmlns:a14="http://schemas.microsoft.com/office/drawing/2010/main" val="0"/>
              </a:ext>
            </a:extLst>
          </a:blip>
          <a:srcRect/>
          <a:stretch>
            <a:fillRect/>
          </a:stretch>
        </p:blipFill>
        <p:spPr bwMode="auto">
          <a:xfrm>
            <a:off x="16183566" y="38100"/>
            <a:ext cx="1657595" cy="1657596"/>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31331" y="8631231"/>
            <a:ext cx="2334970" cy="1030313"/>
          </a:xfrm>
          <a:prstGeom prst="rect">
            <a:avLst/>
          </a:prstGeom>
        </p:spPr>
      </p:pic>
      <p:pic>
        <p:nvPicPr>
          <p:cNvPr id="10" name="Рисунок 9">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24800" y="8841562"/>
            <a:ext cx="2462997" cy="609653"/>
          </a:xfrm>
          <a:prstGeom prst="rect">
            <a:avLst/>
          </a:prstGeom>
        </p:spPr>
      </p:pic>
    </p:spTree>
    <p:extLst>
      <p:ext uri="{BB962C8B-B14F-4D97-AF65-F5344CB8AC3E}">
        <p14:creationId xmlns:p14="http://schemas.microsoft.com/office/powerpoint/2010/main" val="1819638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0" y="422447"/>
            <a:ext cx="13030200" cy="1257300"/>
          </a:xfrm>
        </p:spPr>
        <p:txBody>
          <a:bodyPr>
            <a:normAutofit fontScale="90000"/>
          </a:bodyPr>
          <a:lstStyle/>
          <a:p>
            <a:pPr algn="ctr"/>
            <a:r>
              <a:rPr lang="ru-RU" dirty="0">
                <a:solidFill>
                  <a:srgbClr val="00B050"/>
                </a:solidFill>
                <a:latin typeface="CorbelClear Sans Regular"/>
              </a:rPr>
              <a:t>ОСНОВНЫЕ НАПРАВЛЕНИЯ РАБОТЫ КАБИНЕТА ИСТОРИИ КОЛЛЕДЖА</a:t>
            </a:r>
          </a:p>
        </p:txBody>
      </p:sp>
      <p:sp>
        <p:nvSpPr>
          <p:cNvPr id="3" name="Содержимое 2"/>
          <p:cNvSpPr>
            <a:spLocks noGrp="1"/>
          </p:cNvSpPr>
          <p:nvPr>
            <p:ph idx="1"/>
          </p:nvPr>
        </p:nvSpPr>
        <p:spPr>
          <a:xfrm>
            <a:off x="1669094" y="1833452"/>
            <a:ext cx="6705600" cy="6788945"/>
          </a:xfrm>
        </p:spPr>
        <p:txBody>
          <a:bodyPr>
            <a:normAutofit/>
          </a:bodyPr>
          <a:lstStyle/>
          <a:p>
            <a:pPr marL="0" indent="0">
              <a:buNone/>
            </a:pPr>
            <a:r>
              <a:rPr lang="ru-RU" sz="3600" dirty="0">
                <a:solidFill>
                  <a:schemeClr val="accent1">
                    <a:lumMod val="50000"/>
                  </a:schemeClr>
                </a:solidFill>
                <a:latin typeface="CorbelClear Sans Regular"/>
                <a:cs typeface="Times New Roman" pitchFamily="18" charset="0"/>
              </a:rPr>
              <a:t>Документально-организационная работа</a:t>
            </a:r>
          </a:p>
          <a:p>
            <a:pPr marL="0" indent="0">
              <a:buNone/>
            </a:pPr>
            <a:r>
              <a:rPr lang="ru-RU" sz="3600" dirty="0">
                <a:solidFill>
                  <a:schemeClr val="accent1">
                    <a:lumMod val="50000"/>
                  </a:schemeClr>
                </a:solidFill>
                <a:latin typeface="CorbelClear Sans Regular"/>
                <a:cs typeface="Times New Roman" pitchFamily="18" charset="0"/>
              </a:rPr>
              <a:t>Экспозиционно-выставочная работа</a:t>
            </a:r>
            <a:endParaRPr lang="en-US" sz="3600" dirty="0">
              <a:solidFill>
                <a:schemeClr val="accent1">
                  <a:lumMod val="50000"/>
                </a:schemeClr>
              </a:solidFill>
              <a:latin typeface="CorbelClear Sans Regular"/>
              <a:cs typeface="Times New Roman" pitchFamily="18" charset="0"/>
            </a:endParaRPr>
          </a:p>
          <a:p>
            <a:pPr marL="0" indent="0">
              <a:buNone/>
            </a:pPr>
            <a:r>
              <a:rPr lang="ru-RU" sz="3600" dirty="0">
                <a:solidFill>
                  <a:schemeClr val="accent1">
                    <a:lumMod val="50000"/>
                  </a:schemeClr>
                </a:solidFill>
                <a:latin typeface="CorbelClear Sans Regular"/>
                <a:cs typeface="Times New Roman" pitchFamily="18" charset="0"/>
              </a:rPr>
              <a:t>Поисково-исследовательская работа</a:t>
            </a:r>
          </a:p>
          <a:p>
            <a:pPr marL="0" indent="0">
              <a:buNone/>
            </a:pPr>
            <a:r>
              <a:rPr lang="ru-RU" sz="3600" dirty="0">
                <a:solidFill>
                  <a:schemeClr val="accent1">
                    <a:lumMod val="50000"/>
                  </a:schemeClr>
                </a:solidFill>
                <a:latin typeface="CorbelClear Sans Regular"/>
                <a:cs typeface="Times New Roman" pitchFamily="18" charset="0"/>
              </a:rPr>
              <a:t>Культурно-просветительская деятельность</a:t>
            </a:r>
            <a:endParaRPr lang="ru-RU" sz="3600" dirty="0">
              <a:solidFill>
                <a:schemeClr val="accent1">
                  <a:lumMod val="50000"/>
                </a:schemeClr>
              </a:solidFill>
              <a:latin typeface="CorbelClear Sans Regular"/>
            </a:endParaRPr>
          </a:p>
        </p:txBody>
      </p:sp>
      <p:pic>
        <p:nvPicPr>
          <p:cNvPr id="5" name="Picture 4" descr="G:\МУЗЕЙ КОНКУРС 2\ЭКСКУРСИИ\караидельский район\IMGP02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1962" y="2007361"/>
            <a:ext cx="4483239" cy="296940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2" descr="G:\музей конкурс\волонтерское движение\У войны не женское лицо, модельная бибилиотека №6.jpg"/>
          <p:cNvPicPr>
            <a:picLocks noChangeAspect="1" noChangeArrowheads="1"/>
          </p:cNvPicPr>
          <p:nvPr/>
        </p:nvPicPr>
        <p:blipFill rotWithShape="1">
          <a:blip r:embed="rId4"/>
          <a:srcRect t="13964" b="10525"/>
          <a:stretch/>
        </p:blipFill>
        <p:spPr bwMode="auto">
          <a:xfrm>
            <a:off x="8411412" y="5326527"/>
            <a:ext cx="8790738" cy="3733800"/>
          </a:xfrm>
          <a:prstGeom prst="rect">
            <a:avLst/>
          </a:prstGeom>
          <a:noFill/>
          <a:ln>
            <a:noFill/>
          </a:ln>
        </p:spPr>
      </p:pic>
      <p:pic>
        <p:nvPicPr>
          <p:cNvPr id="6" name="Picture 2" descr="C:\Documents and Settings\олег\Рабочий стол\ПрезеНтаЦиЯ\Этапы Работы\P1040177.JPG"/>
          <p:cNvPicPr>
            <a:picLocks noChangeAspect="1" noChangeArrowheads="1"/>
          </p:cNvPicPr>
          <p:nvPr/>
        </p:nvPicPr>
        <p:blipFill rotWithShape="1">
          <a:blip r:embed="rId5" cstate="print"/>
          <a:srcRect l="16179"/>
          <a:stretch/>
        </p:blipFill>
        <p:spPr bwMode="auto">
          <a:xfrm>
            <a:off x="13323331" y="2007361"/>
            <a:ext cx="3878819" cy="2969401"/>
          </a:xfrm>
          <a:prstGeom prst="rect">
            <a:avLst/>
          </a:prstGeom>
          <a:noFill/>
          <a:ln>
            <a:noFill/>
          </a:ln>
        </p:spPr>
      </p:pic>
      <p:pic>
        <p:nvPicPr>
          <p:cNvPr id="9" name="Рисунок 8">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126" y="2046652"/>
            <a:ext cx="757469" cy="768163"/>
          </a:xfrm>
          <a:prstGeom prst="rect">
            <a:avLst/>
          </a:prstGeom>
        </p:spPr>
      </p:pic>
      <p:pic>
        <p:nvPicPr>
          <p:cNvPr id="10" name="Рисунок 9">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8126" y="4293741"/>
            <a:ext cx="757469" cy="762066"/>
          </a:xfrm>
          <a:prstGeom prst="rect">
            <a:avLst/>
          </a:prstGeom>
        </p:spPr>
      </p:pic>
      <p:pic>
        <p:nvPicPr>
          <p:cNvPr id="11" name="Рисунок 10">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8126" y="3107982"/>
            <a:ext cx="757469" cy="768163"/>
          </a:xfrm>
          <a:prstGeom prst="rect">
            <a:avLst/>
          </a:prstGeom>
        </p:spPr>
      </p:pic>
      <p:pic>
        <p:nvPicPr>
          <p:cNvPr id="12" name="Рисунок 11">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8126" y="5698134"/>
            <a:ext cx="757469" cy="768163"/>
          </a:xfrm>
          <a:prstGeom prst="rect">
            <a:avLst/>
          </a:prstGeom>
        </p:spPr>
      </p:pic>
      <p:sp>
        <p:nvSpPr>
          <p:cNvPr id="4" name="Прямоугольник 3"/>
          <p:cNvSpPr/>
          <p:nvPr/>
        </p:nvSpPr>
        <p:spPr>
          <a:xfrm>
            <a:off x="758126" y="6485347"/>
            <a:ext cx="7319074" cy="1938992"/>
          </a:xfrm>
          <a:prstGeom prst="rect">
            <a:avLst/>
          </a:prstGeom>
        </p:spPr>
        <p:txBody>
          <a:bodyPr wrap="square">
            <a:spAutoFit/>
          </a:bodyPr>
          <a:lstStyle/>
          <a:p>
            <a:pPr lvl="0"/>
            <a:endParaRPr lang="ru-RU" sz="4000" dirty="0">
              <a:solidFill>
                <a:srgbClr val="305B4A"/>
              </a:solidFill>
            </a:endParaRPr>
          </a:p>
          <a:p>
            <a:pPr lvl="0"/>
            <a:r>
              <a:rPr lang="ru-RU" sz="4000" spc="-223" dirty="0">
                <a:solidFill>
                  <a:srgbClr val="305B4A"/>
                </a:solidFill>
                <a:latin typeface="HK Grotesk Light Bold"/>
              </a:rPr>
              <a:t>Выберите направление , кликнув по  его номеру курсором мыши</a:t>
            </a:r>
          </a:p>
        </p:txBody>
      </p:sp>
      <p:pic>
        <p:nvPicPr>
          <p:cNvPr id="13" name="Рисунок 12">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5194" y="8692809"/>
            <a:ext cx="2334970" cy="1030313"/>
          </a:xfrm>
          <a:prstGeom prst="rect">
            <a:avLst/>
          </a:prstGeom>
        </p:spPr>
      </p:pic>
      <p:pic>
        <p:nvPicPr>
          <p:cNvPr id="15" name="Рисунок 14">
            <a:hlinkClick r:id="rId6"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23771" y="8711859"/>
            <a:ext cx="1353429" cy="1030313"/>
          </a:xfrm>
          <a:prstGeom prst="rect">
            <a:avLst/>
          </a:prstGeom>
        </p:spPr>
      </p:pic>
      <p:pic>
        <p:nvPicPr>
          <p:cNvPr id="17" name="Picture 2" descr="http://i.mycdn.me/i?r=AzG9h-PeeFwI7g8EySOer1-51J_ZfgwbcP-qtFFY1K-RDcVByBn4zELtsEy9PDois1A"/>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100000" l="0" r="100000">
                        <a14:foregroundMark x1="11161" y1="36607" x2="11161" y2="36607"/>
                      </a14:backgroundRemoval>
                    </a14:imgEffect>
                  </a14:imgLayer>
                </a14:imgProps>
              </a:ext>
              <a:ext uri="{28A0092B-C50C-407E-A947-70E740481C1C}">
                <a14:useLocalDpi xmlns:a14="http://schemas.microsoft.com/office/drawing/2010/main" val="0"/>
              </a:ext>
            </a:extLst>
          </a:blip>
          <a:srcRect/>
          <a:stretch>
            <a:fillRect/>
          </a:stretch>
        </p:blipFill>
        <p:spPr bwMode="auto">
          <a:xfrm>
            <a:off x="16734341" y="0"/>
            <a:ext cx="1657595" cy="1657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355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63280" y="174948"/>
            <a:ext cx="13030200" cy="1257300"/>
          </a:xfrm>
        </p:spPr>
        <p:txBody>
          <a:bodyPr>
            <a:normAutofit/>
          </a:bodyPr>
          <a:lstStyle/>
          <a:p>
            <a:pPr algn="ctr"/>
            <a:r>
              <a:rPr lang="ru-RU" dirty="0">
                <a:solidFill>
                  <a:srgbClr val="008A3E"/>
                </a:solidFill>
                <a:latin typeface="CorbelClear Sans Regular"/>
              </a:rPr>
              <a:t>ДОКУМЕНТАЛЬНО-ОРГАНИЗАЦИОННАЯ РАБОТА</a:t>
            </a:r>
          </a:p>
        </p:txBody>
      </p:sp>
      <p:sp>
        <p:nvSpPr>
          <p:cNvPr id="3" name="Объект 2"/>
          <p:cNvSpPr>
            <a:spLocks noGrp="1"/>
          </p:cNvSpPr>
          <p:nvPr>
            <p:ph idx="1"/>
          </p:nvPr>
        </p:nvSpPr>
        <p:spPr>
          <a:xfrm>
            <a:off x="7391400" y="1632396"/>
            <a:ext cx="10668000" cy="6788945"/>
          </a:xfrm>
        </p:spPr>
        <p:txBody>
          <a:bodyPr>
            <a:normAutofit/>
          </a:bodyPr>
          <a:lstStyle/>
          <a:p>
            <a:pPr marL="0" indent="0">
              <a:buNone/>
            </a:pPr>
            <a:r>
              <a:rPr lang="ru-RU" sz="3600" dirty="0">
                <a:solidFill>
                  <a:srgbClr val="002060"/>
                </a:solidFill>
                <a:latin typeface="CorbelClear Sans Regular"/>
                <a:cs typeface="Times New Roman" pitchFamily="18" charset="0"/>
              </a:rPr>
              <a:t>Кабинет истории колледжа был создан в начале 70-х годов как комната боевой и трудовой славы Уфимского медицинского училища № 1. </a:t>
            </a:r>
          </a:p>
          <a:p>
            <a:pPr marL="0" indent="0">
              <a:buNone/>
            </a:pPr>
            <a:r>
              <a:rPr lang="ru-RU" sz="3600" dirty="0">
                <a:solidFill>
                  <a:srgbClr val="002060"/>
                </a:solidFill>
                <a:latin typeface="CorbelClear Sans Regular"/>
                <a:cs typeface="Times New Roman" pitchFamily="18" charset="0"/>
              </a:rPr>
              <a:t>На протяжении всего периода существования она неоднократно реконструировалась. </a:t>
            </a:r>
          </a:p>
          <a:p>
            <a:pPr marL="0" indent="0">
              <a:buNone/>
            </a:pPr>
            <a:r>
              <a:rPr lang="ru-RU" sz="3600" dirty="0">
                <a:solidFill>
                  <a:srgbClr val="002060"/>
                </a:solidFill>
                <a:latin typeface="CorbelClear Sans Regular"/>
                <a:cs typeface="Times New Roman" pitchFamily="18" charset="0"/>
              </a:rPr>
              <a:t>В 2012 году комната боевой и трудовой славы  была преобразована в кабинет истории колледжа и приобрела современный вид. </a:t>
            </a:r>
          </a:p>
          <a:p>
            <a:pPr marL="0" indent="0">
              <a:buNone/>
            </a:pPr>
            <a:r>
              <a:rPr lang="ru-RU" sz="3600" dirty="0">
                <a:solidFill>
                  <a:srgbClr val="002060"/>
                </a:solidFill>
                <a:latin typeface="CorbelClear Sans Regular"/>
                <a:cs typeface="Times New Roman" pitchFamily="18" charset="0"/>
              </a:rPr>
              <a:t>Создана концепция работы кабинета, утверждены общие положения.</a:t>
            </a:r>
          </a:p>
        </p:txBody>
      </p:sp>
      <p:pic>
        <p:nvPicPr>
          <p:cNvPr id="4098" name="Picture 2" descr="C:\Users\Tanya\Desktop\Downloads\слайд 6 и3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9239"/>
          <a:stretch/>
        </p:blipFill>
        <p:spPr bwMode="auto">
          <a:xfrm>
            <a:off x="742922" y="1416696"/>
            <a:ext cx="6480720" cy="346657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099" name="Picture 3" descr="C:\Users\Tanya\Desktop\Downloads\слайб6 и 3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4602"/>
          <a:stretch/>
        </p:blipFill>
        <p:spPr bwMode="auto">
          <a:xfrm>
            <a:off x="742922" y="5067300"/>
            <a:ext cx="6480720" cy="323636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2" descr="http://i.mycdn.me/i?r=AzG9h-PeeFwI7g8EySOer1-51J_ZfgwbcP-qtFFY1K-RDcVByBn4zELtsEy9PDois1A"/>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1161" y1="36607" x2="11161" y2="36607"/>
                      </a14:backgroundRemoval>
                    </a14:imgEffect>
                  </a14:imgLayer>
                </a14:imgProps>
              </a:ext>
              <a:ext uri="{28A0092B-C50C-407E-A947-70E740481C1C}">
                <a14:useLocalDpi xmlns:a14="http://schemas.microsoft.com/office/drawing/2010/main" val="0"/>
              </a:ext>
            </a:extLst>
          </a:blip>
          <a:srcRect/>
          <a:stretch>
            <a:fillRect/>
          </a:stretch>
        </p:blipFill>
        <p:spPr bwMode="auto">
          <a:xfrm>
            <a:off x="16630405" y="-25200"/>
            <a:ext cx="1657595" cy="1657596"/>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1090" y="8630673"/>
            <a:ext cx="2334970" cy="1030313"/>
          </a:xfrm>
          <a:prstGeom prst="rect">
            <a:avLst/>
          </a:prstGeom>
        </p:spPr>
      </p:pic>
      <p:pic>
        <p:nvPicPr>
          <p:cNvPr id="9" name="Рисунок 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08823" y="8602439"/>
            <a:ext cx="1353429" cy="1030313"/>
          </a:xfrm>
          <a:prstGeom prst="rect">
            <a:avLst/>
          </a:prstGeom>
        </p:spPr>
      </p:pic>
      <p:pic>
        <p:nvPicPr>
          <p:cNvPr id="10" name="Рисунок 9">
            <a:hlinkClick r:id="rId6"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49000" y="8834980"/>
            <a:ext cx="2462997" cy="609653"/>
          </a:xfrm>
          <a:prstGeom prst="rect">
            <a:avLst/>
          </a:prstGeom>
        </p:spPr>
      </p:pic>
    </p:spTree>
    <p:extLst>
      <p:ext uri="{BB962C8B-B14F-4D97-AF65-F5344CB8AC3E}">
        <p14:creationId xmlns:p14="http://schemas.microsoft.com/office/powerpoint/2010/main" val="4294609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782832"/>
            <a:ext cx="15240000" cy="830513"/>
          </a:xfrm>
        </p:spPr>
        <p:txBody>
          <a:bodyPr>
            <a:normAutofit/>
          </a:bodyPr>
          <a:lstStyle/>
          <a:p>
            <a:pPr algn="ctr"/>
            <a:r>
              <a:rPr lang="ru-RU" dirty="0">
                <a:solidFill>
                  <a:srgbClr val="008A3E"/>
                </a:solidFill>
                <a:latin typeface="CorbelClear Sans Regular"/>
              </a:rPr>
              <a:t>ЭКСПОЗИЦИОННО-ВЫСТАВОЧНАЯ ДЕЯТЕЛЬНОСТЬ</a:t>
            </a:r>
          </a:p>
        </p:txBody>
      </p:sp>
      <p:sp>
        <p:nvSpPr>
          <p:cNvPr id="3" name="Объект 2"/>
          <p:cNvSpPr>
            <a:spLocks noGrp="1"/>
          </p:cNvSpPr>
          <p:nvPr>
            <p:ph idx="1"/>
          </p:nvPr>
        </p:nvSpPr>
        <p:spPr>
          <a:xfrm>
            <a:off x="152400" y="1943100"/>
            <a:ext cx="11353800" cy="7627776"/>
          </a:xfrm>
        </p:spPr>
        <p:txBody>
          <a:bodyPr>
            <a:normAutofit/>
          </a:bodyPr>
          <a:lstStyle/>
          <a:p>
            <a:pPr indent="0" algn="just">
              <a:lnSpc>
                <a:spcPct val="120000"/>
              </a:lnSpc>
              <a:buNone/>
            </a:pPr>
            <a:r>
              <a:rPr lang="ru-RU" dirty="0">
                <a:solidFill>
                  <a:srgbClr val="002060"/>
                </a:solidFill>
                <a:latin typeface="Times New Roman" pitchFamily="18" charset="0"/>
                <a:cs typeface="Times New Roman" pitchFamily="18" charset="0"/>
              </a:rPr>
              <a:t>Важным направлением деятельности кабинета является работа по оформлению экспозиции. В результате проведенной организационной, поисковой работы по следующим направлениям:</a:t>
            </a:r>
          </a:p>
          <a:p>
            <a:pPr algn="just">
              <a:lnSpc>
                <a:spcPct val="120000"/>
              </a:lnSpc>
              <a:buClr>
                <a:srgbClr val="002060"/>
              </a:buClr>
              <a:buFont typeface="Courier New" panose="02070309020205020404" pitchFamily="49" charset="0"/>
              <a:buChar char="o"/>
            </a:pPr>
            <a:r>
              <a:rPr lang="ru-RU" dirty="0">
                <a:solidFill>
                  <a:srgbClr val="002060"/>
                </a:solidFill>
                <a:latin typeface="Times New Roman" pitchFamily="18" charset="0"/>
                <a:cs typeface="Times New Roman" pitchFamily="18" charset="0"/>
              </a:rPr>
              <a:t>работа с архивными документами;</a:t>
            </a:r>
          </a:p>
          <a:p>
            <a:pPr algn="just">
              <a:lnSpc>
                <a:spcPct val="120000"/>
              </a:lnSpc>
              <a:buClr>
                <a:srgbClr val="002060"/>
              </a:buClr>
              <a:buFont typeface="Courier New" panose="02070309020205020404" pitchFamily="49" charset="0"/>
              <a:buChar char="o"/>
            </a:pPr>
            <a:r>
              <a:rPr lang="ru-RU" dirty="0">
                <a:solidFill>
                  <a:srgbClr val="002060"/>
                </a:solidFill>
                <a:latin typeface="Times New Roman" pitchFamily="18" charset="0"/>
                <a:cs typeface="Times New Roman" pitchFamily="18" charset="0"/>
              </a:rPr>
              <a:t>работа с учреждениями здравоохранения;</a:t>
            </a:r>
          </a:p>
          <a:p>
            <a:pPr algn="just">
              <a:lnSpc>
                <a:spcPct val="120000"/>
              </a:lnSpc>
              <a:buClr>
                <a:srgbClr val="002060"/>
              </a:buClr>
              <a:buFont typeface="Courier New" panose="02070309020205020404" pitchFamily="49" charset="0"/>
              <a:buChar char="o"/>
            </a:pPr>
            <a:r>
              <a:rPr lang="ru-RU" dirty="0">
                <a:solidFill>
                  <a:srgbClr val="002060"/>
                </a:solidFill>
                <a:latin typeface="Times New Roman" pitchFamily="18" charset="0"/>
                <a:cs typeface="Times New Roman" pitchFamily="18" charset="0"/>
              </a:rPr>
              <a:t>поисковая работа со студентами и преподавателями колледжа был собран различный материал. </a:t>
            </a:r>
          </a:p>
          <a:p>
            <a:pPr marL="0" indent="0" algn="just">
              <a:lnSpc>
                <a:spcPct val="120000"/>
              </a:lnSpc>
              <a:buClr>
                <a:srgbClr val="002060"/>
              </a:buClr>
              <a:buNone/>
            </a:pPr>
            <a:r>
              <a:rPr lang="ru-RU" dirty="0">
                <a:solidFill>
                  <a:srgbClr val="002060"/>
                </a:solidFill>
                <a:latin typeface="Times New Roman" pitchFamily="18" charset="0"/>
                <a:cs typeface="Times New Roman" pitchFamily="18" charset="0"/>
              </a:rPr>
              <a:t>Информационный материал был систематизирован и композиционно представлен в экспозиции кабинета с отражением определенных периодов и направлений в жизни колледжа.</a:t>
            </a:r>
          </a:p>
        </p:txBody>
      </p:sp>
      <p:pic>
        <p:nvPicPr>
          <p:cNvPr id="5" name="Picture 2" descr="http://i.mycdn.me/i?r=AzG9h-PeeFwI7g8EySOer1-51J_ZfgwbcP-qtFFY1K-RDcVByBn4zELtsEy9PDois1A"/>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11161" y1="36607" x2="11161" y2="36607"/>
                      </a14:backgroundRemoval>
                    </a14:imgEffect>
                  </a14:imgLayer>
                </a14:imgProps>
              </a:ext>
              <a:ext uri="{28A0092B-C50C-407E-A947-70E740481C1C}">
                <a14:useLocalDpi xmlns:a14="http://schemas.microsoft.com/office/drawing/2010/main" val="0"/>
              </a:ext>
            </a:extLst>
          </a:blip>
          <a:srcRect/>
          <a:stretch>
            <a:fillRect/>
          </a:stretch>
        </p:blipFill>
        <p:spPr bwMode="auto">
          <a:xfrm>
            <a:off x="16630405" y="-25200"/>
            <a:ext cx="1657595" cy="165759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img2.freepng.ru/20180424/ace/kisspng-medicine-staff-of-hermes-physician-nursing-clip-ar-rare-5adf459b8ff579.1159024815245817875897.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394" l="10000" r="90000">
                        <a14:foregroundMark x1="49333" y1="20000" x2="49333" y2="20000"/>
                        <a14:foregroundMark x1="42000" y1="30606" x2="42000" y2="30606"/>
                        <a14:foregroundMark x1="56444" y1="32727" x2="56444" y2="32727"/>
                        <a14:foregroundMark x1="55333" y1="41212" x2="55333" y2="41212"/>
                        <a14:foregroundMark x1="55556" y1="51818" x2="55556" y2="51818"/>
                        <a14:foregroundMark x1="46667" y1="60303" x2="46667" y2="60303"/>
                        <a14:foregroundMark x1="47111" y1="70303" x2="47111" y2="70303"/>
                        <a14:foregroundMark x1="48444" y1="75455" x2="48444" y2="75455"/>
                        <a14:foregroundMark x1="50000" y1="77273" x2="50000" y2="77273"/>
                        <a14:foregroundMark x1="53556" y1="59394" x2="53556" y2="59394"/>
                        <a14:foregroundMark x1="50444" y1="53030" x2="50444" y2="53030"/>
                      </a14:backgroundRemoval>
                    </a14:imgEffect>
                  </a14:imgLayer>
                </a14:imgProps>
              </a:ext>
              <a:ext uri="{28A0092B-C50C-407E-A947-70E740481C1C}">
                <a14:useLocalDpi xmlns:a14="http://schemas.microsoft.com/office/drawing/2010/main" val="0"/>
              </a:ext>
            </a:extLst>
          </a:blip>
          <a:srcRect/>
          <a:stretch>
            <a:fillRect/>
          </a:stretch>
        </p:blipFill>
        <p:spPr bwMode="auto">
          <a:xfrm>
            <a:off x="13335000" y="6656801"/>
            <a:ext cx="3467100" cy="2542540"/>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1090" y="8690207"/>
            <a:ext cx="2334970" cy="1030313"/>
          </a:xfrm>
          <a:prstGeom prst="rect">
            <a:avLst/>
          </a:prstGeom>
        </p:spPr>
      </p:pic>
      <p:pic>
        <p:nvPicPr>
          <p:cNvPr id="9" name="Рисунок 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88823" y="8661973"/>
            <a:ext cx="1353429" cy="1030313"/>
          </a:xfrm>
          <a:prstGeom prst="rect">
            <a:avLst/>
          </a:prstGeom>
        </p:spPr>
      </p:pic>
      <p:pic>
        <p:nvPicPr>
          <p:cNvPr id="10" name="Рисунок 9">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29000" y="8894514"/>
            <a:ext cx="2462997" cy="609653"/>
          </a:xfrm>
          <a:prstGeom prst="rect">
            <a:avLst/>
          </a:prstGeom>
        </p:spPr>
      </p:pic>
      <p:pic>
        <p:nvPicPr>
          <p:cNvPr id="11" name="Picture 5" descr="G:\МУЗЕЙ КОНКУРС 2\ЭКСКУРСИИ\IMGP9833.JPG">
            <a:extLst>
              <a:ext uri="{FF2B5EF4-FFF2-40B4-BE49-F238E27FC236}">
                <a16:creationId xmlns:a16="http://schemas.microsoft.com/office/drawing/2014/main" id="{7E2A20CB-90AF-4E49-8B51-ED6B8204440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773582" y="2137653"/>
            <a:ext cx="6373203" cy="413975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595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9144000" y="803598"/>
            <a:ext cx="7486405" cy="7656503"/>
          </a:xfrm>
        </p:spPr>
        <p:txBody>
          <a:bodyPr>
            <a:normAutofit fontScale="92500" lnSpcReduction="10000"/>
          </a:bodyPr>
          <a:lstStyle/>
          <a:p>
            <a:pPr marL="0" indent="0">
              <a:buNone/>
            </a:pPr>
            <a:r>
              <a:rPr lang="ru-RU" sz="3000" dirty="0">
                <a:solidFill>
                  <a:srgbClr val="002060"/>
                </a:solidFill>
                <a:latin typeface="CorbelClear Sans Regular"/>
                <a:cs typeface="Times New Roman" panose="02020603050405020304" pitchFamily="18" charset="0"/>
              </a:rPr>
              <a:t>Очень важно приобщать к истории не только с помощью информации, но и эмоционально. Например, большой интерес всегда вызывают фотографии разных лет, ведь они прекрасно передают дух времени (фото Подбельского А.И.,</a:t>
            </a:r>
            <a:r>
              <a:rPr lang="en-US" sz="3000" dirty="0">
                <a:solidFill>
                  <a:srgbClr val="002060"/>
                </a:solidFill>
                <a:latin typeface="CorbelClear Sans Regular"/>
                <a:cs typeface="Times New Roman" panose="02020603050405020304" pitchFamily="18" charset="0"/>
              </a:rPr>
              <a:t> </a:t>
            </a:r>
            <a:r>
              <a:rPr lang="ru-RU" sz="3000" dirty="0">
                <a:solidFill>
                  <a:srgbClr val="002060"/>
                </a:solidFill>
                <a:latin typeface="CorbelClear Sans Regular"/>
                <a:cs typeface="Times New Roman" panose="02020603050405020304" pitchFamily="18" charset="0"/>
              </a:rPr>
              <a:t>Нагибина А.Л., Общества уфимских врачей, выпускников разных лет). </a:t>
            </a:r>
          </a:p>
          <a:p>
            <a:pPr marL="0" indent="0">
              <a:buNone/>
            </a:pPr>
            <a:r>
              <a:rPr lang="ru-RU" sz="3000" dirty="0">
                <a:solidFill>
                  <a:srgbClr val="002060"/>
                </a:solidFill>
                <a:latin typeface="CorbelClear Sans Regular"/>
                <a:cs typeface="Times New Roman" panose="02020603050405020304" pitchFamily="18" charset="0"/>
              </a:rPr>
              <a:t>Иногда на фотографиях студенты узнают своих родственников, знакомых… Хотелось бы также выделить среди экспонатов редкие документы Общества уфимских врачей конца  </a:t>
            </a:r>
            <a:r>
              <a:rPr lang="en-US" sz="3000" dirty="0">
                <a:solidFill>
                  <a:srgbClr val="002060"/>
                </a:solidFill>
                <a:latin typeface="CorbelClear Sans Regular"/>
                <a:cs typeface="Times New Roman" panose="02020603050405020304" pitchFamily="18" charset="0"/>
              </a:rPr>
              <a:t>XIX</a:t>
            </a:r>
            <a:r>
              <a:rPr lang="ru-RU" sz="3000" dirty="0">
                <a:solidFill>
                  <a:srgbClr val="002060"/>
                </a:solidFill>
                <a:latin typeface="CorbelClear Sans Regular"/>
                <a:cs typeface="Times New Roman" panose="02020603050405020304" pitchFamily="18" charset="0"/>
              </a:rPr>
              <a:t>-</a:t>
            </a:r>
            <a:r>
              <a:rPr lang="en-US" sz="3000" dirty="0">
                <a:solidFill>
                  <a:srgbClr val="002060"/>
                </a:solidFill>
                <a:latin typeface="CorbelClear Sans Regular"/>
                <a:cs typeface="Times New Roman" panose="02020603050405020304" pitchFamily="18" charset="0"/>
              </a:rPr>
              <a:t> </a:t>
            </a:r>
            <a:r>
              <a:rPr lang="ru-RU" sz="3000" dirty="0">
                <a:solidFill>
                  <a:srgbClr val="002060"/>
                </a:solidFill>
                <a:latin typeface="CorbelClear Sans Regular"/>
                <a:cs typeface="Times New Roman" panose="02020603050405020304" pitchFamily="18" charset="0"/>
              </a:rPr>
              <a:t>начала</a:t>
            </a:r>
            <a:r>
              <a:rPr lang="en-US" sz="3000" dirty="0">
                <a:solidFill>
                  <a:srgbClr val="002060"/>
                </a:solidFill>
                <a:latin typeface="CorbelClear Sans Regular"/>
                <a:cs typeface="Times New Roman" panose="02020603050405020304" pitchFamily="18" charset="0"/>
              </a:rPr>
              <a:t> XX</a:t>
            </a:r>
            <a:r>
              <a:rPr lang="ru-RU" sz="3000" dirty="0">
                <a:solidFill>
                  <a:srgbClr val="002060"/>
                </a:solidFill>
                <a:latin typeface="CorbelClear Sans Regular"/>
                <a:cs typeface="Times New Roman" panose="02020603050405020304" pitchFamily="18" charset="0"/>
              </a:rPr>
              <a:t> вв., студенческий журнал « Хина и бром», перевязочный пакет времен </a:t>
            </a:r>
            <a:r>
              <a:rPr lang="en-US" sz="3000" dirty="0">
                <a:solidFill>
                  <a:srgbClr val="002060"/>
                </a:solidFill>
                <a:latin typeface="CorbelClear Sans Regular"/>
                <a:cs typeface="Times New Roman" panose="02020603050405020304" pitchFamily="18" charset="0"/>
              </a:rPr>
              <a:t>I</a:t>
            </a:r>
            <a:r>
              <a:rPr lang="ru-RU" sz="3000" dirty="0">
                <a:solidFill>
                  <a:srgbClr val="002060"/>
                </a:solidFill>
                <a:latin typeface="CorbelClear Sans Regular"/>
                <a:cs typeface="Times New Roman" panose="02020603050405020304" pitchFamily="18" charset="0"/>
              </a:rPr>
              <a:t> мировой войны, стерилизаторы 60-80 годов. </a:t>
            </a:r>
          </a:p>
          <a:p>
            <a:pPr marL="0" indent="0">
              <a:buNone/>
            </a:pPr>
            <a:r>
              <a:rPr lang="ru-RU" sz="3000" dirty="0">
                <a:solidFill>
                  <a:srgbClr val="002060"/>
                </a:solidFill>
                <a:latin typeface="CorbelClear Sans Regular"/>
                <a:cs typeface="Times New Roman" panose="02020603050405020304" pitchFamily="18" charset="0"/>
              </a:rPr>
              <a:t>И,</a:t>
            </a:r>
            <a:r>
              <a:rPr lang="en-US" sz="3000" dirty="0">
                <a:solidFill>
                  <a:srgbClr val="002060"/>
                </a:solidFill>
                <a:latin typeface="CorbelClear Sans Regular"/>
                <a:cs typeface="Times New Roman" panose="02020603050405020304" pitchFamily="18" charset="0"/>
              </a:rPr>
              <a:t> </a:t>
            </a:r>
            <a:r>
              <a:rPr lang="ru-RU" sz="3000" dirty="0">
                <a:solidFill>
                  <a:srgbClr val="002060"/>
                </a:solidFill>
                <a:latin typeface="CorbelClear Sans Regular"/>
                <a:cs typeface="Times New Roman" panose="02020603050405020304" pitchFamily="18" charset="0"/>
              </a:rPr>
              <a:t>конечно, искренний интерес и сопереживание вызывают материалы о Великой Отечественной войне(фотографии, письма, воспоминания ветеранов). </a:t>
            </a:r>
          </a:p>
        </p:txBody>
      </p:sp>
      <p:pic>
        <p:nvPicPr>
          <p:cNvPr id="6" name="Picture 2" descr="C:\Users\Tanya\Desktop\Downloads\слад 12-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7752" y="5372100"/>
            <a:ext cx="4343400" cy="435470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0" name="Picture 2" descr="C:\Users\Tanya\Desktop\Downloads\слайд 12-13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104" y="259450"/>
            <a:ext cx="6264696" cy="491680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2" descr="http://i.mycdn.me/i?r=AzG9h-PeeFwI7g8EySOer1-51J_ZfgwbcP-qtFFY1K-RDcVByBn4zELtsEy9PDois1A"/>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1161" y1="36607" x2="11161" y2="36607"/>
                      </a14:backgroundRemoval>
                    </a14:imgEffect>
                  </a14:imgLayer>
                </a14:imgProps>
              </a:ext>
              <a:ext uri="{28A0092B-C50C-407E-A947-70E740481C1C}">
                <a14:useLocalDpi xmlns:a14="http://schemas.microsoft.com/office/drawing/2010/main" val="0"/>
              </a:ext>
            </a:extLst>
          </a:blip>
          <a:srcRect/>
          <a:stretch>
            <a:fillRect/>
          </a:stretch>
        </p:blipFill>
        <p:spPr bwMode="auto">
          <a:xfrm>
            <a:off x="16630405" y="-25200"/>
            <a:ext cx="1657595" cy="1657596"/>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4000" y="8258586"/>
            <a:ext cx="2334970" cy="1030313"/>
          </a:xfrm>
          <a:prstGeom prst="rect">
            <a:avLst/>
          </a:prstGeom>
        </p:spPr>
      </p:pic>
      <p:pic>
        <p:nvPicPr>
          <p:cNvPr id="9" name="Рисунок 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11733" y="8230352"/>
            <a:ext cx="1353429" cy="1030313"/>
          </a:xfrm>
          <a:prstGeom prst="rect">
            <a:avLst/>
          </a:prstGeom>
        </p:spPr>
      </p:pic>
      <p:pic>
        <p:nvPicPr>
          <p:cNvPr id="10" name="Рисунок 9">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51910" y="8462893"/>
            <a:ext cx="2462997" cy="609653"/>
          </a:xfrm>
          <a:prstGeom prst="rect">
            <a:avLst/>
          </a:prstGeom>
        </p:spPr>
      </p:pic>
      <p:pic>
        <p:nvPicPr>
          <p:cNvPr id="11" name="Рисунок 1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4000" y="8267700"/>
            <a:ext cx="2334970" cy="1030313"/>
          </a:xfrm>
          <a:prstGeom prst="rect">
            <a:avLst/>
          </a:prstGeom>
        </p:spPr>
      </p:pic>
      <p:pic>
        <p:nvPicPr>
          <p:cNvPr id="12" name="Рисунок 11">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11733" y="8239466"/>
            <a:ext cx="1353429" cy="1030313"/>
          </a:xfrm>
          <a:prstGeom prst="rect">
            <a:avLst/>
          </a:prstGeom>
        </p:spPr>
      </p:pic>
      <p:pic>
        <p:nvPicPr>
          <p:cNvPr id="13" name="Picture 2" descr="http://i.mycdn.me/i?r=AzG9h-PeeFwI7g8EySOer1-51J_ZfgwbcP-qtFFY1K-RDcVByBn4zELtsEy9PDois1A"/>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1161" y1="36607" x2="11161" y2="36607"/>
                      </a14:backgroundRemoval>
                    </a14:imgEffect>
                  </a14:imgLayer>
                </a14:imgProps>
              </a:ext>
              <a:ext uri="{28A0092B-C50C-407E-A947-70E740481C1C}">
                <a14:useLocalDpi xmlns:a14="http://schemas.microsoft.com/office/drawing/2010/main" val="0"/>
              </a:ext>
            </a:extLst>
          </a:blip>
          <a:srcRect/>
          <a:stretch>
            <a:fillRect/>
          </a:stretch>
        </p:blipFill>
        <p:spPr bwMode="auto">
          <a:xfrm>
            <a:off x="16782805" y="127200"/>
            <a:ext cx="1657595" cy="1657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57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Tanya\Desktop\Downloads\слайд 12-13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268" y="66747"/>
            <a:ext cx="6914751" cy="486072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C:\Users\Tanya\Desktop\Downloads\слайд 12-13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20265" y="5313347"/>
            <a:ext cx="3780419" cy="504055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9" name="Picture 5" descr="C:\Users\Tanya\Desktop\Downloads\слайд12-13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1772" y="5313347"/>
            <a:ext cx="3780420" cy="50405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1" name="Picture 7" descr="C:\Users\Tanya\Desktop\Downloads\слайд12-1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7836" y="5391574"/>
            <a:ext cx="3703200" cy="493760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2" name="Picture 8" descr="C:\Users\Tanya\Desktop\Downloads\слайд-1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40045" y="77649"/>
            <a:ext cx="6466437" cy="48498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 descr="http://i.mycdn.me/i?r=AzG9h-PeeFwI7g8EySOer1-51J_ZfgwbcP-qtFFY1K-RDcVByBn4zELtsEy9PDois1A"/>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11161" y1="36607" x2="11161" y2="36607"/>
                      </a14:backgroundRemoval>
                    </a14:imgEffect>
                  </a14:imgLayer>
                </a14:imgProps>
              </a:ext>
              <a:ext uri="{28A0092B-C50C-407E-A947-70E740481C1C}">
                <a14:useLocalDpi xmlns:a14="http://schemas.microsoft.com/office/drawing/2010/main" val="0"/>
              </a:ext>
            </a:extLst>
          </a:blip>
          <a:srcRect/>
          <a:stretch>
            <a:fillRect/>
          </a:stretch>
        </p:blipFill>
        <p:spPr bwMode="auto">
          <a:xfrm>
            <a:off x="16630405" y="-25200"/>
            <a:ext cx="1657595" cy="1657596"/>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7200" y="8496300"/>
            <a:ext cx="2334970" cy="1030313"/>
          </a:xfrm>
          <a:prstGeom prst="rect">
            <a:avLst/>
          </a:prstGeom>
        </p:spPr>
      </p:pic>
      <p:pic>
        <p:nvPicPr>
          <p:cNvPr id="12" name="Рисунок 1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383000" y="8648700"/>
            <a:ext cx="1353429" cy="1030313"/>
          </a:xfrm>
          <a:prstGeom prst="rect">
            <a:avLst/>
          </a:prstGeom>
        </p:spPr>
      </p:pic>
    </p:spTree>
    <p:extLst>
      <p:ext uri="{BB962C8B-B14F-4D97-AF65-F5344CB8AC3E}">
        <p14:creationId xmlns:p14="http://schemas.microsoft.com/office/powerpoint/2010/main" val="22697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2286000" y="57150"/>
            <a:ext cx="13030200" cy="1257300"/>
          </a:xfrm>
        </p:spPr>
        <p:txBody>
          <a:bodyPr>
            <a:normAutofit/>
          </a:bodyPr>
          <a:lstStyle/>
          <a:p>
            <a:r>
              <a:rPr lang="ru-RU" dirty="0">
                <a:solidFill>
                  <a:srgbClr val="008A3E"/>
                </a:solidFill>
                <a:latin typeface="CorbelClear Sans Regular"/>
                <a:cs typeface="Times New Roman" pitchFamily="18" charset="0"/>
              </a:rPr>
              <a:t>ПОИСКОВО-ИССЛЕДОВАТЕЛЬСКАЯ РАБОТА</a:t>
            </a:r>
          </a:p>
        </p:txBody>
      </p:sp>
      <p:pic>
        <p:nvPicPr>
          <p:cNvPr id="6" name="Рисунок 5" descr="D:\P100021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364" y="1442042"/>
            <a:ext cx="5076564" cy="4666200"/>
          </a:xfrm>
          <a:prstGeom prst="rect">
            <a:avLst/>
          </a:prstGeom>
          <a:ln>
            <a:noFill/>
          </a:ln>
          <a:effectLst>
            <a:softEdge rad="112500"/>
          </a:effectLst>
        </p:spPr>
      </p:pic>
      <p:pic>
        <p:nvPicPr>
          <p:cNvPr id="7" name="Picture 2" descr="C:\Documents and Settings\олег\Рабочий стол\ПрезеНтаЦиЯ\Этапы Работы\фотки работа студентов, БГМУ\P1040185.JPG"/>
          <p:cNvPicPr>
            <a:picLocks noChangeAspect="1" noChangeArrowheads="1"/>
          </p:cNvPicPr>
          <p:nvPr/>
        </p:nvPicPr>
        <p:blipFill>
          <a:blip r:embed="rId3" cstate="print"/>
          <a:srcRect/>
          <a:stretch>
            <a:fillRect/>
          </a:stretch>
        </p:blipFill>
        <p:spPr bwMode="auto">
          <a:xfrm>
            <a:off x="9144000" y="1471091"/>
            <a:ext cx="5591163" cy="4784417"/>
          </a:xfrm>
          <a:prstGeom prst="rect">
            <a:avLst/>
          </a:prstGeom>
          <a:ln>
            <a:noFill/>
          </a:ln>
          <a:effectLst>
            <a:softEdge rad="112500"/>
          </a:effectLst>
        </p:spPr>
      </p:pic>
      <p:pic>
        <p:nvPicPr>
          <p:cNvPr id="1026" name="Picture 2" descr="G:\МУЗЕЙ КОНКУРС 2\DSC02251.JPG"/>
          <p:cNvPicPr>
            <a:picLocks noGrp="1" noChangeAspect="1" noChangeArrowheads="1"/>
          </p:cNvPicPr>
          <p:nvPr>
            <p:ph idx="4294967295"/>
          </p:nvPr>
        </p:nvPicPr>
        <p:blipFill rotWithShape="1">
          <a:blip r:embed="rId4" cstate="print">
            <a:extLst>
              <a:ext uri="{28A0092B-C50C-407E-A947-70E740481C1C}">
                <a14:useLocalDpi xmlns:a14="http://schemas.microsoft.com/office/drawing/2010/main" val="0"/>
              </a:ext>
            </a:extLst>
          </a:blip>
          <a:srcRect l="9853" t="16329" r="9437"/>
          <a:stretch/>
        </p:blipFill>
        <p:spPr bwMode="auto">
          <a:xfrm>
            <a:off x="5687617" y="5791535"/>
            <a:ext cx="6515609" cy="449542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Рисунок 8" descr="D:\P100021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1313304"/>
            <a:ext cx="5076564" cy="4666200"/>
          </a:xfrm>
          <a:prstGeom prst="rect">
            <a:avLst/>
          </a:prstGeom>
          <a:ln>
            <a:noFill/>
          </a:ln>
          <a:effectLst>
            <a:softEdge rad="112500"/>
          </a:effectLst>
        </p:spPr>
      </p:pic>
      <p:pic>
        <p:nvPicPr>
          <p:cNvPr id="10" name="Picture 2" descr="C:\Documents and Settings\олег\Рабочий стол\ПрезеНтаЦиЯ\Этапы Работы\фотки работа студентов, БГМУ\P1040185.JPG"/>
          <p:cNvPicPr>
            <a:picLocks noChangeAspect="1" noChangeArrowheads="1"/>
          </p:cNvPicPr>
          <p:nvPr/>
        </p:nvPicPr>
        <p:blipFill>
          <a:blip r:embed="rId3" cstate="print"/>
          <a:srcRect/>
          <a:stretch>
            <a:fillRect/>
          </a:stretch>
        </p:blipFill>
        <p:spPr bwMode="auto">
          <a:xfrm>
            <a:off x="9144000" y="1442042"/>
            <a:ext cx="5591163" cy="4784417"/>
          </a:xfrm>
          <a:prstGeom prst="rect">
            <a:avLst/>
          </a:prstGeom>
          <a:noFill/>
          <a:ln>
            <a:noFill/>
          </a:ln>
        </p:spPr>
      </p:pic>
      <p:pic>
        <p:nvPicPr>
          <p:cNvPr id="11" name="Рисунок 10" descr="D:\P100021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1284255"/>
            <a:ext cx="5076564" cy="4666200"/>
          </a:xfrm>
          <a:prstGeom prst="rect">
            <a:avLst/>
          </a:prstGeom>
          <a:noFill/>
          <a:ln>
            <a:noFill/>
          </a:ln>
        </p:spPr>
      </p:pic>
      <p:pic>
        <p:nvPicPr>
          <p:cNvPr id="12" name="Picture 2" descr="http://i.mycdn.me/i?r=AzG9h-PeeFwI7g8EySOer1-51J_ZfgwbcP-qtFFY1K-RDcVByBn4zELtsEy9PDois1A"/>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1161" y1="36607" x2="11161" y2="36607"/>
                      </a14:backgroundRemoval>
                    </a14:imgEffect>
                  </a14:imgLayer>
                </a14:imgProps>
              </a:ext>
              <a:ext uri="{28A0092B-C50C-407E-A947-70E740481C1C}">
                <a14:useLocalDpi xmlns:a14="http://schemas.microsoft.com/office/drawing/2010/main" val="0"/>
              </a:ext>
            </a:extLst>
          </a:blip>
          <a:srcRect/>
          <a:stretch>
            <a:fillRect/>
          </a:stretch>
        </p:blipFill>
        <p:spPr bwMode="auto">
          <a:xfrm>
            <a:off x="16630405" y="-25200"/>
            <a:ext cx="1657595" cy="1657596"/>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 y="8343900"/>
            <a:ext cx="2334970" cy="1030313"/>
          </a:xfrm>
          <a:prstGeom prst="rect">
            <a:avLst/>
          </a:prstGeom>
        </p:spPr>
      </p:pic>
      <p:pic>
        <p:nvPicPr>
          <p:cNvPr id="14" name="Рисунок 13">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459200" y="8496300"/>
            <a:ext cx="1353429" cy="1030313"/>
          </a:xfrm>
          <a:prstGeom prst="rect">
            <a:avLst/>
          </a:prstGeom>
        </p:spPr>
      </p:pic>
      <p:pic>
        <p:nvPicPr>
          <p:cNvPr id="15" name="Рисунок 14">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44940" y="8554229"/>
            <a:ext cx="2462997" cy="609653"/>
          </a:xfrm>
          <a:prstGeom prst="rect">
            <a:avLst/>
          </a:prstGeom>
        </p:spPr>
      </p:pic>
    </p:spTree>
    <p:extLst>
      <p:ext uri="{BB962C8B-B14F-4D97-AF65-F5344CB8AC3E}">
        <p14:creationId xmlns:p14="http://schemas.microsoft.com/office/powerpoint/2010/main" val="3069506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1040115"/>
          <p:cNvPicPr>
            <a:picLocks noChangeAspect="1" noChangeArrowheads="1"/>
          </p:cNvPicPr>
          <p:nvPr/>
        </p:nvPicPr>
        <p:blipFill rotWithShape="1">
          <a:blip r:embed="rId2" cstate="print"/>
          <a:srcRect l="7843" t="17618" b="28764"/>
          <a:stretch/>
        </p:blipFill>
        <p:spPr bwMode="auto">
          <a:xfrm>
            <a:off x="4915447" y="1266326"/>
            <a:ext cx="7562567" cy="3581400"/>
          </a:xfrm>
          <a:prstGeom prst="rect">
            <a:avLst/>
          </a:prstGeom>
          <a:noFill/>
          <a:ln>
            <a:noFill/>
          </a:ln>
        </p:spPr>
      </p:pic>
      <p:pic>
        <p:nvPicPr>
          <p:cNvPr id="6" name="Picture 3" descr="C:\Documents and Settings\олег\Рабочий стол\ПрезеНтаЦиЯ\Этапы Работы\фотки работа студентов, БГМУ\P1040199.JPG"/>
          <p:cNvPicPr>
            <a:picLocks noChangeAspect="1" noChangeArrowheads="1"/>
          </p:cNvPicPr>
          <p:nvPr/>
        </p:nvPicPr>
        <p:blipFill>
          <a:blip r:embed="rId3" cstate="print"/>
          <a:srcRect/>
          <a:stretch>
            <a:fillRect/>
          </a:stretch>
        </p:blipFill>
        <p:spPr bwMode="auto">
          <a:xfrm>
            <a:off x="8650411" y="4986980"/>
            <a:ext cx="3827603" cy="4510463"/>
          </a:xfrm>
          <a:prstGeom prst="rect">
            <a:avLst/>
          </a:prstGeom>
          <a:noFill/>
          <a:ln>
            <a:noFill/>
          </a:ln>
        </p:spPr>
      </p:pic>
      <p:pic>
        <p:nvPicPr>
          <p:cNvPr id="7" name="Picture 2" descr="C:\Documents and Settings\олег\Рабочий стол\ПрезеНтаЦиЯ\Этапы Работы\фотки работа студентов, БГМУ\P1040218.JPG"/>
          <p:cNvPicPr>
            <a:picLocks noChangeAspect="1" noChangeArrowheads="1"/>
          </p:cNvPicPr>
          <p:nvPr/>
        </p:nvPicPr>
        <p:blipFill>
          <a:blip r:embed="rId4" cstate="print"/>
          <a:srcRect/>
          <a:stretch>
            <a:fillRect/>
          </a:stretch>
        </p:blipFill>
        <p:spPr bwMode="auto">
          <a:xfrm>
            <a:off x="4915447" y="4986980"/>
            <a:ext cx="3688571" cy="4539633"/>
          </a:xfrm>
          <a:prstGeom prst="rect">
            <a:avLst/>
          </a:prstGeom>
          <a:noFill/>
          <a:ln>
            <a:noFill/>
          </a:ln>
        </p:spPr>
      </p:pic>
      <p:sp>
        <p:nvSpPr>
          <p:cNvPr id="8" name="Заголовок 1"/>
          <p:cNvSpPr>
            <a:spLocks noGrp="1"/>
          </p:cNvSpPr>
          <p:nvPr>
            <p:ph type="title" idx="4294967295"/>
          </p:nvPr>
        </p:nvSpPr>
        <p:spPr>
          <a:xfrm>
            <a:off x="2133600" y="197742"/>
            <a:ext cx="14097000" cy="1257300"/>
          </a:xfrm>
        </p:spPr>
        <p:txBody>
          <a:bodyPr>
            <a:normAutofit/>
          </a:bodyPr>
          <a:lstStyle/>
          <a:p>
            <a:pPr algn="l"/>
            <a:r>
              <a:rPr lang="ru-RU" dirty="0">
                <a:solidFill>
                  <a:srgbClr val="008A3E"/>
                </a:solidFill>
                <a:latin typeface="CorbelClear Sans Regular"/>
              </a:rPr>
              <a:t>ПОСЕЩЕНИЕ МУЗЕЕВ ГОРОДА И РЕСПУБЛИКИ</a:t>
            </a:r>
          </a:p>
        </p:txBody>
      </p:sp>
      <p:pic>
        <p:nvPicPr>
          <p:cNvPr id="10" name="Picture 2" descr="http://i.mycdn.me/i?r=AzG9h-PeeFwI7g8EySOer1-51J_ZfgwbcP-qtFFY1K-RDcVByBn4zELtsEy9PDois1A"/>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1161" y1="36607" x2="11161" y2="36607"/>
                      </a14:backgroundRemoval>
                    </a14:imgEffect>
                  </a14:imgLayer>
                </a14:imgProps>
              </a:ext>
              <a:ext uri="{28A0092B-C50C-407E-A947-70E740481C1C}">
                <a14:useLocalDpi xmlns:a14="http://schemas.microsoft.com/office/drawing/2010/main" val="0"/>
              </a:ext>
            </a:extLst>
          </a:blip>
          <a:srcRect/>
          <a:stretch>
            <a:fillRect/>
          </a:stretch>
        </p:blipFill>
        <p:spPr bwMode="auto">
          <a:xfrm>
            <a:off x="16630405" y="-25200"/>
            <a:ext cx="1657595" cy="1657596"/>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 y="8343900"/>
            <a:ext cx="2334970" cy="1030313"/>
          </a:xfrm>
          <a:prstGeom prst="rect">
            <a:avLst/>
          </a:prstGeom>
        </p:spPr>
      </p:pic>
      <p:pic>
        <p:nvPicPr>
          <p:cNvPr id="12" name="Рисунок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459200" y="8496300"/>
            <a:ext cx="1353429" cy="1030313"/>
          </a:xfrm>
          <a:prstGeom prst="rect">
            <a:avLst/>
          </a:prstGeom>
        </p:spPr>
      </p:pic>
    </p:spTree>
    <p:extLst>
      <p:ext uri="{BB962C8B-B14F-4D97-AF65-F5344CB8AC3E}">
        <p14:creationId xmlns:p14="http://schemas.microsoft.com/office/powerpoint/2010/main" val="16471956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639</Words>
  <Application>Microsoft Office PowerPoint</Application>
  <PresentationFormat>Произвольный</PresentationFormat>
  <Paragraphs>57</Paragraphs>
  <Slides>20</Slides>
  <Notes>1</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20</vt:i4>
      </vt:variant>
    </vt:vector>
  </HeadingPairs>
  <TitlesOfParts>
    <vt:vector size="31" baseType="lpstr">
      <vt:lpstr>Arial Nova</vt:lpstr>
      <vt:lpstr>Wingdings 2</vt:lpstr>
      <vt:lpstr>HK Grotesk Light Bold</vt:lpstr>
      <vt:lpstr>Arial</vt:lpstr>
      <vt:lpstr>Calibri</vt:lpstr>
      <vt:lpstr>CorbelClear Sans Regular</vt:lpstr>
      <vt:lpstr>Courier New</vt:lpstr>
      <vt:lpstr>Times New Roman</vt:lpstr>
      <vt:lpstr>Clear Sans Regular</vt:lpstr>
      <vt:lpstr>Corbel</vt:lpstr>
      <vt:lpstr>Office Theme</vt:lpstr>
      <vt:lpstr>Презентация PowerPoint</vt:lpstr>
      <vt:lpstr>“ИЗ ИСТОРИИ МЫ ЧЕРПАЕМ ОПЫТ, СОЗДАЕМ ТРАДИЦИИ”</vt:lpstr>
      <vt:lpstr>ОСНОВНЫЕ НАПРАВЛЕНИЯ РАБОТЫ КАБИНЕТА ИСТОРИИ КОЛЛЕДЖА</vt:lpstr>
      <vt:lpstr>ДОКУМЕНТАЛЬНО-ОРГАНИЗАЦИОННАЯ РАБОТА</vt:lpstr>
      <vt:lpstr>ЭКСПОЗИЦИОННО-ВЫСТАВОЧНАЯ ДЕЯТЕЛЬНОСТЬ</vt:lpstr>
      <vt:lpstr>Презентация PowerPoint</vt:lpstr>
      <vt:lpstr>Презентация PowerPoint</vt:lpstr>
      <vt:lpstr>ПОИСКОВО-ИССЛЕДОВАТЕЛЬСКАЯ РАБОТА</vt:lpstr>
      <vt:lpstr>ПОСЕЩЕНИЕ МУЗЕЕВ ГОРОДА И РЕСПУБЛИКИ</vt:lpstr>
      <vt:lpstr>Презентация PowerPoint</vt:lpstr>
      <vt:lpstr>ЭКСКУРСИИ ДЛЯ СТУДЕНТОВ И ШКОЛЬНИКОВ</vt:lpstr>
      <vt:lpstr>КЛАССНЫЕ ЧАСЫ И ВСТРЕЧИ С ВЕТЕРАНАМИ ВОЙНЫ И ТРУДА</vt:lpstr>
      <vt:lpstr>ВСТРЕЧИ ВЫПУСКНИКОВ КОЛЛЕДЖА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Коричневый и Белый Выделенные Фигуры Уход за Домом Советы Листинговая Презентация</dc:title>
  <cp:lastModifiedBy>Ирина Галиева</cp:lastModifiedBy>
  <cp:revision>20</cp:revision>
  <dcterms:created xsi:type="dcterms:W3CDTF">2006-08-16T00:00:00Z</dcterms:created>
  <dcterms:modified xsi:type="dcterms:W3CDTF">2022-02-24T12:14:46Z</dcterms:modified>
  <dc:identifier>DAE5A9uSb-g</dc:identifier>
</cp:coreProperties>
</file>