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3" r:id="rId10"/>
    <p:sldId id="286" r:id="rId11"/>
    <p:sldId id="265" r:id="rId12"/>
    <p:sldId id="282" r:id="rId13"/>
    <p:sldId id="283" r:id="rId14"/>
    <p:sldId id="284" r:id="rId15"/>
    <p:sldId id="266" r:id="rId16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K Grotesk Light Bold" panose="020B0604020202020204" charset="-52"/>
      <p:regular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Bold" panose="02000000000000000000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B4A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AF3C4-79F4-4408-AF78-8B4DAC67B057}" type="datetimeFigureOut">
              <a:rPr lang="ru-RU" smtClean="0"/>
              <a:t>16.03.2022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D8A19-1652-48B2-8F62-F9E2334BD9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3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D8A19-1652-48B2-8F62-F9E2334BD9D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407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D8A19-1652-48B2-8F62-F9E2334BD9D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835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D8A19-1652-48B2-8F62-F9E2334BD9D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28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28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jpeg"/><Relationship Id="rId7" Type="http://schemas.openxmlformats.org/officeDocument/2006/relationships/slide" Target="slide4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jpeg"/><Relationship Id="rId7" Type="http://schemas.openxmlformats.org/officeDocument/2006/relationships/slide" Target="slide5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3.jpeg"/><Relationship Id="rId7" Type="http://schemas.openxmlformats.org/officeDocument/2006/relationships/image" Target="../media/image1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4.jpeg"/><Relationship Id="rId7" Type="http://schemas.openxmlformats.org/officeDocument/2006/relationships/slide" Target="slide2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8.jpeg"/><Relationship Id="rId10" Type="http://schemas.openxmlformats.org/officeDocument/2006/relationships/image" Target="../media/image28.png"/><Relationship Id="rId4" Type="http://schemas.openxmlformats.org/officeDocument/2006/relationships/image" Target="../media/image7.jpeg"/><Relationship Id="rId9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slide" Target="slide9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1.png"/><Relationship Id="rId18" Type="http://schemas.openxmlformats.org/officeDocument/2006/relationships/slide" Target="slide8.xml"/><Relationship Id="rId3" Type="http://schemas.openxmlformats.org/officeDocument/2006/relationships/image" Target="../media/image5.png"/><Relationship Id="rId21" Type="http://schemas.openxmlformats.org/officeDocument/2006/relationships/image" Target="../media/image15.png"/><Relationship Id="rId7" Type="http://schemas.openxmlformats.org/officeDocument/2006/relationships/image" Target="../media/image8.jpeg"/><Relationship Id="rId12" Type="http://schemas.openxmlformats.org/officeDocument/2006/relationships/slide" Target="slide4.xml"/><Relationship Id="rId17" Type="http://schemas.openxmlformats.org/officeDocument/2006/relationships/image" Target="../media/image13.png"/><Relationship Id="rId2" Type="http://schemas.openxmlformats.org/officeDocument/2006/relationships/image" Target="../media/image4.jpeg"/><Relationship Id="rId16" Type="http://schemas.openxmlformats.org/officeDocument/2006/relationships/slide" Target="slide7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0.png"/><Relationship Id="rId5" Type="http://schemas.openxmlformats.org/officeDocument/2006/relationships/image" Target="../media/image6.jpeg"/><Relationship Id="rId15" Type="http://schemas.openxmlformats.org/officeDocument/2006/relationships/image" Target="../media/image12.png"/><Relationship Id="rId10" Type="http://schemas.openxmlformats.org/officeDocument/2006/relationships/slide" Target="slide5.xml"/><Relationship Id="rId19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slide" Target="slide2.xml"/><Relationship Id="rId4" Type="http://schemas.openxmlformats.org/officeDocument/2006/relationships/image" Target="../media/image4.jpe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11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18.png"/><Relationship Id="rId5" Type="http://schemas.openxmlformats.org/officeDocument/2006/relationships/image" Target="../media/image21.jpeg"/><Relationship Id="rId10" Type="http://schemas.openxmlformats.org/officeDocument/2006/relationships/slide" Target="slide2.xml"/><Relationship Id="rId4" Type="http://schemas.openxmlformats.org/officeDocument/2006/relationships/image" Target="../media/image20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2.xm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17.png"/><Relationship Id="rId5" Type="http://schemas.openxmlformats.org/officeDocument/2006/relationships/image" Target="../media/image22.jpeg"/><Relationship Id="rId10" Type="http://schemas.openxmlformats.org/officeDocument/2006/relationships/slide" Target="slide4.xml"/><Relationship Id="rId4" Type="http://schemas.openxmlformats.org/officeDocument/2006/relationships/image" Target="../media/image1.jpe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3.jpeg"/><Relationship Id="rId7" Type="http://schemas.openxmlformats.org/officeDocument/2006/relationships/image" Target="../media/image18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17.png"/><Relationship Id="rId5" Type="http://schemas.openxmlformats.org/officeDocument/2006/relationships/image" Target="../media/image2.jpeg"/><Relationship Id="rId10" Type="http://schemas.openxmlformats.org/officeDocument/2006/relationships/slide" Target="slide5.xml"/><Relationship Id="rId4" Type="http://schemas.openxmlformats.org/officeDocument/2006/relationships/image" Target="../media/image6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4.jpeg"/><Relationship Id="rId7" Type="http://schemas.openxmlformats.org/officeDocument/2006/relationships/slide" Target="slide6.xml"/><Relationship Id="rId12" Type="http://schemas.openxmlformats.org/officeDocument/2006/relationships/image" Target="../media/image18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slide" Target="slide2.xml"/><Relationship Id="rId5" Type="http://schemas.openxmlformats.org/officeDocument/2006/relationships/image" Target="../media/image8.jpeg"/><Relationship Id="rId10" Type="http://schemas.openxmlformats.org/officeDocument/2006/relationships/image" Target="../media/image19.png"/><Relationship Id="rId4" Type="http://schemas.openxmlformats.org/officeDocument/2006/relationships/image" Target="../media/image7.jpeg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19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15.xml"/><Relationship Id="rId7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slide" Target="slide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62000" y="780446"/>
            <a:ext cx="8972550" cy="8479592"/>
            <a:chOff x="254000" y="-1663349"/>
            <a:chExt cx="11963400" cy="11306122"/>
          </a:xfrm>
        </p:grpSpPr>
        <p:sp>
          <p:nvSpPr>
            <p:cNvPr id="4" name="AutoShape 4"/>
            <p:cNvSpPr/>
            <p:nvPr/>
          </p:nvSpPr>
          <p:spPr>
            <a:xfrm>
              <a:off x="254000" y="875540"/>
              <a:ext cx="11963400" cy="8767233"/>
            </a:xfrm>
            <a:prstGeom prst="rect">
              <a:avLst/>
            </a:prstGeom>
            <a:solidFill>
              <a:srgbClr val="003B3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936229" y="1542724"/>
              <a:ext cx="10077395" cy="55560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457"/>
                </a:lnSpc>
              </a:pPr>
              <a:r>
                <a:rPr lang="ru-RU" sz="6600" spc="-184" dirty="0">
                  <a:solidFill>
                    <a:srgbClr val="FFFFFF"/>
                  </a:solidFill>
                  <a:latin typeface="HK Grotesk Light Bold"/>
                </a:rPr>
                <a:t>В начале славных дел…</a:t>
              </a:r>
            </a:p>
            <a:p>
              <a:pPr>
                <a:lnSpc>
                  <a:spcPts val="6457"/>
                </a:lnSpc>
              </a:pPr>
              <a:r>
                <a:rPr lang="ru-RU" sz="4800" spc="-184" dirty="0">
                  <a:solidFill>
                    <a:srgbClr val="FFFFFF"/>
                  </a:solidFill>
                  <a:latin typeface="HK Grotesk Light Bold"/>
                </a:rPr>
                <a:t>Страницы истории Уфимского медицинского колледжа</a:t>
              </a:r>
              <a:endParaRPr lang="en-US" sz="4800" spc="-184" dirty="0">
                <a:solidFill>
                  <a:srgbClr val="FFFFFF"/>
                </a:solidFill>
                <a:latin typeface="HK Grotesk Light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25120" y="-1663349"/>
              <a:ext cx="10077395" cy="2051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ru-RU" sz="2500" spc="75" dirty="0">
                  <a:latin typeface="Roboto Bold"/>
                </a:rPr>
                <a:t>ГОСУДАРСТВЕННОЕ АВТОНОМНОЕ ПРОФЕССИОНАЛЬНОЕ ОБРАЗОВАТЕЛЬНОЕ УЧРЕЖДЕНИЕ РЕСПУБЛИКИ БАШКОРТОСТАН</a:t>
              </a:r>
            </a:p>
            <a:p>
              <a:pPr>
                <a:lnSpc>
                  <a:spcPts val="3000"/>
                </a:lnSpc>
              </a:pPr>
              <a:r>
                <a:rPr lang="ru-RU" sz="2500" spc="75" dirty="0">
                  <a:latin typeface="Roboto Bold"/>
                </a:rPr>
                <a:t>«УФИМСКИЙ МЕДИЦИНСКИЙ КОЛЛЕДЖ»</a:t>
              </a:r>
              <a:endParaRPr lang="en-US" sz="2500" spc="75" dirty="0">
                <a:latin typeface="Roboto Bold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43003" y="7693690"/>
              <a:ext cx="10077395" cy="517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00"/>
                </a:lnSpc>
              </a:pPr>
              <a:endParaRPr lang="en-US" sz="2500" dirty="0">
                <a:solidFill>
                  <a:srgbClr val="FFFFFF"/>
                </a:solidFill>
                <a:latin typeface="Roboto"/>
              </a:endParaRPr>
            </a:p>
          </p:txBody>
        </p:sp>
      </p:grp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8860" y="998554"/>
            <a:ext cx="4348480" cy="4525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4"/>
          <a:stretch>
            <a:fillRect/>
          </a:stretch>
        </p:blipFill>
        <p:spPr bwMode="auto">
          <a:xfrm>
            <a:off x="11193918" y="6262547"/>
            <a:ext cx="4378960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62000" y="943726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CalibriHK Grotesk Light Bold"/>
              </a:rPr>
              <a:t>Уфа,2022</a:t>
            </a:r>
          </a:p>
        </p:txBody>
      </p:sp>
      <p:pic>
        <p:nvPicPr>
          <p:cNvPr id="16" name="Рисунок 1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9448961"/>
            <a:ext cx="2462997" cy="5730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825" y="8953500"/>
            <a:ext cx="2462997" cy="609653"/>
          </a:xfrm>
          <a:prstGeom prst="rect">
            <a:avLst/>
          </a:prstGeom>
        </p:spPr>
      </p:pic>
      <p:pic>
        <p:nvPicPr>
          <p:cNvPr id="17" name="Рисунок 1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030" y="8241740"/>
            <a:ext cx="2554445" cy="59746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"/>
            <a:ext cx="8552937" cy="6619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4849"/>
          <a:stretch/>
        </p:blipFill>
        <p:spPr bwMode="auto">
          <a:xfrm>
            <a:off x="9372600" y="266699"/>
            <a:ext cx="6019800" cy="9296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2711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hlinkClick r:id="rId2" action="ppaction://hlinksldjump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"/>
            <a:ext cx="79248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hlinkClick r:id="rId2" action="ppaction://hlinksldjump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1"/>
          <a:stretch/>
        </p:blipFill>
        <p:spPr bwMode="auto">
          <a:xfrm>
            <a:off x="8839200" y="19050"/>
            <a:ext cx="67818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825" y="8953500"/>
            <a:ext cx="2462997" cy="609653"/>
          </a:xfrm>
          <a:prstGeom prst="rect">
            <a:avLst/>
          </a:prstGeom>
        </p:spPr>
      </p:pic>
      <p:pic>
        <p:nvPicPr>
          <p:cNvPr id="17" name="Рисунок 1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030" y="8241740"/>
            <a:ext cx="2554445" cy="5974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hlinkClick r:id="rId2" action="ppaction://hlinksldjump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300" y="871512"/>
            <a:ext cx="5750700" cy="8081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https://repo.kpfu.ru/jspui/retrieve/740a9971-d082-42ba-b431-168a2fd27597/Podbelskiy%20A.I..jp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199" y="871512"/>
            <a:ext cx="5960461" cy="808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704" y="8343847"/>
            <a:ext cx="2462997" cy="609653"/>
          </a:xfrm>
          <a:prstGeom prst="rect">
            <a:avLst/>
          </a:prstGeom>
        </p:spPr>
      </p:pic>
      <p:pic>
        <p:nvPicPr>
          <p:cNvPr id="16" name="Рисунок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909" y="7632087"/>
            <a:ext cx="2554445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06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hlinkClick r:id="rId2" action="ppaction://hlinksldjump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12"/>
          <a:stretch>
            <a:fillRect/>
          </a:stretch>
        </p:blipFill>
        <p:spPr bwMode="auto">
          <a:xfrm>
            <a:off x="609600" y="419100"/>
            <a:ext cx="9296400" cy="723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hlinkClick r:id="rId2" action="ppaction://hlinksldjump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4"/>
          <a:stretch>
            <a:fillRect/>
          </a:stretch>
        </p:blipFill>
        <p:spPr bwMode="auto">
          <a:xfrm>
            <a:off x="10134600" y="419100"/>
            <a:ext cx="6096000" cy="5506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hlinkClick r:id="rId2" action="ppaction://hlinksldjump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5"/>
          <a:stretch/>
        </p:blipFill>
        <p:spPr bwMode="auto">
          <a:xfrm>
            <a:off x="13411200" y="3771900"/>
            <a:ext cx="4572000" cy="533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95" y="8903260"/>
            <a:ext cx="2462997" cy="609653"/>
          </a:xfrm>
          <a:prstGeom prst="rect">
            <a:avLst/>
          </a:prstGeom>
        </p:spPr>
      </p:pic>
      <p:pic>
        <p:nvPicPr>
          <p:cNvPr id="13" name="Рисунок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8191500"/>
            <a:ext cx="2554445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37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hlinkClick r:id="rId2" action="ppaction://hlinksldjump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65" y="342899"/>
            <a:ext cx="7201517" cy="5494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hlinkClick r:id="rId2" action="ppaction://hlinksldjump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712" y="342899"/>
            <a:ext cx="6900990" cy="5492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hlinkClick r:id="rId2" action="ppaction://hlinksldjump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846" y="5495712"/>
            <a:ext cx="6881856" cy="4681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hlinkClick r:id="rId2" action="ppaction://hlinksldjump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65" y="5495712"/>
            <a:ext cx="7197101" cy="4783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595" y="8750860"/>
            <a:ext cx="2462997" cy="609653"/>
          </a:xfrm>
          <a:prstGeom prst="rect">
            <a:avLst/>
          </a:prstGeom>
        </p:spPr>
      </p:pic>
      <p:pic>
        <p:nvPicPr>
          <p:cNvPr id="14" name="Рисунок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0" y="8039100"/>
            <a:ext cx="2554445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324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47700"/>
            <a:ext cx="9829800" cy="81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195" y="7988860"/>
            <a:ext cx="2462997" cy="609653"/>
          </a:xfrm>
          <a:prstGeom prst="rect">
            <a:avLst/>
          </a:prstGeom>
        </p:spPr>
      </p:pic>
      <p:pic>
        <p:nvPicPr>
          <p:cNvPr id="11" name="Рисунок 1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7277100"/>
            <a:ext cx="2554445" cy="5974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3434635" y="5782149"/>
            <a:ext cx="5709365" cy="9525"/>
          </a:xfrm>
          <a:prstGeom prst="rect">
            <a:avLst/>
          </a:prstGeom>
          <a:solidFill>
            <a:srgbClr val="FFFFFF">
              <a:alpha val="49804"/>
            </a:srgbClr>
          </a:solidFill>
        </p:spPr>
      </p:sp>
      <p:sp>
        <p:nvSpPr>
          <p:cNvPr id="7" name="TextBox 7"/>
          <p:cNvSpPr txBox="1"/>
          <p:nvPr/>
        </p:nvSpPr>
        <p:spPr>
          <a:xfrm>
            <a:off x="10030914" y="7968437"/>
            <a:ext cx="77724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endParaRPr sz="4800" dirty="0">
              <a:solidFill>
                <a:srgbClr val="305B4A"/>
              </a:solidFill>
            </a:endParaRPr>
          </a:p>
          <a:p>
            <a:pPr marL="0" lvl="0" indent="0"/>
            <a:r>
              <a:rPr lang="ru-RU" sz="4800" spc="-223" dirty="0">
                <a:solidFill>
                  <a:srgbClr val="305B4A"/>
                </a:solidFill>
                <a:latin typeface="HK Grotesk Light Bold"/>
              </a:rPr>
              <a:t>Выберите раздел, кликнув по  его номеру курсором мыши</a:t>
            </a:r>
            <a:endParaRPr lang="en-US" sz="4800" spc="-223" dirty="0">
              <a:solidFill>
                <a:srgbClr val="305B4A"/>
              </a:solidFill>
              <a:latin typeface="HK Grotesk Ligh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342188" y="507021"/>
            <a:ext cx="4519556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ru-RU" sz="3200" dirty="0">
                <a:solidFill>
                  <a:srgbClr val="305B4A"/>
                </a:solidFill>
                <a:latin typeface="Roboto"/>
              </a:rPr>
              <a:t>В начале славных дел…</a:t>
            </a:r>
            <a:endParaRPr lang="en-US" sz="3200" dirty="0">
              <a:solidFill>
                <a:srgbClr val="305B4A"/>
              </a:solidFill>
              <a:latin typeface="Robot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362509" y="1755745"/>
            <a:ext cx="4519555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ru-RU" sz="3200" dirty="0">
                <a:solidFill>
                  <a:srgbClr val="305B4A"/>
                </a:solidFill>
                <a:latin typeface="Roboto"/>
              </a:rPr>
              <a:t>Основные документы</a:t>
            </a:r>
            <a:endParaRPr lang="en-US" sz="3200" dirty="0">
              <a:solidFill>
                <a:srgbClr val="305B4A"/>
              </a:solidFill>
              <a:latin typeface="Roboto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1342189" y="2744783"/>
            <a:ext cx="6381931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ru-RU" sz="3200" dirty="0">
                <a:solidFill>
                  <a:srgbClr val="305B4A"/>
                </a:solidFill>
                <a:latin typeface="Roboto"/>
              </a:rPr>
              <a:t>Александр Ипполитович </a:t>
            </a:r>
            <a:r>
              <a:rPr lang="ru-RU" sz="3200" dirty="0" err="1">
                <a:solidFill>
                  <a:srgbClr val="305B4A"/>
                </a:solidFill>
                <a:latin typeface="Roboto"/>
              </a:rPr>
              <a:t>Подбельский</a:t>
            </a:r>
            <a:r>
              <a:rPr lang="ru-RU" sz="3200" dirty="0">
                <a:solidFill>
                  <a:srgbClr val="305B4A"/>
                </a:solidFill>
                <a:latin typeface="Roboto"/>
              </a:rPr>
              <a:t> – основатель и первый директор</a:t>
            </a:r>
            <a:endParaRPr lang="en-US" sz="3200" dirty="0">
              <a:solidFill>
                <a:srgbClr val="305B4A"/>
              </a:solidFill>
              <a:latin typeface="Roboto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362509" y="4342004"/>
            <a:ext cx="4519555" cy="923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ru-RU" sz="3200" dirty="0">
                <a:solidFill>
                  <a:srgbClr val="305B4A"/>
                </a:solidFill>
                <a:latin typeface="Roboto"/>
              </a:rPr>
              <a:t>Педагогический коллектив</a:t>
            </a:r>
            <a:endParaRPr lang="en-US" sz="3200" dirty="0">
              <a:solidFill>
                <a:srgbClr val="305B4A"/>
              </a:solidFill>
              <a:latin typeface="Roboto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11362509" y="5565771"/>
            <a:ext cx="524909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ru-RU" sz="3200" dirty="0">
                <a:solidFill>
                  <a:srgbClr val="305B4A"/>
                </a:solidFill>
                <a:latin typeface="Roboto"/>
              </a:rPr>
              <a:t>Практическая подготовка будущих специалистов</a:t>
            </a:r>
            <a:endParaRPr lang="en-US" sz="3200" dirty="0">
              <a:solidFill>
                <a:srgbClr val="305B4A"/>
              </a:solidFill>
              <a:latin typeface="Roboto"/>
            </a:endParaRPr>
          </a:p>
        </p:txBody>
      </p:sp>
      <p:sp>
        <p:nvSpPr>
          <p:cNvPr id="25" name="TextBox 19"/>
          <p:cNvSpPr txBox="1"/>
          <p:nvPr/>
        </p:nvSpPr>
        <p:spPr>
          <a:xfrm>
            <a:off x="11377747" y="7900721"/>
            <a:ext cx="4519555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ru-RU" sz="3200" dirty="0">
                <a:solidFill>
                  <a:srgbClr val="305B4A"/>
                </a:solidFill>
                <a:latin typeface="Roboto"/>
              </a:rPr>
              <a:t>Выпуск</a:t>
            </a:r>
            <a:endParaRPr lang="en-US" sz="3200" dirty="0">
              <a:solidFill>
                <a:srgbClr val="305B4A"/>
              </a:solidFill>
              <a:latin typeface="Roboto"/>
            </a:endParaRPr>
          </a:p>
        </p:txBody>
      </p:sp>
      <p:pic>
        <p:nvPicPr>
          <p:cNvPr id="39" name="Рисунок 3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" t="685" r="164" b="50948"/>
          <a:stretch/>
        </p:blipFill>
        <p:spPr bwMode="auto">
          <a:xfrm>
            <a:off x="2213810" y="6862985"/>
            <a:ext cx="5459258" cy="344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012"/>
          <a:stretch>
            <a:fillRect/>
          </a:stretch>
        </p:blipFill>
        <p:spPr bwMode="auto">
          <a:xfrm>
            <a:off x="505774" y="3421063"/>
            <a:ext cx="5056825" cy="3089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Рисунок 41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1"/>
          <a:stretch/>
        </p:blipFill>
        <p:spPr bwMode="auto">
          <a:xfrm>
            <a:off x="1378975" y="-20859"/>
            <a:ext cx="2712720" cy="344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Рисунок 42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4" r="29324"/>
          <a:stretch/>
        </p:blipFill>
        <p:spPr bwMode="auto">
          <a:xfrm>
            <a:off x="5698870" y="3437281"/>
            <a:ext cx="3107424" cy="3089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Рисунок 43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11" b="17713"/>
          <a:stretch/>
        </p:blipFill>
        <p:spPr bwMode="auto">
          <a:xfrm>
            <a:off x="4943439" y="522525"/>
            <a:ext cx="3819004" cy="2840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Рисунок 3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931" y="591151"/>
            <a:ext cx="762066" cy="768163"/>
          </a:xfrm>
          <a:prstGeom prst="rect">
            <a:avLst/>
          </a:prstGeom>
        </p:spPr>
      </p:pic>
      <p:pic>
        <p:nvPicPr>
          <p:cNvPr id="37" name="Рисунок 3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931" y="2838240"/>
            <a:ext cx="762066" cy="762066"/>
          </a:xfrm>
          <a:prstGeom prst="rect">
            <a:avLst/>
          </a:prstGeom>
        </p:spPr>
      </p:pic>
      <p:pic>
        <p:nvPicPr>
          <p:cNvPr id="38" name="Рисунок 3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931" y="1652481"/>
            <a:ext cx="762066" cy="768163"/>
          </a:xfrm>
          <a:prstGeom prst="rect">
            <a:avLst/>
          </a:prstGeom>
        </p:spPr>
      </p:pic>
      <p:pic>
        <p:nvPicPr>
          <p:cNvPr id="2048" name="Рисунок 204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931" y="4242633"/>
            <a:ext cx="762066" cy="768163"/>
          </a:xfrm>
          <a:prstGeom prst="rect">
            <a:avLst/>
          </a:prstGeom>
        </p:spPr>
      </p:pic>
      <p:pic>
        <p:nvPicPr>
          <p:cNvPr id="2049" name="Рисунок 2048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931" y="5450659"/>
            <a:ext cx="762066" cy="774259"/>
          </a:xfrm>
          <a:prstGeom prst="rect">
            <a:avLst/>
          </a:prstGeom>
        </p:spPr>
      </p:pic>
      <p:pic>
        <p:nvPicPr>
          <p:cNvPr id="2051" name="Рисунок 2050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2931" y="6712596"/>
            <a:ext cx="762066" cy="768163"/>
          </a:xfrm>
          <a:prstGeom prst="rect">
            <a:avLst/>
          </a:prstGeom>
        </p:spPr>
      </p:pic>
      <p:sp>
        <p:nvSpPr>
          <p:cNvPr id="78" name="TextBox 19"/>
          <p:cNvSpPr txBox="1"/>
          <p:nvPr/>
        </p:nvSpPr>
        <p:spPr>
          <a:xfrm>
            <a:off x="11377748" y="6733246"/>
            <a:ext cx="4519555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ru-RU" sz="3200" dirty="0">
                <a:solidFill>
                  <a:srgbClr val="305B4A"/>
                </a:solidFill>
                <a:latin typeface="Roboto"/>
              </a:rPr>
              <a:t>Общественная деятельность</a:t>
            </a:r>
            <a:endParaRPr lang="en-US" sz="3200" dirty="0">
              <a:solidFill>
                <a:srgbClr val="305B4A"/>
              </a:solidFill>
              <a:latin typeface="Roboto"/>
            </a:endParaRPr>
          </a:p>
        </p:txBody>
      </p:sp>
      <p:pic>
        <p:nvPicPr>
          <p:cNvPr id="2053" name="Рисунок 2052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027" y="7704254"/>
            <a:ext cx="755970" cy="7620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829617" cy="10287000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id="4" name="Group 4"/>
          <p:cNvGrpSpPr/>
          <p:nvPr/>
        </p:nvGrpSpPr>
        <p:grpSpPr>
          <a:xfrm>
            <a:off x="9081665" y="1181100"/>
            <a:ext cx="7943850" cy="7763065"/>
            <a:chOff x="0" y="-2728062"/>
            <a:chExt cx="10591800" cy="10350751"/>
          </a:xfrm>
        </p:grpSpPr>
        <p:sp>
          <p:nvSpPr>
            <p:cNvPr id="5" name="TextBox 5"/>
            <p:cNvSpPr txBox="1"/>
            <p:nvPr/>
          </p:nvSpPr>
          <p:spPr>
            <a:xfrm>
              <a:off x="0" y="-1569569"/>
              <a:ext cx="10591800" cy="9192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2800" dirty="0">
                  <a:solidFill>
                    <a:srgbClr val="305B4A"/>
                  </a:solidFill>
                  <a:latin typeface="CalibriHK Grotesk Light Bold"/>
                </a:rPr>
                <a:t>Уфимский медицинский колледж – одно из старейших образовательных учреждений республики, история которого началась в 1908 году, с открытия земской акушерско-фельдшерской школы. </a:t>
              </a:r>
            </a:p>
            <a:p>
              <a:r>
                <a:rPr lang="ru-RU" sz="2800" b="1" dirty="0">
                  <a:solidFill>
                    <a:srgbClr val="305B4A"/>
                  </a:solidFill>
                  <a:latin typeface="CalibriHK Grotesk Light Bold"/>
                </a:rPr>
                <a:t>Эта школа положила начало профессиональному  медицинскому образованию на территории Республики Башкортостан</a:t>
              </a:r>
            </a:p>
            <a:p>
              <a:endParaRPr lang="ru-RU" sz="2800" dirty="0">
                <a:solidFill>
                  <a:srgbClr val="305B4A"/>
                </a:solidFill>
                <a:latin typeface="CalibriHK Grotesk Light Bold"/>
              </a:endParaRPr>
            </a:p>
            <a:p>
              <a:r>
                <a:rPr lang="ru-RU" sz="2800" dirty="0">
                  <a:solidFill>
                    <a:srgbClr val="305B4A"/>
                  </a:solidFill>
                  <a:latin typeface="CalibriHK Grotesk Light Bold"/>
                </a:rPr>
                <a:t>17 декабря 1907 года на сессии Уфимского губернского земского собрания было принято решение открыть с начала 1908-1909 учебного года в городе Уфе женскую «акушерско-фельдшерскую школу »</a:t>
              </a:r>
            </a:p>
            <a:p>
              <a:endParaRPr lang="ru-RU" sz="2800" dirty="0">
                <a:solidFill>
                  <a:srgbClr val="305B4A"/>
                </a:solidFill>
                <a:latin typeface="CalibriHK Grotesk Light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728062"/>
              <a:ext cx="10591800" cy="6286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600"/>
                </a:lnSpc>
              </a:pPr>
              <a:r>
                <a:rPr lang="ru-RU" sz="3000" spc="60" dirty="0">
                  <a:solidFill>
                    <a:srgbClr val="305B4A"/>
                  </a:solidFill>
                  <a:latin typeface="Roboto Bold"/>
                </a:rPr>
                <a:t>В НАЧАЛЕ СЛАВНЫ</a:t>
              </a:r>
              <a:r>
                <a:rPr lang="en-US" sz="3000" spc="60" dirty="0">
                  <a:solidFill>
                    <a:srgbClr val="305B4A"/>
                  </a:solidFill>
                  <a:latin typeface="Roboto Bold"/>
                </a:rPr>
                <a:t>X</a:t>
              </a:r>
              <a:r>
                <a:rPr lang="ru-RU" sz="3000" spc="60" dirty="0">
                  <a:solidFill>
                    <a:srgbClr val="305B4A"/>
                  </a:solidFill>
                  <a:latin typeface="Roboto Bold"/>
                </a:rPr>
                <a:t> ДЕЛ…</a:t>
              </a:r>
              <a:endParaRPr lang="en-US" sz="3000" spc="60" dirty="0">
                <a:solidFill>
                  <a:srgbClr val="305B4A"/>
                </a:solidFill>
                <a:latin typeface="Roboto Bold"/>
              </a:endParaRPr>
            </a:p>
          </p:txBody>
        </p:sp>
      </p:grpSp>
      <p:pic>
        <p:nvPicPr>
          <p:cNvPr id="7" name="Рисунок 6">
            <a:hlinkClick r:id="rId2" action="ppaction://hlinksldjump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63" y="353229"/>
            <a:ext cx="6172200" cy="41986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9126" y="4672024"/>
            <a:ext cx="7580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67995" algn="ctr">
              <a:spcBef>
                <a:spcPts val="1800"/>
              </a:spcBef>
              <a:spcAft>
                <a:spcPts val="360"/>
              </a:spcAft>
            </a:pPr>
            <a:r>
              <a:rPr lang="ru-RU" sz="2400" dirty="0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Уфимская земская фельдшерско-акушерская школа</a:t>
            </a:r>
            <a:endParaRPr lang="ru-RU" dirty="0">
              <a:solidFill>
                <a:srgbClr val="305B4A"/>
              </a:solidFill>
              <a:effectLst/>
              <a:latin typeface="CalibriHK Grotesk Light Bold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hlinkClick r:id="rId2" action="ppaction://hlinksldjump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80"/>
          <a:stretch/>
        </p:blipFill>
        <p:spPr bwMode="auto">
          <a:xfrm>
            <a:off x="1409016" y="5489271"/>
            <a:ext cx="436626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31568" y="9206846"/>
            <a:ext cx="756648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  <a:spcAft>
                <a:spcPts val="360"/>
              </a:spcAft>
            </a:pPr>
            <a:r>
              <a:rPr lang="ru-RU" sz="2400" dirty="0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первых учениц </a:t>
            </a:r>
            <a:r>
              <a:rPr lang="ru-RU" sz="2400" dirty="0" err="1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акушерско</a:t>
            </a:r>
            <a:r>
              <a:rPr lang="ru-RU" sz="2400" dirty="0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 - фельдшерской школы (1908г.)</a:t>
            </a:r>
            <a:endParaRPr lang="ru-RU" dirty="0">
              <a:solidFill>
                <a:srgbClr val="305B4A"/>
              </a:solidFill>
              <a:effectLst/>
              <a:latin typeface="CalibriHK Grotesk Light Bold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104" y="8485044"/>
            <a:ext cx="2334970" cy="1030313"/>
          </a:xfrm>
          <a:prstGeom prst="rect">
            <a:avLst/>
          </a:prstGeom>
        </p:spPr>
      </p:pic>
      <p:pic>
        <p:nvPicPr>
          <p:cNvPr id="22" name="Рисунок 2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675" y="8676165"/>
            <a:ext cx="2462997" cy="609653"/>
          </a:xfrm>
          <a:prstGeom prst="rect">
            <a:avLst/>
          </a:prstGeom>
        </p:spPr>
      </p:pic>
      <p:pic>
        <p:nvPicPr>
          <p:cNvPr id="23" name="Рисунок 2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8670" y="8465834"/>
            <a:ext cx="1353429" cy="1030313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7966265" y="9572715"/>
            <a:ext cx="8295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305B4A"/>
                </a:solidFill>
                <a:latin typeface="CalibriHK Grotesk Light Bold"/>
              </a:rPr>
              <a:t>КЛИКНИТЕ ПО ФОТО, ЧТОБЫ РАССМОТРЕТЬ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/>
          <p:nvPr/>
        </p:nvSpPr>
        <p:spPr>
          <a:xfrm>
            <a:off x="0" y="0"/>
            <a:ext cx="8324850" cy="10287000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id="6" name="Group 4"/>
          <p:cNvGrpSpPr/>
          <p:nvPr/>
        </p:nvGrpSpPr>
        <p:grpSpPr>
          <a:xfrm>
            <a:off x="381000" y="1181100"/>
            <a:ext cx="7943850" cy="7536485"/>
            <a:chOff x="0" y="-2728062"/>
            <a:chExt cx="10591800" cy="10048644"/>
          </a:xfrm>
        </p:grpSpPr>
        <p:sp>
          <p:nvSpPr>
            <p:cNvPr id="7" name="TextBox 5"/>
            <p:cNvSpPr txBox="1"/>
            <p:nvPr/>
          </p:nvSpPr>
          <p:spPr>
            <a:xfrm>
              <a:off x="0" y="-1871676"/>
              <a:ext cx="10591800" cy="9192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ru-RU" sz="2800" dirty="0">
                  <a:solidFill>
                    <a:srgbClr val="305B4A"/>
                  </a:solidFill>
                  <a:latin typeface="CalibriHK Grotesk Light Bold"/>
                </a:rPr>
                <a:t>В самом начале 1908-1909 учебного года были составлены и приняты все основные документы: устав, учебный план, программа, правила для учениц расписание и другие</a:t>
              </a:r>
            </a:p>
            <a:p>
              <a:r>
                <a:rPr lang="ru-RU" sz="2800" b="1" dirty="0">
                  <a:solidFill>
                    <a:srgbClr val="305B4A"/>
                  </a:solidFill>
                  <a:latin typeface="CalibriHK Grotesk Light Bold"/>
                </a:rPr>
                <a:t>Учебный год длился с сентября до июля и равнялся 10 месяцам</a:t>
              </a:r>
              <a:r>
                <a:rPr lang="ru-RU" sz="2800" dirty="0">
                  <a:solidFill>
                    <a:srgbClr val="305B4A"/>
                  </a:solidFill>
                  <a:latin typeface="CalibriHK Grotesk Light Bold"/>
                </a:rPr>
                <a:t>. Учебный курс состоял из общеобразовательных и специальных дисциплин, а также практических занятий в медицинских учреждениях. </a:t>
              </a:r>
            </a:p>
            <a:p>
              <a:r>
                <a:rPr lang="ru-RU" sz="2800" b="1" dirty="0">
                  <a:solidFill>
                    <a:srgbClr val="305B4A"/>
                  </a:solidFill>
                  <a:latin typeface="CalibriHK Grotesk Light Bold"/>
                </a:rPr>
                <a:t>Занятия по всем теоретическим предметам проводилась ежедневно с 17:00 до 21:00, в субботу </a:t>
              </a:r>
              <a:r>
                <a:rPr lang="ru-RU" sz="2800" b="1">
                  <a:solidFill>
                    <a:srgbClr val="305B4A"/>
                  </a:solidFill>
                  <a:latin typeface="CalibriHK Grotesk Light Bold"/>
                </a:rPr>
                <a:t>до 20:00</a:t>
              </a:r>
              <a:r>
                <a:rPr lang="ru-RU" sz="2800">
                  <a:solidFill>
                    <a:srgbClr val="305B4A"/>
                  </a:solidFill>
                  <a:latin typeface="CalibriHK Grotesk Light Bold"/>
                </a:rPr>
                <a:t>. </a:t>
              </a:r>
              <a:r>
                <a:rPr lang="ru-RU" sz="2800" dirty="0">
                  <a:solidFill>
                    <a:srgbClr val="305B4A"/>
                  </a:solidFill>
                  <a:latin typeface="CalibriHK Grotesk Light Bold"/>
                </a:rPr>
                <a:t>Связано это было с тем, что утренние часы отводились практическим занятиям учениц в различных медицинских учреждениях.</a:t>
              </a:r>
            </a:p>
            <a:p>
              <a:endParaRPr lang="ru-RU" sz="2800" dirty="0">
                <a:solidFill>
                  <a:srgbClr val="305B4A"/>
                </a:solidFill>
                <a:latin typeface="CalibriHK Grotesk Light Bold"/>
              </a:endParaRP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0" y="-2728062"/>
              <a:ext cx="10591800" cy="6286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600"/>
                </a:lnSpc>
              </a:pPr>
              <a:r>
                <a:rPr lang="ru-RU" sz="3000" spc="60" dirty="0">
                  <a:solidFill>
                    <a:srgbClr val="305B4A"/>
                  </a:solidFill>
                  <a:latin typeface="Roboto Bold"/>
                </a:rPr>
                <a:t>ОСНОВНЫЕ ДОКУМЕНТЫ</a:t>
              </a:r>
              <a:endParaRPr lang="en-US" sz="3000" spc="60" dirty="0">
                <a:solidFill>
                  <a:srgbClr val="305B4A"/>
                </a:solidFill>
                <a:latin typeface="Roboto Bold"/>
              </a:endParaRPr>
            </a:p>
          </p:txBody>
        </p:sp>
      </p:grpSp>
      <p:pic>
        <p:nvPicPr>
          <p:cNvPr id="19" name="Рисунок 18">
            <a:hlinkClick r:id="rId3" action="ppaction://hlinksldjump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753" y="419100"/>
            <a:ext cx="4030980" cy="59131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8720704" y="6515100"/>
            <a:ext cx="40500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360"/>
              </a:spcAft>
            </a:pPr>
            <a:r>
              <a:rPr lang="ru-RU" sz="2400" dirty="0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для учениц, посещающих практические занятия., 1912</a:t>
            </a:r>
            <a:endParaRPr lang="ru-RU" dirty="0">
              <a:solidFill>
                <a:srgbClr val="305B4A"/>
              </a:solidFill>
              <a:effectLst/>
              <a:latin typeface="CalibriHK Grotesk Light Bold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hlinkClick r:id="rId3" action="ppaction://hlinksldjump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1"/>
          <a:stretch/>
        </p:blipFill>
        <p:spPr bwMode="auto">
          <a:xfrm>
            <a:off x="13411200" y="419100"/>
            <a:ext cx="3931920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13411200" y="6515100"/>
            <a:ext cx="36647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 Расписание занятий.,1912</a:t>
            </a:r>
            <a:endParaRPr lang="ru-RU" sz="2400" dirty="0">
              <a:solidFill>
                <a:srgbClr val="305B4A"/>
              </a:solidFill>
              <a:latin typeface="CalibriHK Grotesk Light Bol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20704" y="8187386"/>
            <a:ext cx="75561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305B4A"/>
                </a:solidFill>
                <a:latin typeface="CalibriHK Grotesk Light Bold"/>
              </a:rPr>
              <a:t>КЛИКНИТЕ ПО ФОТО, ЧТОБЫ РАССМОТРЕТЬ</a:t>
            </a:r>
          </a:p>
        </p:txBody>
      </p:sp>
      <p:pic>
        <p:nvPicPr>
          <p:cNvPr id="24" name="Рисунок 2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16" y="8513278"/>
            <a:ext cx="2334970" cy="1030313"/>
          </a:xfrm>
          <a:prstGeom prst="rect">
            <a:avLst/>
          </a:prstGeom>
        </p:spPr>
      </p:pic>
      <p:pic>
        <p:nvPicPr>
          <p:cNvPr id="25" name="Рисунок 2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749" y="8485044"/>
            <a:ext cx="1353429" cy="1030313"/>
          </a:xfrm>
          <a:prstGeom prst="rect">
            <a:avLst/>
          </a:prstGeom>
        </p:spPr>
      </p:pic>
      <p:pic>
        <p:nvPicPr>
          <p:cNvPr id="27" name="Рисунок 2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926" y="8717585"/>
            <a:ext cx="2462997" cy="6096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476472" y="0"/>
            <a:ext cx="2811528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>
            <a:off x="7391400" y="-19050"/>
            <a:ext cx="10896600" cy="10287000"/>
            <a:chOff x="432205" y="825500"/>
            <a:chExt cx="13922859" cy="7454900"/>
          </a:xfrm>
        </p:grpSpPr>
        <p:sp>
          <p:nvSpPr>
            <p:cNvPr id="5" name="AutoShape 5"/>
            <p:cNvSpPr/>
            <p:nvPr/>
          </p:nvSpPr>
          <p:spPr>
            <a:xfrm>
              <a:off x="432205" y="825500"/>
              <a:ext cx="13922859" cy="7454900"/>
            </a:xfrm>
            <a:prstGeom prst="rect">
              <a:avLst/>
            </a:prstGeom>
            <a:solidFill>
              <a:srgbClr val="003B3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415569" y="1143635"/>
              <a:ext cx="11508977" cy="10244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142"/>
                </a:lnSpc>
              </a:pPr>
              <a:endParaRPr lang="en-US" sz="4725" spc="-141" dirty="0">
                <a:solidFill>
                  <a:srgbClr val="FFFFFF"/>
                </a:solidFill>
                <a:latin typeface="HK Grotesk Light Bol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38149" y="823906"/>
            <a:ext cx="583846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ru-RU" sz="2800" dirty="0">
                <a:solidFill>
                  <a:srgbClr val="305B4A"/>
                </a:solidFill>
                <a:latin typeface="Roboto Bold" panose="020B0604020202020204" charset="0"/>
                <a:ea typeface="Roboto Bold" panose="020B0604020202020204" charset="0"/>
              </a:rPr>
              <a:t>АЛЕКСАНДР ИППОЛИТОВИЧ ПОДБЕЛЬСКИЙ – ОСНОВАТЕЛЬ И ПЕРВЫЙ ДИРЕКТОР</a:t>
            </a:r>
            <a:endParaRPr lang="en-US" sz="2800" dirty="0">
              <a:solidFill>
                <a:srgbClr val="305B4A"/>
              </a:solidFill>
              <a:latin typeface="Roboto Bold" panose="020B0604020202020204" charset="0"/>
              <a:ea typeface="Roboto Bold" panose="020B060402020202020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14436" y="190500"/>
            <a:ext cx="10168764" cy="10002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Директором Уфимской земской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акушерско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фельдшерской школы был назначен Александр Ипполитович 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Подбельский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который родился в городе Уфе и был выходцем из семьи священнослужителей. В округе чета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Подбельских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была известна своим милосердием и отзывчивостью. Юный Саша, с детства отличавшийся тягой к знаниям, прилежно учился в гимназии. После окончания гимназии он с позволения родителей уезжает в Казань и поступает на медицинский факультет императорского университета. В 1890 году защитил докторскую диссертацию. </a:t>
            </a:r>
          </a:p>
          <a:p>
            <a:pPr algn="just">
              <a:spcAft>
                <a:spcPts val="0"/>
              </a:spcAft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Казани Александр Ипполитович 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Подбельский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 руководством  своего земляка Николая Матвеевича Любимова работал прозектором и заведовал лабораторией университета. В течение года проходит стажировку по курсу патологической анатомии и микробиологии сначала в Праге, а затем в Берлине.</a:t>
            </a: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Александру Ипполитовичу довелось  работать в составе научной экспедиции в Восточной Монголии.  В 1902 году учёный совет Харьковского университета предложил А.И.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Подбельскому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занять кафедру патологической анатомии. Однако в связи с ухудшением здоровья он отказался от этого предложения. Оставив научную деятельность, А.И.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Подбельский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возвратился на родину. Приехав в Уфу в 1902 году, он становится врачом губернской земской больницы. </a:t>
            </a:r>
          </a:p>
        </p:txBody>
      </p:sp>
      <p:pic>
        <p:nvPicPr>
          <p:cNvPr id="16" name="Рисунок 15">
            <a:hlinkClick r:id="rId3" action="ppaction://hlinksldjump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0" y="3199801"/>
            <a:ext cx="2781300" cy="346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repo.kpfu.ru/jspui/retrieve/740a9971-d082-42ba-b431-168a2fd27597/Podbelskiy%20A.I..jp2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399" y="3204589"/>
            <a:ext cx="2553453" cy="346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577848" y="7598940"/>
            <a:ext cx="59910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05B4A"/>
                </a:solidFill>
                <a:latin typeface="CalibriHK Grotesk Light Bold"/>
              </a:rPr>
              <a:t>КЛИКНИТЕ ПО ФОТО, ЧТОБЫ РАССМОТРЕТЬ</a:t>
            </a:r>
          </a:p>
        </p:txBody>
      </p:sp>
      <p:pic>
        <p:nvPicPr>
          <p:cNvPr id="19" name="Рисунок 1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9" y="8658215"/>
            <a:ext cx="1353429" cy="1030313"/>
          </a:xfrm>
          <a:prstGeom prst="rect">
            <a:avLst/>
          </a:prstGeom>
        </p:spPr>
      </p:pic>
      <p:pic>
        <p:nvPicPr>
          <p:cNvPr id="20" name="Рисунок 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176" y="8868544"/>
            <a:ext cx="2462997" cy="609653"/>
          </a:xfrm>
          <a:prstGeom prst="rect">
            <a:avLst/>
          </a:prstGeom>
        </p:spPr>
      </p:pic>
      <p:pic>
        <p:nvPicPr>
          <p:cNvPr id="21" name="Рисунок 20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0" y="8658213"/>
            <a:ext cx="2334970" cy="10303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6361" y="6797732"/>
            <a:ext cx="5192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305B4A"/>
                </a:solidFill>
                <a:latin typeface="Roboto Bold" panose="020B0604020202020204" charset="0"/>
                <a:ea typeface="Roboto Bold" panose="020B0604020202020204" charset="0"/>
              </a:rPr>
              <a:t>АЛЕКСАНДР ИППОЛИТОВИЧ ПОДБЕЛЬСКИЙ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9601200" y="837535"/>
            <a:ext cx="619295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ru-RU" sz="2800" spc="-211" dirty="0">
                <a:solidFill>
                  <a:srgbClr val="305B4A"/>
                </a:solidFill>
                <a:latin typeface="Roboto Bold" panose="020B0604020202020204" charset="0"/>
                <a:ea typeface="Roboto Bold" panose="020B0604020202020204" charset="0"/>
              </a:rPr>
              <a:t>ПЕДАГОГИЧЕСКИЙ  КОЛЛЕКТИВ</a:t>
            </a:r>
            <a:endParaRPr lang="en-US" sz="2800" spc="-211" dirty="0">
              <a:solidFill>
                <a:srgbClr val="305B4A"/>
              </a:solidFill>
              <a:latin typeface="Roboto Bold" panose="020B0604020202020204" charset="0"/>
              <a:ea typeface="Roboto Bold" panose="020B0604020202020204" charset="0"/>
            </a:endParaRPr>
          </a:p>
        </p:txBody>
      </p:sp>
      <p:sp>
        <p:nvSpPr>
          <p:cNvPr id="13" name="AutoShape 2"/>
          <p:cNvSpPr/>
          <p:nvPr/>
        </p:nvSpPr>
        <p:spPr>
          <a:xfrm>
            <a:off x="0" y="0"/>
            <a:ext cx="8324850" cy="10287000"/>
          </a:xfrm>
          <a:prstGeom prst="rect">
            <a:avLst/>
          </a:prstGeom>
          <a:solidFill>
            <a:srgbClr val="EDEDED"/>
          </a:solidFill>
        </p:spPr>
      </p:sp>
      <p:pic>
        <p:nvPicPr>
          <p:cNvPr id="12" name="Рисунок 11">
            <a:hlinkClick r:id="rId2" action="ppaction://hlinksldjump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12"/>
          <a:stretch>
            <a:fillRect/>
          </a:stretch>
        </p:blipFill>
        <p:spPr bwMode="auto">
          <a:xfrm>
            <a:off x="647700" y="837535"/>
            <a:ext cx="7353300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2153060" y="4489202"/>
            <a:ext cx="401872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  <a:spcAft>
                <a:spcPts val="360"/>
              </a:spcAft>
            </a:pPr>
            <a:r>
              <a:rPr lang="ru-RU" dirty="0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Общество уфимских врачей, 1911 </a:t>
            </a:r>
            <a:endParaRPr lang="ru-RU" sz="1400" dirty="0">
              <a:solidFill>
                <a:srgbClr val="305B4A"/>
              </a:solidFill>
              <a:effectLst/>
              <a:latin typeface="CalibriHK Grotesk Light Bold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610600" y="1555055"/>
            <a:ext cx="7145451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С момента основания верными помощниками и соратниками директора А.И. </a:t>
            </a:r>
            <a:r>
              <a:rPr lang="ru-RU" sz="2800" dirty="0" err="1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Подбельского</a:t>
            </a:r>
            <a:r>
              <a:rPr lang="ru-RU" sz="2800" dirty="0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 стали: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А.Л.Нагибин</a:t>
            </a:r>
            <a:endParaRPr lang="ru-RU" sz="2800" dirty="0">
              <a:solidFill>
                <a:srgbClr val="305B4A"/>
              </a:solidFill>
              <a:latin typeface="CalibriHK Grotesk Light 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Ч.Ф.Ястржембский</a:t>
            </a:r>
            <a:endParaRPr lang="ru-RU" sz="2800" dirty="0">
              <a:solidFill>
                <a:srgbClr val="305B4A"/>
              </a:solidFill>
              <a:latin typeface="CalibriHK Grotesk Light 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Б.П.Ручинский</a:t>
            </a:r>
            <a:r>
              <a:rPr lang="ru-RU" sz="2800" dirty="0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П.П.Чебышев</a:t>
            </a:r>
            <a:r>
              <a:rPr lang="ru-RU" sz="2800" dirty="0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Д.А.Воздвиженский</a:t>
            </a:r>
            <a:r>
              <a:rPr lang="ru-RU" sz="2800" dirty="0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С.К.Пашкевич</a:t>
            </a:r>
            <a:r>
              <a:rPr lang="ru-RU" sz="2800" dirty="0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err="1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И.А.Янсон</a:t>
            </a:r>
            <a:r>
              <a:rPr lang="ru-RU" sz="2800" dirty="0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 и др. </a:t>
            </a:r>
          </a:p>
          <a:p>
            <a:pPr algn="just">
              <a:spcAft>
                <a:spcPts val="0"/>
              </a:spcAft>
            </a:pPr>
            <a:endParaRPr lang="ru-RU" sz="2800" dirty="0">
              <a:solidFill>
                <a:srgbClr val="305B4A"/>
              </a:solidFill>
              <a:latin typeface="CalibriHK Grotesk Light 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Педагогический коллектив состоял из лучших специалистов города. </a:t>
            </a:r>
            <a:endParaRPr lang="ru-RU" sz="2000" dirty="0">
              <a:solidFill>
                <a:srgbClr val="305B4A"/>
              </a:solidFill>
              <a:latin typeface="CalibriHK Grotesk Light Bold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</a:rPr>
              <a:t>Из 19 педагогов, работавших в школе в 1912 году, 4 доктора медицины, 8 врачей, 2 кандидата богословия, прозектор, провизоры. </a:t>
            </a:r>
            <a:endParaRPr lang="ru-RU" sz="2800" dirty="0">
              <a:solidFill>
                <a:srgbClr val="305B4A"/>
              </a:solidFill>
              <a:latin typeface="CalibriHK Grotesk Light Bold"/>
            </a:endParaRPr>
          </a:p>
        </p:txBody>
      </p:sp>
      <p:pic>
        <p:nvPicPr>
          <p:cNvPr id="16" name="Рисунок 15">
            <a:hlinkClick r:id="rId2" action="ppaction://hlinksldjump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143500"/>
            <a:ext cx="2712720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401814" y="8763253"/>
            <a:ext cx="3125344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  <a:spcAft>
                <a:spcPts val="150"/>
              </a:spcAft>
            </a:pPr>
            <a:r>
              <a:rPr lang="ru-RU" dirty="0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Нагибин Анатолий Львович</a:t>
            </a:r>
            <a:endParaRPr lang="ru-RU" sz="1400" dirty="0">
              <a:solidFill>
                <a:srgbClr val="305B4A"/>
              </a:solidFill>
              <a:effectLst/>
              <a:latin typeface="CalibriHK Grotesk Light Bold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hlinkClick r:id="rId2" action="ppaction://hlinksldjump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4"/>
          <a:stretch>
            <a:fillRect/>
          </a:stretch>
        </p:blipFill>
        <p:spPr bwMode="auto">
          <a:xfrm>
            <a:off x="3529554" y="5143500"/>
            <a:ext cx="4471446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3453354" y="8809419"/>
            <a:ext cx="48714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  <a:spcAft>
                <a:spcPts val="150"/>
              </a:spcAft>
            </a:pPr>
            <a:r>
              <a:rPr lang="ru-RU" dirty="0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Преподаватель  </a:t>
            </a:r>
            <a:r>
              <a:rPr lang="ru-RU" dirty="0" err="1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акушерско</a:t>
            </a:r>
            <a:r>
              <a:rPr lang="ru-RU" dirty="0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 - фельдшерской школы Воздвиженский Д.А. с ученицами</a:t>
            </a:r>
            <a:endParaRPr lang="ru-RU" sz="1400" dirty="0">
              <a:solidFill>
                <a:srgbClr val="305B4A"/>
              </a:solidFill>
              <a:effectLst/>
              <a:latin typeface="CalibriHK Grotesk Light Bold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3325" y="9174006"/>
            <a:ext cx="2462997" cy="609653"/>
          </a:xfrm>
          <a:prstGeom prst="rect">
            <a:avLst/>
          </a:prstGeom>
        </p:spPr>
      </p:pic>
      <p:pic>
        <p:nvPicPr>
          <p:cNvPr id="22" name="Рисунок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436" y="8972470"/>
            <a:ext cx="1353429" cy="1030313"/>
          </a:xfrm>
          <a:prstGeom prst="rect">
            <a:avLst/>
          </a:prstGeom>
        </p:spPr>
      </p:pic>
      <p:pic>
        <p:nvPicPr>
          <p:cNvPr id="23" name="Рисунок 2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905" y="8972470"/>
            <a:ext cx="2334970" cy="103031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2377" y="157158"/>
            <a:ext cx="8295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305B4A"/>
                </a:solidFill>
                <a:latin typeface="CalibriHK Grotesk Light Bold"/>
              </a:rPr>
              <a:t>КЛИКНИТЕ ПО ФОТО, ЧТОБЫ РАССМОТРЕТЬ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/>
          <p:nvPr/>
        </p:nvGrpSpPr>
        <p:grpSpPr>
          <a:xfrm>
            <a:off x="-533401" y="-1790700"/>
            <a:ext cx="19583400" cy="2971800"/>
            <a:chOff x="432205" y="825500"/>
            <a:chExt cx="13922859" cy="7454900"/>
          </a:xfrm>
        </p:grpSpPr>
        <p:sp>
          <p:nvSpPr>
            <p:cNvPr id="13" name="AutoShape 5"/>
            <p:cNvSpPr/>
            <p:nvPr/>
          </p:nvSpPr>
          <p:spPr>
            <a:xfrm>
              <a:off x="432205" y="825500"/>
              <a:ext cx="13922859" cy="7454900"/>
            </a:xfrm>
            <a:prstGeom prst="rect">
              <a:avLst/>
            </a:prstGeom>
            <a:solidFill>
              <a:srgbClr val="003B31"/>
            </a:solidFill>
          </p:spPr>
        </p:sp>
        <p:sp>
          <p:nvSpPr>
            <p:cNvPr id="14" name="TextBox 6"/>
            <p:cNvSpPr txBox="1"/>
            <p:nvPr/>
          </p:nvSpPr>
          <p:spPr>
            <a:xfrm>
              <a:off x="1415569" y="1143634"/>
              <a:ext cx="11508977" cy="1962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6142"/>
                </a:lnSpc>
              </a:pPr>
              <a:endParaRPr lang="en-US" sz="4725" spc="-141" dirty="0">
                <a:solidFill>
                  <a:srgbClr val="FFFFFF"/>
                </a:solidFill>
                <a:latin typeface="CalibriHK Grotesk Light Bold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980644" y="292744"/>
            <a:ext cx="12555311" cy="603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80"/>
              </a:lnSpc>
            </a:pPr>
            <a:r>
              <a:rPr lang="ru-RU" sz="3200" b="1" spc="87" dirty="0">
                <a:solidFill>
                  <a:schemeClr val="bg1"/>
                </a:solidFill>
                <a:latin typeface="CalibriHK Grotesk Light Bold"/>
              </a:rPr>
              <a:t>ПРАКТИЧЕСКАЯ ПОДГОТОВКА БУДУЩИХ СПЕЦИАЛИСТОВ</a:t>
            </a:r>
            <a:endParaRPr lang="en-US" sz="3200" b="1" spc="87" dirty="0">
              <a:solidFill>
                <a:schemeClr val="bg1"/>
              </a:solidFill>
              <a:latin typeface="CalibriHK Grotesk Light Bold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9844" y="1337664"/>
            <a:ext cx="5181600" cy="6755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  <a:spcAft>
                <a:spcPts val="150"/>
              </a:spcAft>
            </a:pPr>
            <a:r>
              <a:rPr lang="ru-RU" sz="2000" dirty="0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Большое внимание в школе уделяли практической подготовке будущих специалистов. Для практических занятий при школе были организованы фармацевтическая, химическая, гигиеническая лаборатории. 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150"/>
              </a:spcAft>
            </a:pPr>
            <a:r>
              <a:rPr lang="ru-RU" sz="2000" dirty="0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При активном участии </a:t>
            </a:r>
            <a:r>
              <a:rPr lang="ru-RU" sz="2000" dirty="0" err="1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А.И.Подбельского</a:t>
            </a:r>
            <a:r>
              <a:rPr lang="ru-RU" sz="2000" dirty="0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 были созданы зоологический и анатомический музеи. Медицинская практика организовывалась непосредственно в больницах, родильном приюте, амбулаториях и аптеках. Для прохождения практики были разработаны инструкции и правила.</a:t>
            </a:r>
            <a:endParaRPr lang="ru-RU" sz="1600" dirty="0">
              <a:solidFill>
                <a:srgbClr val="305B4A"/>
              </a:solidFill>
              <a:effectLst/>
              <a:latin typeface="CalibriHK Grotesk Light Bold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hlinkClick r:id="rId2" action="ppaction://hlinksldjump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697" y="1335124"/>
            <a:ext cx="4930140" cy="370332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5356367" y="5027824"/>
            <a:ext cx="6720791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  <a:spcAft>
                <a:spcPts val="150"/>
              </a:spcAft>
            </a:pPr>
            <a:r>
              <a:rPr lang="ru-RU" sz="2000" dirty="0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Урок фармакологии в аптеке  ведет преподаватель Янсон И.А. 1913</a:t>
            </a:r>
            <a:endParaRPr lang="ru-RU" sz="1600" dirty="0">
              <a:solidFill>
                <a:srgbClr val="305B4A"/>
              </a:solidFill>
              <a:effectLst/>
              <a:latin typeface="CalibriHK Grotesk Light Bold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hlinkClick r:id="rId2" action="ppaction://hlinksldjump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3743" y="1336116"/>
            <a:ext cx="4724400" cy="370232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13254581" y="5027825"/>
            <a:ext cx="36092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  <a:spcAft>
                <a:spcPts val="150"/>
              </a:spcAft>
            </a:pPr>
            <a:r>
              <a:rPr lang="ru-RU" sz="2000" dirty="0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 по анатомии. 1913</a:t>
            </a:r>
            <a:endParaRPr lang="ru-RU" sz="1600" dirty="0">
              <a:solidFill>
                <a:srgbClr val="305B4A"/>
              </a:solidFill>
              <a:effectLst/>
              <a:latin typeface="CalibriHK Grotesk Light Bold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hlinkClick r:id="rId2" action="ppaction://hlinksldjump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322" y="6199599"/>
            <a:ext cx="4711301" cy="315584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Прямоугольник 20"/>
          <p:cNvSpPr/>
          <p:nvPr/>
        </p:nvSpPr>
        <p:spPr>
          <a:xfrm>
            <a:off x="13254581" y="9486781"/>
            <a:ext cx="377822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Практические занятия ведёт </a:t>
            </a:r>
            <a:r>
              <a:rPr lang="ru-RU" sz="2000" dirty="0" err="1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Ручинский</a:t>
            </a:r>
            <a:r>
              <a:rPr lang="ru-RU" sz="2000" dirty="0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 Б.П. 1913 </a:t>
            </a:r>
            <a:endParaRPr lang="ru-RU" sz="1600" dirty="0">
              <a:solidFill>
                <a:srgbClr val="305B4A"/>
              </a:solidFill>
              <a:effectLst/>
              <a:latin typeface="CalibriHK Grotesk Light Bold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hlinkClick r:id="rId2" action="ppaction://hlinksldjump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25" y="6043488"/>
            <a:ext cx="4927117" cy="322448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Прямоугольник 22"/>
          <p:cNvSpPr/>
          <p:nvPr/>
        </p:nvSpPr>
        <p:spPr>
          <a:xfrm>
            <a:off x="5136411" y="9452052"/>
            <a:ext cx="6940747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  <a:spcAft>
                <a:spcPts val="150"/>
              </a:spcAft>
            </a:pPr>
            <a:r>
              <a:rPr lang="ru-RU" sz="2000" dirty="0" err="1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Подбельский</a:t>
            </a:r>
            <a:r>
              <a:rPr lang="ru-RU" sz="2000" dirty="0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 А.И. с ученицами школы на занятиях. 1913</a:t>
            </a:r>
            <a:endParaRPr lang="ru-RU" sz="1600" dirty="0">
              <a:solidFill>
                <a:srgbClr val="305B4A"/>
              </a:solidFill>
              <a:effectLst/>
              <a:latin typeface="CalibriHK Grotesk Light Bold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" y="8348094"/>
            <a:ext cx="2514003" cy="1109312"/>
          </a:xfrm>
          <a:prstGeom prst="rect">
            <a:avLst/>
          </a:prstGeom>
        </p:spPr>
      </p:pic>
      <p:pic>
        <p:nvPicPr>
          <p:cNvPr id="25" name="Рисунок 2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527" y="8348094"/>
            <a:ext cx="1450170" cy="1103958"/>
          </a:xfrm>
          <a:prstGeom prst="rect">
            <a:avLst/>
          </a:prstGeom>
        </p:spPr>
      </p:pic>
      <p:pic>
        <p:nvPicPr>
          <p:cNvPr id="26" name="Рисунок 2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42" y="8572500"/>
            <a:ext cx="2367441" cy="62057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9601200" y="837535"/>
            <a:ext cx="619295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ru-RU" sz="2800" b="1" spc="-211" dirty="0">
                <a:solidFill>
                  <a:srgbClr val="305B4A"/>
                </a:solidFill>
                <a:latin typeface="CalibriHK Grotesk Light Bold"/>
                <a:ea typeface="Roboto Bold" panose="020B0604020202020204" charset="0"/>
              </a:rPr>
              <a:t>ОБЩЕСТВЕННАЯ   ДЕЯТЕЛЬНОСТЬ</a:t>
            </a:r>
            <a:endParaRPr lang="en-US" sz="2800" b="1" spc="-211" dirty="0">
              <a:solidFill>
                <a:srgbClr val="305B4A"/>
              </a:solidFill>
              <a:latin typeface="CalibriHK Grotesk Light Bold"/>
              <a:ea typeface="Roboto Bold" panose="020B0604020202020204" charset="0"/>
            </a:endParaRPr>
          </a:p>
        </p:txBody>
      </p:sp>
      <p:sp>
        <p:nvSpPr>
          <p:cNvPr id="13" name="AutoShape 2"/>
          <p:cNvSpPr/>
          <p:nvPr/>
        </p:nvSpPr>
        <p:spPr>
          <a:xfrm>
            <a:off x="0" y="0"/>
            <a:ext cx="8324850" cy="10287000"/>
          </a:xfrm>
          <a:prstGeom prst="rect">
            <a:avLst/>
          </a:prstGeom>
          <a:solidFill>
            <a:srgbClr val="EDEDED"/>
          </a:solidFill>
        </p:spPr>
      </p:sp>
      <p:sp>
        <p:nvSpPr>
          <p:cNvPr id="15" name="Прямоугольник 14"/>
          <p:cNvSpPr/>
          <p:nvPr/>
        </p:nvSpPr>
        <p:spPr>
          <a:xfrm>
            <a:off x="8896844" y="1436236"/>
            <a:ext cx="714545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305B4A"/>
                </a:solidFill>
                <a:latin typeface="CalibriHK Grotesk Light Bold"/>
              </a:rPr>
              <a:t>Педагоги и воспитанницы школы вели большую общественную деятельность: они читали лекции, организовывали профилактические беседы, выставки, участвовали в организации Дня белого цветка (или – День Ромашки) направленного на сбор средств для борьбы с эпидемиями. </a:t>
            </a:r>
          </a:p>
          <a:p>
            <a:r>
              <a:rPr lang="ru-RU" sz="2800" dirty="0">
                <a:solidFill>
                  <a:srgbClr val="305B4A"/>
                </a:solidFill>
                <a:latin typeface="CalibriHK Grotesk Light Bold"/>
              </a:rPr>
              <a:t>Ежегодно весь коллектив школы готовился к традиционным благотворительным вечерам, вдохновителем которых был Александр Ипполитович </a:t>
            </a:r>
            <a:r>
              <a:rPr lang="ru-RU" sz="2800" dirty="0" err="1">
                <a:solidFill>
                  <a:srgbClr val="305B4A"/>
                </a:solidFill>
                <a:latin typeface="CalibriHK Grotesk Light Bold"/>
              </a:rPr>
              <a:t>Подбельский</a:t>
            </a:r>
            <a:r>
              <a:rPr lang="ru-RU" sz="2800" dirty="0">
                <a:solidFill>
                  <a:srgbClr val="305B4A"/>
                </a:solidFill>
                <a:latin typeface="CalibriHK Grotesk Light Bold"/>
              </a:rPr>
              <a:t>. </a:t>
            </a:r>
          </a:p>
          <a:p>
            <a:r>
              <a:rPr lang="ru-RU" sz="2800" dirty="0">
                <a:solidFill>
                  <a:srgbClr val="305B4A"/>
                </a:solidFill>
                <a:latin typeface="CalibriHK Grotesk Light Bold"/>
              </a:rPr>
              <a:t>Собранные средства шли на оплату пособий нуждающимся ученицам. </a:t>
            </a:r>
          </a:p>
        </p:txBody>
      </p:sp>
      <p:pic>
        <p:nvPicPr>
          <p:cNvPr id="20" name="Рисунок 1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3325" y="9174006"/>
            <a:ext cx="2462997" cy="609653"/>
          </a:xfrm>
          <a:prstGeom prst="rect">
            <a:avLst/>
          </a:prstGeom>
        </p:spPr>
      </p:pic>
      <p:pic>
        <p:nvPicPr>
          <p:cNvPr id="22" name="Рисунок 2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436" y="8972470"/>
            <a:ext cx="1353429" cy="1030313"/>
          </a:xfrm>
          <a:prstGeom prst="rect">
            <a:avLst/>
          </a:prstGeom>
        </p:spPr>
      </p:pic>
      <p:pic>
        <p:nvPicPr>
          <p:cNvPr id="23" name="Рисунок 2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8972470"/>
            <a:ext cx="2334970" cy="1030313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88" y="426387"/>
            <a:ext cx="6258446" cy="8747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842237" y="9306819"/>
            <a:ext cx="5963748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1800"/>
              </a:spcBef>
              <a:spcAft>
                <a:spcPts val="150"/>
              </a:spcAft>
            </a:pPr>
            <a:r>
              <a:rPr lang="ru-RU" sz="2400" dirty="0">
                <a:solidFill>
                  <a:srgbClr val="305B4A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Афиша благотворительного спектакля, 1911</a:t>
            </a:r>
            <a:endParaRPr lang="ru-RU" dirty="0">
              <a:solidFill>
                <a:srgbClr val="305B4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440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-40640"/>
            <a:ext cx="8554721" cy="10582106"/>
            <a:chOff x="-1371600" y="-3058644"/>
            <a:chExt cx="11406293" cy="13732935"/>
          </a:xfrm>
        </p:grpSpPr>
        <p:sp>
          <p:nvSpPr>
            <p:cNvPr id="4" name="AutoShape 4"/>
            <p:cNvSpPr/>
            <p:nvPr/>
          </p:nvSpPr>
          <p:spPr>
            <a:xfrm>
              <a:off x="-1371600" y="-3058644"/>
              <a:ext cx="9685866" cy="13732935"/>
            </a:xfrm>
            <a:prstGeom prst="rect">
              <a:avLst/>
            </a:prstGeom>
            <a:solidFill>
              <a:srgbClr val="003B3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554392" y="-3030380"/>
              <a:ext cx="7480301" cy="13823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9457"/>
                </a:lnSpc>
              </a:pPr>
              <a:r>
                <a:rPr lang="ru-RU" sz="3200" spc="-218" dirty="0">
                  <a:solidFill>
                    <a:srgbClr val="FFFFFF"/>
                  </a:solidFill>
                  <a:latin typeface="HK Grotesk Light Bold"/>
                </a:rPr>
                <a:t>ВЫПУСК</a:t>
              </a:r>
              <a:endParaRPr lang="en-US" sz="3200" spc="-218" dirty="0">
                <a:solidFill>
                  <a:srgbClr val="FFFFFF"/>
                </a:solidFill>
                <a:latin typeface="HK Grotesk Light Bold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7802881" y="107841"/>
            <a:ext cx="10285484" cy="104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0"/>
              </a:spcAft>
            </a:pPr>
            <a:r>
              <a:rPr lang="ru-RU" sz="2800" dirty="0">
                <a:solidFill>
                  <a:srgbClr val="305B4A"/>
                </a:solidFill>
                <a:latin typeface="CalibriHK Grotesk Light Bold"/>
                <a:ea typeface="Times New Roman" panose="02020603050405020304" pitchFamily="18" charset="0"/>
                <a:cs typeface="Times New Roman" panose="02020603050405020304" pitchFamily="18" charset="0"/>
              </a:rPr>
              <a:t>В целом, деятельность Уфимской акушерско- фельдшерской школы была достаточно позитивной, ежегодно ее оканчивали до 30-50 квалифицированных фельдшериц и акушерок, большинство из которых заполняли вакансии лечебных учреждений края или поступали в медицинские вузы за пределами Уфимской губернии. </a:t>
            </a:r>
          </a:p>
          <a:p>
            <a:r>
              <a:rPr lang="ru-RU" sz="2800" dirty="0">
                <a:solidFill>
                  <a:srgbClr val="305B4A"/>
                </a:solidFill>
                <a:latin typeface="CalibriHK Grotesk Light Bold"/>
              </a:rPr>
              <a:t>Начало </a:t>
            </a:r>
            <a:r>
              <a:rPr lang="en-US" sz="2800" dirty="0">
                <a:solidFill>
                  <a:srgbClr val="305B4A"/>
                </a:solidFill>
                <a:latin typeface="CalibriHK Grotesk Light Bold"/>
              </a:rPr>
              <a:t>I</a:t>
            </a:r>
            <a:r>
              <a:rPr lang="ru-RU" sz="2800" dirty="0">
                <a:solidFill>
                  <a:srgbClr val="305B4A"/>
                </a:solidFill>
                <a:latin typeface="CalibriHK Grotesk Light Bold"/>
              </a:rPr>
              <a:t> мировой войны вносит свои коррективы в отлаженный ритм жизнедеятельности Уфимской акушерско- фельдшерской школы. В 1914- 15 учебном году не проводился прием в 1 класс, а также были отменены все занятия. </a:t>
            </a:r>
          </a:p>
          <a:p>
            <a:r>
              <a:rPr lang="ru-RU" sz="2800" dirty="0">
                <a:solidFill>
                  <a:srgbClr val="305B4A"/>
                </a:solidFill>
                <a:latin typeface="CalibriHK Grotesk Light Bold"/>
              </a:rPr>
              <a:t>В Уфе и других городах были организованы военные госпитали, возросла потребность в квалифицированных медиках, поэтому ученицы были распределены в медицинские учреждения по всей губернии. Были организованы 6-ти недельные курсы сестер милосердия. По окончании курсов, выдержавшие испытания получали удостоверения и допускались к работе в лазаретах. </a:t>
            </a:r>
          </a:p>
          <a:p>
            <a:endParaRPr lang="ru-RU" sz="2800" dirty="0">
              <a:solidFill>
                <a:srgbClr val="305B4A"/>
              </a:solidFill>
              <a:latin typeface="CalibriHK Grotesk Light Bold"/>
            </a:endParaRPr>
          </a:p>
          <a:p>
            <a:r>
              <a:rPr lang="ru-RU" sz="2800" dirty="0">
                <a:solidFill>
                  <a:srgbClr val="305B4A"/>
                </a:solidFill>
                <a:latin typeface="CalibriHK Grotesk Light Bold"/>
              </a:rPr>
              <a:t>Таковы были первые страницы истории Уфимского медицинского колледжа. Дальнейшее развитие школы относится к советскому периоду.</a:t>
            </a:r>
          </a:p>
          <a:p>
            <a:pPr indent="180340" algn="just">
              <a:spcAft>
                <a:spcPts val="0"/>
              </a:spcAft>
            </a:pPr>
            <a:endParaRPr lang="ru-RU" sz="2800" dirty="0">
              <a:solidFill>
                <a:srgbClr val="305B4A"/>
              </a:solidFill>
              <a:effectLst/>
              <a:latin typeface="CalibriHK Grotesk Light Bold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rId3" action="ppaction://hlinksldjump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57300"/>
            <a:ext cx="64770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773675" y="7124700"/>
            <a:ext cx="5996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alibriHK Grotesk Light Bold"/>
                <a:ea typeface="Times New Roman" panose="02020603050405020304" pitchFamily="18" charset="0"/>
              </a:rPr>
              <a:t>Выпуск акушерско-фельдшерской школы, 1916 </a:t>
            </a:r>
            <a:endParaRPr lang="ru-RU" sz="2000" dirty="0">
              <a:solidFill>
                <a:schemeClr val="bg1"/>
              </a:solidFill>
              <a:latin typeface="CalibriHK Grotesk Light Bold"/>
            </a:endParaRPr>
          </a:p>
        </p:txBody>
      </p:sp>
      <p:pic>
        <p:nvPicPr>
          <p:cNvPr id="9" name="Рисунок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860" y="8801100"/>
            <a:ext cx="2462997" cy="609653"/>
          </a:xfrm>
          <a:prstGeom prst="rect">
            <a:avLst/>
          </a:prstGeom>
        </p:spPr>
      </p:pic>
      <p:pic>
        <p:nvPicPr>
          <p:cNvPr id="11" name="Рисунок 1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5" y="8599564"/>
            <a:ext cx="2334970" cy="103031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908</Words>
  <Application>Microsoft Office PowerPoint</Application>
  <PresentationFormat>Произвольный</PresentationFormat>
  <Paragraphs>74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HK Grotesk Light Bold</vt:lpstr>
      <vt:lpstr>CalibriHK Grotesk Light Bold</vt:lpstr>
      <vt:lpstr>Arial</vt:lpstr>
      <vt:lpstr>Roboto Bold</vt:lpstr>
      <vt:lpstr>Times New Roman</vt:lpstr>
      <vt:lpstr>Roboto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Зеленый Жирный Современный Предложение Здравоохранение Миссия и Цели Презентация</dc:title>
  <dc:creator>Венера Мустафина</dc:creator>
  <cp:lastModifiedBy>Ирина Галиева</cp:lastModifiedBy>
  <cp:revision>35</cp:revision>
  <dcterms:created xsi:type="dcterms:W3CDTF">2006-08-16T00:00:00Z</dcterms:created>
  <dcterms:modified xsi:type="dcterms:W3CDTF">2022-03-16T08:55:08Z</dcterms:modified>
  <dc:identifier>DAE4uuZCXrk</dc:identifier>
</cp:coreProperties>
</file>