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7" r:id="rId2"/>
    <p:sldId id="256" r:id="rId3"/>
    <p:sldId id="260" r:id="rId4"/>
    <p:sldId id="258" r:id="rId5"/>
    <p:sldId id="259" r:id="rId6"/>
    <p:sldId id="262" r:id="rId7"/>
    <p:sldId id="263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29" autoAdjust="0"/>
    <p:restoredTop sz="91400" autoAdjust="0"/>
  </p:normalViewPr>
  <p:slideViewPr>
    <p:cSldViewPr>
      <p:cViewPr>
        <p:scale>
          <a:sx n="66" d="100"/>
          <a:sy n="66" d="100"/>
        </p:scale>
        <p:origin x="-1962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A2F69E-D67C-4463-AB59-50F09A8B3968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8402A-E393-4082-9550-65DF166F32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620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E8402A-E393-4082-9550-65DF166F329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5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1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media/image5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2.jpeg" Type="http://schemas.openxmlformats.org/officeDocument/2006/relationships/image"/><Relationship Id="rId5" Target="../media/image61.jpeg" Type="http://schemas.openxmlformats.org/officeDocument/2006/relationships/image"/><Relationship Id="rId4" Target="../media/image60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8" Target="../media/image68.jpeg" Type="http://schemas.openxmlformats.org/officeDocument/2006/relationships/image"/><Relationship Id="rId3" Target="../media/image63.jpeg" Type="http://schemas.openxmlformats.org/officeDocument/2006/relationships/image"/><Relationship Id="rId7" Target="../media/image67.jpe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2.xml" Type="http://schemas.openxmlformats.org/officeDocument/2006/relationships/slideLayout"/><Relationship Id="rId6" Target="../media/image66.jpeg" Type="http://schemas.openxmlformats.org/officeDocument/2006/relationships/image"/><Relationship Id="rId5" Target="../media/image65.jpeg" Type="http://schemas.openxmlformats.org/officeDocument/2006/relationships/image"/><Relationship Id="rId4" Target="../media/image64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g"/><Relationship Id="rId5" Type="http://schemas.openxmlformats.org/officeDocument/2006/relationships/image" Target="../media/image77.jpg"/><Relationship Id="rId4" Type="http://schemas.openxmlformats.org/officeDocument/2006/relationships/image" Target="../media/image7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jpg"/><Relationship Id="rId4" Type="http://schemas.openxmlformats.org/officeDocument/2006/relationships/image" Target="../media/image8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6.xml.rels><?xml version="1.0" encoding="UTF-8" standalone="yes" ?><Relationships xmlns="http://schemas.openxmlformats.org/package/2006/relationships"><Relationship Id="rId8" Target="../media/image29.jpeg" Type="http://schemas.openxmlformats.org/officeDocument/2006/relationships/image"/><Relationship Id="rId3" Target="../media/image24.jpeg" Type="http://schemas.openxmlformats.org/officeDocument/2006/relationships/image"/><Relationship Id="rId7" Target="../media/image28.jpeg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7.jpeg" Type="http://schemas.openxmlformats.org/officeDocument/2006/relationships/image"/><Relationship Id="rId5" Target="../media/image26.jpeg" Type="http://schemas.openxmlformats.org/officeDocument/2006/relationships/image"/><Relationship Id="rId4" Target="../media/image25.jpeg" Type="http://schemas.openxmlformats.org/officeDocument/2006/relationships/image"/><Relationship Id="rId9" Target="../media/image30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32.jpe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5.jpeg" Type="http://schemas.openxmlformats.org/officeDocument/2006/relationships/image"/><Relationship Id="rId5" Target="../media/image34.jpeg" Type="http://schemas.openxmlformats.org/officeDocument/2006/relationships/image"/><Relationship Id="rId4" Target="../media/image33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8" Target="../media/image42.jpeg" Type="http://schemas.openxmlformats.org/officeDocument/2006/relationships/image"/><Relationship Id="rId3" Target="../media/image37.jpeg" Type="http://schemas.openxmlformats.org/officeDocument/2006/relationships/image"/><Relationship Id="rId7" Target="../media/image41.jpeg" Type="http://schemas.openxmlformats.org/officeDocument/2006/relationships/image"/><Relationship Id="rId2" Target="../media/image3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0.jpeg" Type="http://schemas.openxmlformats.org/officeDocument/2006/relationships/image"/><Relationship Id="rId5" Target="../media/image39.jpeg" Type="http://schemas.openxmlformats.org/officeDocument/2006/relationships/image"/><Relationship Id="rId4" Target="../media/image38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8" Target="../media/image49.jpeg" Type="http://schemas.openxmlformats.org/officeDocument/2006/relationships/image"/><Relationship Id="rId3" Target="../media/image44.jpeg" Type="http://schemas.openxmlformats.org/officeDocument/2006/relationships/image"/><Relationship Id="rId7" Target="../media/image48.jpeg" Type="http://schemas.openxmlformats.org/officeDocument/2006/relationships/image"/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7.jpeg" Type="http://schemas.openxmlformats.org/officeDocument/2006/relationships/image"/><Relationship Id="rId5" Target="../media/image46.jpeg" Type="http://schemas.openxmlformats.org/officeDocument/2006/relationships/image"/><Relationship Id="rId4" Target="../media/image4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idx="1" type="subTitle"/>
          </p:nvPr>
        </p:nvSpPr>
        <p:spPr>
          <a:xfrm>
            <a:off x="1619672" y="1052736"/>
            <a:ext cx="7272807" cy="54006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dirty="0" lang="ru-RU">
                <a:solidFill>
                  <a:srgbClr val="0070C0"/>
                </a:solidFill>
                <a:latin charset="0" pitchFamily="66" typeface="Comic Sans MS"/>
              </a:rPr>
              <a:t>Турнир по шахматам и шашкам, </a:t>
            </a:r>
            <a:r>
              <a:rPr dirty="0" lang="ru-RU" smtClean="0">
                <a:solidFill>
                  <a:srgbClr val="0070C0"/>
                </a:solidFill>
                <a:latin charset="0" pitchFamily="66" typeface="Comic Sans MS"/>
              </a:rPr>
              <a:t>посвященный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dirty="0" lang="ru-RU" smtClean="0">
                <a:solidFill>
                  <a:srgbClr val="0070C0"/>
                </a:solidFill>
                <a:latin charset="0" pitchFamily="66" typeface="Comic Sans MS"/>
              </a:rPr>
              <a:t> </a:t>
            </a:r>
            <a:r>
              <a:rPr dirty="0" lang="ru-RU">
                <a:solidFill>
                  <a:srgbClr val="0070C0"/>
                </a:solidFill>
                <a:latin charset="0" pitchFamily="66" typeface="Comic Sans MS"/>
              </a:rPr>
              <a:t>Дню Российского студенчества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dirty="0" lang="ru-RU">
                <a:solidFill>
                  <a:srgbClr val="0070C0"/>
                </a:solidFill>
                <a:latin charset="0" pitchFamily="66" typeface="Comic Sans MS"/>
              </a:rPr>
              <a:t>(январь)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 lang="ru-RU">
              <a:solidFill>
                <a:srgbClr val="0070C0"/>
              </a:solidFill>
              <a:latin charset="0" pitchFamily="66" typeface="Comic Sans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 lang="ru-RU">
              <a:solidFill>
                <a:srgbClr val="0070C0"/>
              </a:solidFill>
              <a:latin charset="0" pitchFamily="66" typeface="Comic Sans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 lang="ru-RU">
              <a:solidFill>
                <a:srgbClr val="0070C0"/>
              </a:solidFill>
              <a:latin charset="0" pitchFamily="66" typeface="Comic Sans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 lang="ru-RU">
              <a:solidFill>
                <a:srgbClr val="0070C0"/>
              </a:solidFill>
              <a:latin charset="0" pitchFamily="66" typeface="Comic Sans M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dirty="0"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2850"/>
            <a:ext cx="6768752" cy="1124744"/>
          </a:xfrm>
        </p:spPr>
        <p:txBody>
          <a:bodyPr>
            <a:normAutofit fontScale="90000"/>
          </a:bodyPr>
          <a:lstStyle/>
          <a:p>
            <a:pPr algn="ctr" indent="0" marL="182880">
              <a:buNone/>
            </a:pPr>
            <a:r>
              <a:rPr dirty="0" lang="ru-RU" sz="2800">
                <a:solidFill>
                  <a:srgbClr val="C00000"/>
                </a:solidFill>
                <a:latin charset="0" pitchFamily="34" typeface="Arial Narrow"/>
              </a:rPr>
              <a:t>Мероприятия студенческого общежития №1 </a:t>
            </a:r>
            <a:r>
              <a:rPr dirty="0" lang="ru-RU" smtClean="0" sz="2800">
                <a:solidFill>
                  <a:srgbClr val="C00000"/>
                </a:solidFill>
                <a:latin charset="0" pitchFamily="34" typeface="Arial Narrow"/>
              </a:rPr>
              <a:t/>
            </a:r>
            <a:br>
              <a:rPr dirty="0" lang="ru-RU" smtClean="0" sz="2800">
                <a:solidFill>
                  <a:srgbClr val="C00000"/>
                </a:solidFill>
                <a:latin charset="0" pitchFamily="34" typeface="Arial Narrow"/>
              </a:rPr>
            </a:br>
            <a:r>
              <a:rPr dirty="0" lang="ru-RU" smtClean="0" sz="2800">
                <a:solidFill>
                  <a:srgbClr val="C00000"/>
                </a:solidFill>
                <a:latin charset="0" pitchFamily="34" typeface="Arial Narrow"/>
              </a:rPr>
              <a:t>за </a:t>
            </a:r>
            <a:r>
              <a:rPr dirty="0" lang="ru-RU" sz="2800">
                <a:solidFill>
                  <a:srgbClr val="C00000"/>
                </a:solidFill>
                <a:latin charset="0" pitchFamily="34" typeface="Arial Narrow"/>
              </a:rPr>
              <a:t>2022 год</a:t>
            </a:r>
            <a:endParaRPr dirty="0" lang="ru-RU" sz="280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475259" cy="14752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" t="186"/>
          <a:stretch/>
        </p:blipFill>
        <p:spPr>
          <a:xfrm>
            <a:off x="755576" y="2019044"/>
            <a:ext cx="3312368" cy="22749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" l="29" r="-869" t="104"/>
          <a:stretch/>
        </p:blipFill>
        <p:spPr>
          <a:xfrm>
            <a:off x="5004048" y="2370962"/>
            <a:ext cx="3086100" cy="19717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" t="106"/>
          <a:stretch/>
        </p:blipFill>
        <p:spPr>
          <a:xfrm>
            <a:off x="755576" y="4485532"/>
            <a:ext cx="3312368" cy="21911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" t="178"/>
          <a:stretch/>
        </p:blipFill>
        <p:spPr>
          <a:xfrm>
            <a:off x="4716016" y="4559643"/>
            <a:ext cx="3086100" cy="211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2350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13176"/>
            <a:ext cx="7632848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Участие в экологической благотворительной акции «Крышечки спешат на помощь»</a:t>
            </a:r>
            <a:b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(июнь)</a:t>
            </a:r>
            <a:endParaRPr lang="ru-RU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89" y="22831"/>
            <a:ext cx="1728192" cy="2304256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343" y="36909"/>
            <a:ext cx="1728192" cy="230425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054" y="44013"/>
            <a:ext cx="2244679" cy="237061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733" y="27475"/>
            <a:ext cx="3086868" cy="237061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5" y="2288691"/>
            <a:ext cx="2931121" cy="219834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68" y="2288691"/>
            <a:ext cx="1648757" cy="219834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26" y="2308143"/>
            <a:ext cx="1645656" cy="219420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935" y="2299501"/>
            <a:ext cx="2898081" cy="2173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708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5681724"/>
            <a:ext cx="6512511" cy="1143000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Адаптационное мероприятие «Добро пожаловать в общежитие №1</a:t>
            </a:r>
            <a:b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(сентябрь)</a:t>
            </a:r>
            <a:endParaRPr lang="ru-RU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716016" y="3361425"/>
            <a:ext cx="3827675" cy="2310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8640"/>
            <a:ext cx="2016224" cy="26882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365616"/>
            <a:ext cx="3610943" cy="23058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6257" y="188753"/>
            <a:ext cx="2012272" cy="2683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3799" y="194656"/>
            <a:ext cx="1944216" cy="27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584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121014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>Викторина «Мой родной край</a:t>
            </a: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», посвященная </a:t>
            </a: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>Дню </a:t>
            </a: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Республики</a:t>
            </a:r>
            <a:b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(октябрь)</a:t>
            </a: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/>
            </a:r>
            <a:br>
              <a:rPr lang="ru-RU" sz="2200" dirty="0">
                <a:solidFill>
                  <a:srgbClr val="0070C0"/>
                </a:solidFill>
                <a:latin typeface="Comic Sans MS" pitchFamily="66" charset="0"/>
              </a:rPr>
            </a:br>
            <a:endParaRPr lang="ru-RU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51520" y="1052736"/>
            <a:ext cx="2784112" cy="208808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176" y="1052736"/>
            <a:ext cx="2784112" cy="2088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3736" y="1052736"/>
            <a:ext cx="3024336" cy="2268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4227185"/>
            <a:ext cx="2784112" cy="22362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905" y="4227185"/>
            <a:ext cx="2981614" cy="2236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54189" y="3501008"/>
            <a:ext cx="2784112" cy="323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52750"/>
      </p:ext>
    </p:extLst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064895" cy="1080120"/>
          </a:xfrm>
        </p:spPr>
        <p:txBody>
          <a:bodyPr>
            <a:normAutofit/>
          </a:bodyPr>
          <a:lstStyle/>
          <a:p>
            <a:pPr algn="ctr" indent="0" marL="0">
              <a:buNone/>
            </a:pP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Музыкально-развлекательный конкурс «Новоселье»</a:t>
            </a:r>
            <a:b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</a:b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(октябрь)</a:t>
            </a:r>
            <a:endParaRPr dirty="0" lang="ru-RU" sz="2200">
              <a:solidFill>
                <a:srgbClr val="0070C0"/>
              </a:solidFill>
              <a:latin charset="0" pitchFamily="66" typeface="Comic Sans MS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3" sz="quarter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" r="1" t="109"/>
          <a:stretch/>
        </p:blipFill>
        <p:spPr>
          <a:xfrm>
            <a:off x="2411760" y="1348061"/>
            <a:ext cx="3311988" cy="193692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" l="75" r="67" t="-21134"/>
          <a:stretch/>
        </p:blipFill>
        <p:spPr>
          <a:xfrm>
            <a:off x="4283968" y="3102095"/>
            <a:ext cx="4504178" cy="34678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"/>
          <a:stretch/>
        </p:blipFill>
        <p:spPr>
          <a:xfrm>
            <a:off x="6020654" y="1269737"/>
            <a:ext cx="2767492" cy="20152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" l="8" r="94" t="62"/>
          <a:stretch/>
        </p:blipFill>
        <p:spPr>
          <a:xfrm>
            <a:off x="251520" y="1269737"/>
            <a:ext cx="1846057" cy="20911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29" r="-8256"/>
          <a:stretch/>
        </p:blipFill>
        <p:spPr>
          <a:xfrm>
            <a:off x="251520" y="3723375"/>
            <a:ext cx="3744416" cy="2846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08405"/>
      </p:ext>
    </p:extLst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2888" cy="1152128"/>
          </a:xfrm>
        </p:spPr>
        <p:txBody>
          <a:bodyPr>
            <a:normAutofit/>
          </a:bodyPr>
          <a:lstStyle/>
          <a:p>
            <a:pPr algn="ctr" indent="0" marL="0">
              <a:buNone/>
            </a:pP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Шахматно-шашечный турнир, посвященный Международному Дню студента</a:t>
            </a:r>
            <a:b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</a:b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(ноябрь)</a:t>
            </a:r>
            <a:endParaRPr dirty="0" lang="ru-RU" sz="2200">
              <a:solidFill>
                <a:srgbClr val="0070C0"/>
              </a:solidFill>
              <a:latin charset="0" pitchFamily="66" typeface="Comic Sans MS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3" sz="quarter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26" t="128"/>
          <a:stretch/>
        </p:blipFill>
        <p:spPr>
          <a:xfrm>
            <a:off x="4355976" y="4083235"/>
            <a:ext cx="4608512" cy="234271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1540" y="4077072"/>
            <a:ext cx="1728192" cy="23042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4077072"/>
            <a:ext cx="1761660" cy="23488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90082"/>
            <a:ext cx="3384376" cy="2443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56423"/>
            <a:ext cx="3347864" cy="251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786316"/>
      </p:ext>
    </p:extLst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80120"/>
          </a:xfrm>
        </p:spPr>
        <p:txBody>
          <a:bodyPr>
            <a:normAutofit fontScale="90000"/>
          </a:bodyPr>
          <a:lstStyle/>
          <a:p>
            <a:pPr algn="ctr" indent="0" marL="0">
              <a:buNone/>
            </a:pPr>
            <a:r>
              <a:rPr dirty="0" lang="ru-RU" sz="2200">
                <a:solidFill>
                  <a:srgbClr val="0070C0"/>
                </a:solidFill>
                <a:latin charset="0" pitchFamily="66" typeface="Comic Sans MS"/>
              </a:rPr>
              <a:t>Проведение природоохранной акции «Пернатые друзья» (подготовка и установка кормушек, скворечников</a:t>
            </a: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)</a:t>
            </a:r>
            <a:b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</a:b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(декабрь)</a:t>
            </a:r>
            <a:endParaRPr dirty="0" lang="ru-RU" sz="2200">
              <a:solidFill>
                <a:srgbClr val="0070C0"/>
              </a:solidFill>
              <a:latin charset="0" pitchFamily="66" typeface="Comic Sans MS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3" sz="quarter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7"/>
            <a:ext cx="3456384" cy="259228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221088"/>
            <a:ext cx="1746194" cy="2328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" t="42"/>
          <a:stretch/>
        </p:blipFill>
        <p:spPr>
          <a:xfrm>
            <a:off x="2987824" y="4221088"/>
            <a:ext cx="3366725" cy="23282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4129344"/>
            <a:ext cx="1689652" cy="241869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" t="161"/>
          <a:stretch/>
        </p:blipFill>
        <p:spPr>
          <a:xfrm>
            <a:off x="4427984" y="1412776"/>
            <a:ext cx="442595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1464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136904" cy="936104"/>
          </a:xfrm>
        </p:spPr>
        <p:txBody>
          <a:bodyPr>
            <a:normAutofit/>
          </a:bodyPr>
          <a:lstStyle/>
          <a:p>
            <a:pPr algn="ctr" indent="0" marL="0">
              <a:buNone/>
            </a:pP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Конкурс «Зимняя сказка»</a:t>
            </a:r>
            <a:b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</a:b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(декабрь)</a:t>
            </a:r>
            <a:endParaRPr dirty="0" lang="ru-RU" sz="2200">
              <a:solidFill>
                <a:srgbClr val="0070C0"/>
              </a:solidFill>
              <a:latin charset="0" pitchFamily="66" typeface="Comic Sans M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980728"/>
            <a:ext cx="3624404" cy="27183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8"/>
            <a:ext cx="3600400" cy="25922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" t="112"/>
          <a:stretch/>
        </p:blipFill>
        <p:spPr>
          <a:xfrm>
            <a:off x="565712" y="3933056"/>
            <a:ext cx="4357041" cy="2546902"/>
          </a:xfrm>
          <a:prstGeom prst="rect">
            <a:avLst/>
          </a:prstGeom>
          <a:ln>
            <a:solidFill>
              <a:schemeClr val="accent5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23710"/>
            <a:ext cx="2963293" cy="279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48510"/>
      </p:ext>
    </p:extLst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8352928" cy="936103"/>
          </a:xfrm>
        </p:spPr>
        <p:txBody>
          <a:bodyPr>
            <a:normAutofit fontScale="90000"/>
          </a:bodyPr>
          <a:lstStyle/>
          <a:p>
            <a:pPr algn="ctr" indent="0" marL="182880">
              <a:buNone/>
            </a:pPr>
            <a:r>
              <a:rPr dirty="0" lang="ru-RU" sz="2200">
                <a:solidFill>
                  <a:srgbClr val="0070C0"/>
                </a:solidFill>
                <a:latin charset="0" pitchFamily="66" typeface="Comic Sans MS"/>
              </a:rPr>
              <a:t>Конкурс открыток к Дню защитника Отечества</a:t>
            </a:r>
            <a:br>
              <a:rPr dirty="0" lang="ru-RU" sz="2200">
                <a:solidFill>
                  <a:srgbClr val="0070C0"/>
                </a:solidFill>
                <a:latin charset="0" pitchFamily="66" typeface="Comic Sans MS"/>
              </a:rPr>
            </a:br>
            <a:r>
              <a:rPr dirty="0" lang="ru-RU" sz="2200">
                <a:solidFill>
                  <a:srgbClr val="0070C0"/>
                </a:solidFill>
                <a:latin charset="0" pitchFamily="66" typeface="Comic Sans MS"/>
              </a:rPr>
              <a:t>(февраль)</a:t>
            </a:r>
            <a:br>
              <a:rPr dirty="0" lang="ru-RU" sz="2200">
                <a:solidFill>
                  <a:srgbClr val="0070C0"/>
                </a:solidFill>
                <a:latin charset="0" pitchFamily="66" typeface="Comic Sans MS"/>
              </a:rPr>
            </a:br>
            <a:endParaRPr dirty="0" lang="ru-RU" sz="2200"/>
          </a:p>
        </p:txBody>
      </p:sp>
      <p:pic>
        <p:nvPicPr>
          <p:cNvPr id="1026" name="Picture 2"/>
          <p:cNvPicPr>
            <a:picLocks noChangeArrowheads="1" noChangeAspect="1"/>
          </p:cNvPicPr>
          <p:nvPr/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" r="31" t="62"/>
          <a:stretch/>
        </p:blipFill>
        <p:spPr bwMode="auto">
          <a:xfrm>
            <a:off x="393979" y="1366799"/>
            <a:ext cx="3535703" cy="459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" r="46" t="20"/>
          <a:stretch/>
        </p:blipFill>
        <p:spPr bwMode="auto">
          <a:xfrm>
            <a:off x="4067944" y="1340768"/>
            <a:ext cx="4201410" cy="2399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rrowheads="1"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" t="120"/>
          <a:stretch/>
        </p:blipFill>
        <p:spPr bwMode="auto">
          <a:xfrm>
            <a:off x="4067945" y="3999654"/>
            <a:ext cx="4123346" cy="256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361749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850106"/>
          </a:xfrm>
        </p:spPr>
        <p:txBody>
          <a:bodyPr>
            <a:normAutofit fontScale="90000"/>
          </a:bodyPr>
          <a:lstStyle/>
          <a:p>
            <a:pPr algn="ctr" indent="0" marL="0">
              <a:buNone/>
            </a:pPr>
            <a:r>
              <a:rPr dirty="0" lang="ru-RU" sz="2200">
                <a:solidFill>
                  <a:srgbClr val="0070C0"/>
                </a:solidFill>
                <a:latin charset="0" pitchFamily="66" typeface="Comic Sans MS"/>
              </a:rPr>
              <a:t>Литературный вечер «Поэзии чарующие строки»</a:t>
            </a:r>
            <a:br>
              <a:rPr dirty="0" lang="ru-RU" sz="2200">
                <a:solidFill>
                  <a:srgbClr val="0070C0"/>
                </a:solidFill>
                <a:latin charset="0" pitchFamily="66" typeface="Comic Sans MS"/>
              </a:rPr>
            </a:br>
            <a:r>
              <a:rPr dirty="0" lang="ru-RU" sz="2200">
                <a:solidFill>
                  <a:srgbClr val="0070C0"/>
                </a:solidFill>
                <a:latin charset="0" pitchFamily="66" typeface="Comic Sans MS"/>
              </a:rPr>
              <a:t>(февраль)</a:t>
            </a:r>
            <a:br>
              <a:rPr dirty="0" lang="ru-RU" sz="2200">
                <a:solidFill>
                  <a:srgbClr val="0070C0"/>
                </a:solidFill>
                <a:latin charset="0" pitchFamily="66" typeface="Comic Sans MS"/>
              </a:rPr>
            </a:br>
            <a:endParaRPr dirty="0" lang="ru-RU" sz="2200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3" sz="quarter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" t="119"/>
          <a:stretch/>
        </p:blipFill>
        <p:spPr>
          <a:xfrm>
            <a:off x="323528" y="4349819"/>
            <a:ext cx="3883446" cy="201622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" t="2"/>
          <a:stretch/>
        </p:blipFill>
        <p:spPr>
          <a:xfrm>
            <a:off x="4716015" y="1916832"/>
            <a:ext cx="1552189" cy="20882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" r="-4454" t="77"/>
          <a:stretch/>
        </p:blipFill>
        <p:spPr>
          <a:xfrm>
            <a:off x="5409438" y="4434170"/>
            <a:ext cx="3571464" cy="2067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" l="140" t="114"/>
          <a:stretch/>
        </p:blipFill>
        <p:spPr>
          <a:xfrm>
            <a:off x="6545946" y="1268760"/>
            <a:ext cx="2178285" cy="2520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" r="43" t="134"/>
          <a:stretch/>
        </p:blipFill>
        <p:spPr>
          <a:xfrm>
            <a:off x="251521" y="1245143"/>
            <a:ext cx="4283410" cy="22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042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776864" cy="936104"/>
          </a:xfrm>
        </p:spPr>
        <p:txBody>
          <a:bodyPr>
            <a:normAutofit fontScale="90000"/>
          </a:bodyPr>
          <a:lstStyle/>
          <a:p>
            <a:pPr algn="ctr" indent="0" marL="0">
              <a:buNone/>
            </a:pPr>
            <a:r>
              <a:rPr dirty="0" lang="ru-RU" sz="2200">
                <a:solidFill>
                  <a:srgbClr val="0070C0"/>
                </a:solidFill>
                <a:latin charset="0" pitchFamily="66" typeface="Comic Sans MS"/>
              </a:rPr>
              <a:t>Мероприятие </a:t>
            </a: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«Возвращение к истокам», </a:t>
            </a:r>
            <a:b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</a:b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приуроченное 23 февраля и 8 Марта</a:t>
            </a:r>
            <a:r>
              <a:rPr dirty="0" lang="ru-RU" sz="2200">
                <a:solidFill>
                  <a:srgbClr val="0070C0"/>
                </a:solidFill>
                <a:latin charset="0" pitchFamily="66" typeface="Comic Sans MS"/>
              </a:rPr>
              <a:t/>
            </a:r>
            <a:br>
              <a:rPr dirty="0" lang="ru-RU" sz="2200">
                <a:solidFill>
                  <a:srgbClr val="0070C0"/>
                </a:solidFill>
                <a:latin charset="0" pitchFamily="66" typeface="Comic Sans MS"/>
              </a:rPr>
            </a:br>
            <a:endParaRPr dirty="0" lang="ru-RU" sz="2200"/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3" sz="quarter"/>
          </p:nvPr>
        </p:nvPicPr>
        <p:blipFill rotWithShape="1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" t="148"/>
          <a:stretch/>
        </p:blipFill>
        <p:spPr>
          <a:xfrm>
            <a:off x="474439" y="1052736"/>
            <a:ext cx="2818528" cy="17669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" l="239" r="127" t="66"/>
          <a:stretch/>
        </p:blipFill>
        <p:spPr>
          <a:xfrm>
            <a:off x="3995936" y="4318345"/>
            <a:ext cx="1571490" cy="20937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" l="-1" r="-3253" t="41"/>
          <a:stretch/>
        </p:blipFill>
        <p:spPr>
          <a:xfrm>
            <a:off x="5833898" y="4318345"/>
            <a:ext cx="3176082" cy="20937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" t="33"/>
          <a:stretch/>
        </p:blipFill>
        <p:spPr>
          <a:xfrm>
            <a:off x="3995936" y="1300090"/>
            <a:ext cx="4292040" cy="2448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" r="62" t="38"/>
          <a:stretch/>
        </p:blipFill>
        <p:spPr>
          <a:xfrm>
            <a:off x="474439" y="4941168"/>
            <a:ext cx="3315689" cy="16867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" t="95"/>
          <a:stretch/>
        </p:blipFill>
        <p:spPr>
          <a:xfrm>
            <a:off x="474439" y="2996952"/>
            <a:ext cx="2583743" cy="166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506977"/>
      </p:ext>
    </p:extLst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52128"/>
          </a:xfrm>
        </p:spPr>
        <p:txBody>
          <a:bodyPr>
            <a:normAutofit/>
          </a:bodyPr>
          <a:lstStyle/>
          <a:p>
            <a:pPr algn="ctr" indent="0" marL="0">
              <a:buNone/>
            </a:pP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Волонтерская деятельность </a:t>
            </a: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/>
            </a:r>
            <a:b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</a:b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«</a:t>
            </a: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Сбор посылок для жителей Донбасса»</a:t>
            </a:r>
            <a:b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</a:b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								(</a:t>
            </a:r>
            <a:r>
              <a:rPr dirty="0" lang="ru-RU" smtClean="0" sz="2200">
                <a:solidFill>
                  <a:srgbClr val="0070C0"/>
                </a:solidFill>
                <a:latin charset="0" pitchFamily="66" typeface="Comic Sans MS"/>
              </a:rPr>
              <a:t>апрель)</a:t>
            </a:r>
            <a:endParaRPr dirty="0" lang="ru-RU" sz="2200">
              <a:solidFill>
                <a:srgbClr val="0070C0"/>
              </a:solidFill>
              <a:latin charset="0" pitchFamily="66" typeface="Comic Sans MS"/>
            </a:endParaRPr>
          </a:p>
        </p:txBody>
      </p:sp>
      <p:pic>
        <p:nvPicPr>
          <p:cNvPr id="4" name="Объект 3"/>
          <p:cNvPicPr>
            <a:picLocks noChangeAspect="1" noGrp="1"/>
          </p:cNvPicPr>
          <p:nvPr>
            <p:ph idx="13" sz="quarter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" t="161"/>
          <a:stretch/>
        </p:blipFill>
        <p:spPr>
          <a:xfrm>
            <a:off x="291320" y="4149080"/>
            <a:ext cx="3817491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" t="161"/>
          <a:stretch/>
        </p:blipFill>
        <p:spPr>
          <a:xfrm>
            <a:off x="341147" y="1412776"/>
            <a:ext cx="3494650" cy="22608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" l="23" r="-162" t="126"/>
          <a:stretch/>
        </p:blipFill>
        <p:spPr>
          <a:xfrm>
            <a:off x="4680244" y="1988840"/>
            <a:ext cx="409159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1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678" y="-61710"/>
            <a:ext cx="6675050" cy="8150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Фотоконкурс </a:t>
            </a: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«Лучшие </a:t>
            </a: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моменты»</a:t>
            </a:r>
            <a:b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(</a:t>
            </a:r>
            <a:r>
              <a:rPr lang="ru-RU" sz="2200" dirty="0">
                <a:solidFill>
                  <a:srgbClr val="0070C0"/>
                </a:solidFill>
                <a:latin typeface="Comic Sans MS" pitchFamily="66" charset="0"/>
              </a:rPr>
              <a:t>апрель</a:t>
            </a: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)</a:t>
            </a:r>
            <a:endParaRPr lang="ru-RU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9511" y="116632"/>
            <a:ext cx="2880320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984" y="1600030"/>
            <a:ext cx="3602056" cy="24482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1" y="2400293"/>
            <a:ext cx="3246141" cy="19959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544" y="815002"/>
            <a:ext cx="1656184" cy="2208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687" y="4629414"/>
            <a:ext cx="1878991" cy="219898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9603" y="4632491"/>
            <a:ext cx="1915708" cy="220372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236" y="4630743"/>
            <a:ext cx="1921448" cy="219765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50382" y="4065888"/>
            <a:ext cx="1875259" cy="271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69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0"/>
            <a:ext cx="7380312" cy="9941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Хореографический конкурс «Единство в танце»</a:t>
            </a:r>
            <a:b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(апрель)</a:t>
            </a:r>
            <a:endParaRPr lang="ru-RU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699792" y="1132391"/>
            <a:ext cx="3728795" cy="2478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69856"/>
            <a:ext cx="2304256" cy="28768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1789" y="1516891"/>
            <a:ext cx="2361397" cy="20786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24" y="4221088"/>
            <a:ext cx="3047265" cy="20235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3848" y="4221088"/>
            <a:ext cx="3912457" cy="202357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8304" y="4221088"/>
            <a:ext cx="1560066" cy="194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85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480720" cy="850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Экскурсия в Музей Боевой Славы</a:t>
            </a:r>
            <a:endParaRPr lang="ru-RU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026" name="Picture 2" descr="https://sun9-78.userapi.com/impg/3VZ8k4Ix_8bBaL_xKnovjfUPC5110uxhAPsHcQ/-9hMnsiEtjU.jpg?size=1280x804&amp;quality=96&amp;sign=030f287691ce11f94db6ae40454bccc5&amp;type=album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16308"/>
            <a:ext cx="3376871" cy="2121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74638"/>
            <a:ext cx="2808312" cy="2123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22" y="5035640"/>
            <a:ext cx="3336833" cy="16191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7864" y="816308"/>
            <a:ext cx="2056469" cy="21210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259" y="3717032"/>
            <a:ext cx="2325160" cy="2662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512" y="2641927"/>
            <a:ext cx="2866946" cy="21502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10687" y="3214970"/>
            <a:ext cx="2579840" cy="34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6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74638"/>
            <a:ext cx="6491064" cy="885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Спортивный квест «Время быть здоровым»</a:t>
            </a:r>
            <a:b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</a:br>
            <a:r>
              <a:rPr lang="ru-RU" sz="2200" dirty="0" smtClean="0">
                <a:solidFill>
                  <a:srgbClr val="0070C0"/>
                </a:solidFill>
                <a:latin typeface="Comic Sans MS" pitchFamily="66" charset="0"/>
              </a:rPr>
              <a:t>(май)</a:t>
            </a:r>
            <a:endParaRPr lang="ru-RU" sz="22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3515" y="2563572"/>
            <a:ext cx="2833323" cy="2124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168" y="1159974"/>
            <a:ext cx="2833324" cy="2124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05" y="4688565"/>
            <a:ext cx="2833323" cy="2124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8080" y="1028998"/>
            <a:ext cx="1863454" cy="24897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384" y="3859666"/>
            <a:ext cx="1853567" cy="24714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65685" y="3859666"/>
            <a:ext cx="1853566" cy="247142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729" y="182942"/>
            <a:ext cx="1717155" cy="22895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4288" y="3859666"/>
            <a:ext cx="1853567" cy="24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27690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457</TotalTime>
  <Words>126</Words>
  <Application>Microsoft Office PowerPoint</Application>
  <PresentationFormat>Экран (4:3)</PresentationFormat>
  <Paragraphs>23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Мероприятия студенческого общежития №1  за 2022 год</vt:lpstr>
      <vt:lpstr>Конкурс открыток к Дню защитника Отечества (февраль) </vt:lpstr>
      <vt:lpstr>Литературный вечер «Поэзии чарующие строки» (февраль) </vt:lpstr>
      <vt:lpstr>Мероприятие «Возвращение к истокам»,  приуроченное 23 февраля и 8 Марта </vt:lpstr>
      <vt:lpstr>Волонтерская деятельность  «Сбор посылок для жителей Донбасса»         (апрель)</vt:lpstr>
      <vt:lpstr>Фотоконкурс «Лучшие моменты» (апрель)</vt:lpstr>
      <vt:lpstr>Хореографический конкурс «Единство в танце» (апрель)</vt:lpstr>
      <vt:lpstr>Экскурсия в Музей Боевой Славы</vt:lpstr>
      <vt:lpstr>Спортивный квест «Время быть здоровым» (май)</vt:lpstr>
      <vt:lpstr>Участие в экологической благотворительной акции «Крышечки спешат на помощь» (июнь)</vt:lpstr>
      <vt:lpstr>Адаптационное мероприятие «Добро пожаловать в общежитие №1 (сентябрь)</vt:lpstr>
      <vt:lpstr>Викторина «Мой родной край», посвященная Дню Республики (октябрь) </vt:lpstr>
      <vt:lpstr>Музыкально-развлекательный конкурс «Новоселье» (октябрь)</vt:lpstr>
      <vt:lpstr>Шахматно-шашечный турнир, посвященный Международному Дню студента (ноябрь)</vt:lpstr>
      <vt:lpstr>Проведение природоохранной акции «Пернатые друзья» (подготовка и установка кормушек, скворечников) (декабрь)</vt:lpstr>
      <vt:lpstr>Конкурс «Зимняя сказка» (декабрь)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студенческого общежития №1 за 2022 год</dc:title>
  <dc:creator>User</dc:creator>
  <cp:lastModifiedBy>user</cp:lastModifiedBy>
  <cp:revision>38</cp:revision>
  <dcterms:created xsi:type="dcterms:W3CDTF">2022-07-03T11:44:19Z</dcterms:created>
  <dcterms:modified xsi:type="dcterms:W3CDTF">2022-07-04T03:47:33Z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1704608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