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71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2" r:id="rId28"/>
    <p:sldId id="273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70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="" xmlns:a16="http://schemas.microsoft.com/office/drawing/2014/main" id="{80A3A52A-10AB-4DA7-8609-B5BD011ED61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>
              <a:extLst>
                <a:ext uri="{FF2B5EF4-FFF2-40B4-BE49-F238E27FC236}">
                  <a16:creationId xmlns="" xmlns:a16="http://schemas.microsoft.com/office/drawing/2014/main" id="{B1CDD7DF-C659-4DAA-8040-B26D8F66E8B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>
              <a:extLst>
                <a:ext uri="{FF2B5EF4-FFF2-40B4-BE49-F238E27FC236}">
                  <a16:creationId xmlns="" xmlns:a16="http://schemas.microsoft.com/office/drawing/2014/main" id="{86137BFA-0BEC-45D0-9F9F-665158BEE69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>
              <a:extLst>
                <a:ext uri="{FF2B5EF4-FFF2-40B4-BE49-F238E27FC236}">
                  <a16:creationId xmlns="" xmlns:a16="http://schemas.microsoft.com/office/drawing/2014/main" id="{A4C411E0-E0CB-4441-A378-CA9CBAB7142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>
              <a:extLst>
                <a:ext uri="{FF2B5EF4-FFF2-40B4-BE49-F238E27FC236}">
                  <a16:creationId xmlns="" xmlns:a16="http://schemas.microsoft.com/office/drawing/2014/main" id="{55C482E5-5F15-4242-8D7B-8293407A2C6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>
              <a:extLst>
                <a:ext uri="{FF2B5EF4-FFF2-40B4-BE49-F238E27FC236}">
                  <a16:creationId xmlns="" xmlns:a16="http://schemas.microsoft.com/office/drawing/2014/main" id="{19444A55-BDCB-45AE-8171-75B59BEB9A4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>
              <a:extLst>
                <a:ext uri="{FF2B5EF4-FFF2-40B4-BE49-F238E27FC236}">
                  <a16:creationId xmlns="" xmlns:a16="http://schemas.microsoft.com/office/drawing/2014/main" id="{E803C7D1-3406-44B1-8100-15BE7D4F46B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>
              <a:extLst>
                <a:ext uri="{FF2B5EF4-FFF2-40B4-BE49-F238E27FC236}">
                  <a16:creationId xmlns="" xmlns:a16="http://schemas.microsoft.com/office/drawing/2014/main" id="{E901F178-9820-4179-A27F-FD3DD539FBB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>
              <a:extLst>
                <a:ext uri="{FF2B5EF4-FFF2-40B4-BE49-F238E27FC236}">
                  <a16:creationId xmlns="" xmlns:a16="http://schemas.microsoft.com/office/drawing/2014/main" id="{6C350F06-0170-4073-A607-1AD5DE3B872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>
              <a:extLst>
                <a:ext uri="{FF2B5EF4-FFF2-40B4-BE49-F238E27FC236}">
                  <a16:creationId xmlns="" xmlns:a16="http://schemas.microsoft.com/office/drawing/2014/main" id="{405F6DB5-F227-4347-9B4F-59532E3000D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>
              <a:extLst>
                <a:ext uri="{FF2B5EF4-FFF2-40B4-BE49-F238E27FC236}">
                  <a16:creationId xmlns="" xmlns:a16="http://schemas.microsoft.com/office/drawing/2014/main" id="{F4DA5B43-C01F-474F-8856-9C8321A418E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="" xmlns:a16="http://schemas.microsoft.com/office/drawing/2014/main" id="{35DC641A-4D6E-471D-94EA-8EC12553AB9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>
              <a:extLst>
                <a:ext uri="{FF2B5EF4-FFF2-40B4-BE49-F238E27FC236}">
                  <a16:creationId xmlns="" xmlns:a16="http://schemas.microsoft.com/office/drawing/2014/main" id="{53C6E769-53FA-46E7-A2FE-6C7B8AFDC5D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>
              <a:extLst>
                <a:ext uri="{FF2B5EF4-FFF2-40B4-BE49-F238E27FC236}">
                  <a16:creationId xmlns="" xmlns:a16="http://schemas.microsoft.com/office/drawing/2014/main" id="{092115D2-831B-4963-AF3D-C8429ACB1F1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>
              <a:extLst>
                <a:ext uri="{FF2B5EF4-FFF2-40B4-BE49-F238E27FC236}">
                  <a16:creationId xmlns="" xmlns:a16="http://schemas.microsoft.com/office/drawing/2014/main" id="{30FEB5A1-5D1A-4E2D-A16E-418414B8827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>
              <a:extLst>
                <a:ext uri="{FF2B5EF4-FFF2-40B4-BE49-F238E27FC236}">
                  <a16:creationId xmlns="" xmlns:a16="http://schemas.microsoft.com/office/drawing/2014/main" id="{CB8CB36D-2434-4218-A4C4-272808678E4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>
              <a:extLst>
                <a:ext uri="{FF2B5EF4-FFF2-40B4-BE49-F238E27FC236}">
                  <a16:creationId xmlns="" xmlns:a16="http://schemas.microsoft.com/office/drawing/2014/main" id="{8012F468-A7BA-4680-91DF-4D2A2459765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>
              <a:extLst>
                <a:ext uri="{FF2B5EF4-FFF2-40B4-BE49-F238E27FC236}">
                  <a16:creationId xmlns="" xmlns:a16="http://schemas.microsoft.com/office/drawing/2014/main" id="{C1D03739-8317-4894-B6B3-64ED8756916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>
              <a:extLst>
                <a:ext uri="{FF2B5EF4-FFF2-40B4-BE49-F238E27FC236}">
                  <a16:creationId xmlns="" xmlns:a16="http://schemas.microsoft.com/office/drawing/2014/main" id="{448FC0F6-82CF-404E-9C66-ED4FE0D4A4C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821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21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3" name="Rectangle 23">
            <a:extLst>
              <a:ext uri="{FF2B5EF4-FFF2-40B4-BE49-F238E27FC236}">
                <a16:creationId xmlns="" xmlns:a16="http://schemas.microsoft.com/office/drawing/2014/main" id="{903023D0-6C07-4CDB-8A83-0D274B9CE53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Rectangle 24">
            <a:extLst>
              <a:ext uri="{FF2B5EF4-FFF2-40B4-BE49-F238E27FC236}">
                <a16:creationId xmlns="" xmlns:a16="http://schemas.microsoft.com/office/drawing/2014/main" id="{4ACDFC59-CA02-4A3C-8435-9410D73B74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>
            <a:extLst>
              <a:ext uri="{FF2B5EF4-FFF2-40B4-BE49-F238E27FC236}">
                <a16:creationId xmlns="" xmlns:a16="http://schemas.microsoft.com/office/drawing/2014/main" id="{867A4EB3-25CD-47D8-9971-F1D8E75ADE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6ADE1-91F1-41FE-8F9B-9E20F3531008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57995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3">
            <a:extLst>
              <a:ext uri="{FF2B5EF4-FFF2-40B4-BE49-F238E27FC236}">
                <a16:creationId xmlns="" xmlns:a16="http://schemas.microsoft.com/office/drawing/2014/main" id="{D5E5A78B-DCCF-4520-9414-6AC2F0BFD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>
            <a:extLst>
              <a:ext uri="{FF2B5EF4-FFF2-40B4-BE49-F238E27FC236}">
                <a16:creationId xmlns="" xmlns:a16="http://schemas.microsoft.com/office/drawing/2014/main" id="{84076492-87D4-48D5-91E5-DE58AAF502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>
            <a:extLst>
              <a:ext uri="{FF2B5EF4-FFF2-40B4-BE49-F238E27FC236}">
                <a16:creationId xmlns="" xmlns:a16="http://schemas.microsoft.com/office/drawing/2014/main" id="{B350E530-9FE8-456C-8611-4644143E19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57C23-CD82-47A5-8CDB-5734C8C8B8D5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36266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3">
            <a:extLst>
              <a:ext uri="{FF2B5EF4-FFF2-40B4-BE49-F238E27FC236}">
                <a16:creationId xmlns="" xmlns:a16="http://schemas.microsoft.com/office/drawing/2014/main" id="{E85304CB-819E-401D-A492-0B21459AC9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>
            <a:extLst>
              <a:ext uri="{FF2B5EF4-FFF2-40B4-BE49-F238E27FC236}">
                <a16:creationId xmlns="" xmlns:a16="http://schemas.microsoft.com/office/drawing/2014/main" id="{49540D35-E6FA-41E6-AA26-9D94AF6F1D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>
            <a:extLst>
              <a:ext uri="{FF2B5EF4-FFF2-40B4-BE49-F238E27FC236}">
                <a16:creationId xmlns="" xmlns:a16="http://schemas.microsoft.com/office/drawing/2014/main" id="{4499C822-02BE-4063-B43E-0937245A8E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AF35D2-4B00-4954-AAF0-AD4201926B5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91814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3">
            <a:extLst>
              <a:ext uri="{FF2B5EF4-FFF2-40B4-BE49-F238E27FC236}">
                <a16:creationId xmlns="" xmlns:a16="http://schemas.microsoft.com/office/drawing/2014/main" id="{8AF4A4C2-2095-44A8-A6DD-0AD325A4A3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>
            <a:extLst>
              <a:ext uri="{FF2B5EF4-FFF2-40B4-BE49-F238E27FC236}">
                <a16:creationId xmlns="" xmlns:a16="http://schemas.microsoft.com/office/drawing/2014/main" id="{8BA5B86B-2843-4C62-B46B-B7C2F35817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>
            <a:extLst>
              <a:ext uri="{FF2B5EF4-FFF2-40B4-BE49-F238E27FC236}">
                <a16:creationId xmlns="" xmlns:a16="http://schemas.microsoft.com/office/drawing/2014/main" id="{D5B92338-ACBF-4BA8-9C66-57C4DCA2AD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AE900B-A5FA-4085-A646-E3B28E040FD5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61340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3">
            <a:extLst>
              <a:ext uri="{FF2B5EF4-FFF2-40B4-BE49-F238E27FC236}">
                <a16:creationId xmlns="" xmlns:a16="http://schemas.microsoft.com/office/drawing/2014/main" id="{4BFD7BCA-B6CB-4EEF-AFDE-6E95B8A61C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>
            <a:extLst>
              <a:ext uri="{FF2B5EF4-FFF2-40B4-BE49-F238E27FC236}">
                <a16:creationId xmlns="" xmlns:a16="http://schemas.microsoft.com/office/drawing/2014/main" id="{DA807FE9-6282-4D8F-B626-0D946A5E89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>
            <a:extLst>
              <a:ext uri="{FF2B5EF4-FFF2-40B4-BE49-F238E27FC236}">
                <a16:creationId xmlns="" xmlns:a16="http://schemas.microsoft.com/office/drawing/2014/main" id="{A094F40A-D524-4FFF-8195-16F5DC831C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859338-5A52-4474-9126-88989E58225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37293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3">
            <a:extLst>
              <a:ext uri="{FF2B5EF4-FFF2-40B4-BE49-F238E27FC236}">
                <a16:creationId xmlns="" xmlns:a16="http://schemas.microsoft.com/office/drawing/2014/main" id="{01FC70CB-A27A-4F8A-B806-DB65DA980D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>
            <a:extLst>
              <a:ext uri="{FF2B5EF4-FFF2-40B4-BE49-F238E27FC236}">
                <a16:creationId xmlns="" xmlns:a16="http://schemas.microsoft.com/office/drawing/2014/main" id="{1BD9AD19-75D0-4163-82D8-7497A39A03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>
            <a:extLst>
              <a:ext uri="{FF2B5EF4-FFF2-40B4-BE49-F238E27FC236}">
                <a16:creationId xmlns="" xmlns:a16="http://schemas.microsoft.com/office/drawing/2014/main" id="{51033656-72D1-43A5-89D5-D5087B858D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8FD4FF-11D7-48F9-B36C-B42CA6D429C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13014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3">
            <a:extLst>
              <a:ext uri="{FF2B5EF4-FFF2-40B4-BE49-F238E27FC236}">
                <a16:creationId xmlns="" xmlns:a16="http://schemas.microsoft.com/office/drawing/2014/main" id="{52C29B45-D519-4E17-B6E1-647CE05F8E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4">
            <a:extLst>
              <a:ext uri="{FF2B5EF4-FFF2-40B4-BE49-F238E27FC236}">
                <a16:creationId xmlns="" xmlns:a16="http://schemas.microsoft.com/office/drawing/2014/main" id="{72BCE806-0B60-49C1-9AFC-54B8076A31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5">
            <a:extLst>
              <a:ext uri="{FF2B5EF4-FFF2-40B4-BE49-F238E27FC236}">
                <a16:creationId xmlns="" xmlns:a16="http://schemas.microsoft.com/office/drawing/2014/main" id="{317F9156-D707-4C38-823B-1F30681F0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C5FC4-A165-4040-936A-74B714782A3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2692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3">
            <a:extLst>
              <a:ext uri="{FF2B5EF4-FFF2-40B4-BE49-F238E27FC236}">
                <a16:creationId xmlns="" xmlns:a16="http://schemas.microsoft.com/office/drawing/2014/main" id="{A1492FA8-6488-4B2E-BD55-14A6514B50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4">
            <a:extLst>
              <a:ext uri="{FF2B5EF4-FFF2-40B4-BE49-F238E27FC236}">
                <a16:creationId xmlns="" xmlns:a16="http://schemas.microsoft.com/office/drawing/2014/main" id="{0D4B5C06-6EA8-4C32-B89C-0922B7437E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>
            <a:extLst>
              <a:ext uri="{FF2B5EF4-FFF2-40B4-BE49-F238E27FC236}">
                <a16:creationId xmlns="" xmlns:a16="http://schemas.microsoft.com/office/drawing/2014/main" id="{74ACF787-8F22-42E3-9D75-AEE49C8833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8BD056-ECF5-4491-A23B-1340ED716AD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16362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>
            <a:extLst>
              <a:ext uri="{FF2B5EF4-FFF2-40B4-BE49-F238E27FC236}">
                <a16:creationId xmlns="" xmlns:a16="http://schemas.microsoft.com/office/drawing/2014/main" id="{0CF4D8D8-04C2-4036-A087-A64412A009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4">
            <a:extLst>
              <a:ext uri="{FF2B5EF4-FFF2-40B4-BE49-F238E27FC236}">
                <a16:creationId xmlns="" xmlns:a16="http://schemas.microsoft.com/office/drawing/2014/main" id="{45D3353A-A453-4772-A84A-04CE116113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5">
            <a:extLst>
              <a:ext uri="{FF2B5EF4-FFF2-40B4-BE49-F238E27FC236}">
                <a16:creationId xmlns="" xmlns:a16="http://schemas.microsoft.com/office/drawing/2014/main" id="{50277FB2-3199-4ED9-9A16-E155A5DF76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769550-CE41-476A-B0DC-221F37A6092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30681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3">
            <a:extLst>
              <a:ext uri="{FF2B5EF4-FFF2-40B4-BE49-F238E27FC236}">
                <a16:creationId xmlns="" xmlns:a16="http://schemas.microsoft.com/office/drawing/2014/main" id="{A9320240-7489-4358-8B23-6904F9C14F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>
            <a:extLst>
              <a:ext uri="{FF2B5EF4-FFF2-40B4-BE49-F238E27FC236}">
                <a16:creationId xmlns="" xmlns:a16="http://schemas.microsoft.com/office/drawing/2014/main" id="{3D53DA0D-F2B5-45F4-BD66-8AFD30405E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>
            <a:extLst>
              <a:ext uri="{FF2B5EF4-FFF2-40B4-BE49-F238E27FC236}">
                <a16:creationId xmlns="" xmlns:a16="http://schemas.microsoft.com/office/drawing/2014/main" id="{58E5FC90-5C06-4434-92DA-7F2701A90D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B82B75-84D8-4965-BA9A-2CE46D4D08F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9381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3">
            <a:extLst>
              <a:ext uri="{FF2B5EF4-FFF2-40B4-BE49-F238E27FC236}">
                <a16:creationId xmlns="" xmlns:a16="http://schemas.microsoft.com/office/drawing/2014/main" id="{B02060D3-09F6-4A81-9B0B-FD8A0DD587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>
            <a:extLst>
              <a:ext uri="{FF2B5EF4-FFF2-40B4-BE49-F238E27FC236}">
                <a16:creationId xmlns="" xmlns:a16="http://schemas.microsoft.com/office/drawing/2014/main" id="{CADF0BED-6EB3-46BA-A522-33D4E68A11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>
            <a:extLst>
              <a:ext uri="{FF2B5EF4-FFF2-40B4-BE49-F238E27FC236}">
                <a16:creationId xmlns="" xmlns:a16="http://schemas.microsoft.com/office/drawing/2014/main" id="{1F155453-057E-4BDF-A98E-08228C9C71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D545FE-2474-41E8-BC11-704C8F314BF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51552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="" xmlns:a16="http://schemas.microsoft.com/office/drawing/2014/main" id="{745B2120-3589-4432-A717-5B029F294DB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7171" name="Freeform 3">
              <a:extLst>
                <a:ext uri="{FF2B5EF4-FFF2-40B4-BE49-F238E27FC236}">
                  <a16:creationId xmlns="" xmlns:a16="http://schemas.microsoft.com/office/drawing/2014/main" id="{8D5026B8-C6F9-495E-8E4B-C693E1F7346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2" name="Freeform 4">
              <a:extLst>
                <a:ext uri="{FF2B5EF4-FFF2-40B4-BE49-F238E27FC236}">
                  <a16:creationId xmlns="" xmlns:a16="http://schemas.microsoft.com/office/drawing/2014/main" id="{DEFB1D22-0B1A-4AAE-A9A8-ED97FF652FB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3" name="Freeform 5">
              <a:extLst>
                <a:ext uri="{FF2B5EF4-FFF2-40B4-BE49-F238E27FC236}">
                  <a16:creationId xmlns="" xmlns:a16="http://schemas.microsoft.com/office/drawing/2014/main" id="{D71517AC-4CC8-461D-8E1F-45623AF0716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4" name="Freeform 6">
              <a:extLst>
                <a:ext uri="{FF2B5EF4-FFF2-40B4-BE49-F238E27FC236}">
                  <a16:creationId xmlns="" xmlns:a16="http://schemas.microsoft.com/office/drawing/2014/main" id="{B5EE64A9-5FAF-4481-8FDA-73EB86AA685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5" name="Freeform 7">
              <a:extLst>
                <a:ext uri="{FF2B5EF4-FFF2-40B4-BE49-F238E27FC236}">
                  <a16:creationId xmlns="" xmlns:a16="http://schemas.microsoft.com/office/drawing/2014/main" id="{06BCCEED-69B2-45B1-B592-4706DCC6B72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6" name="Freeform 8">
              <a:extLst>
                <a:ext uri="{FF2B5EF4-FFF2-40B4-BE49-F238E27FC236}">
                  <a16:creationId xmlns="" xmlns:a16="http://schemas.microsoft.com/office/drawing/2014/main" id="{C440B647-7E58-4F8F-B689-AB536B9B6AC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7" name="Freeform 9">
              <a:extLst>
                <a:ext uri="{FF2B5EF4-FFF2-40B4-BE49-F238E27FC236}">
                  <a16:creationId xmlns="" xmlns:a16="http://schemas.microsoft.com/office/drawing/2014/main" id="{F501E677-8BBC-4340-AEC1-E8804986C66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8" name="Freeform 10">
              <a:extLst>
                <a:ext uri="{FF2B5EF4-FFF2-40B4-BE49-F238E27FC236}">
                  <a16:creationId xmlns="" xmlns:a16="http://schemas.microsoft.com/office/drawing/2014/main" id="{61826874-2C6C-4B2F-967C-1D15BEAA050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9" name="Freeform 11">
              <a:extLst>
                <a:ext uri="{FF2B5EF4-FFF2-40B4-BE49-F238E27FC236}">
                  <a16:creationId xmlns="" xmlns:a16="http://schemas.microsoft.com/office/drawing/2014/main" id="{C4E9DE8E-12D0-4EC6-9D21-B4BAFC84D59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0" name="Rectangle 12">
              <a:extLst>
                <a:ext uri="{FF2B5EF4-FFF2-40B4-BE49-F238E27FC236}">
                  <a16:creationId xmlns="" xmlns:a16="http://schemas.microsoft.com/office/drawing/2014/main" id="{63985E78-873A-483C-AA21-E52A1E429D9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1" name="Rectangle 13">
              <a:extLst>
                <a:ext uri="{FF2B5EF4-FFF2-40B4-BE49-F238E27FC236}">
                  <a16:creationId xmlns="" xmlns:a16="http://schemas.microsoft.com/office/drawing/2014/main" id="{496B0BE3-370A-41FB-9356-0807AFFD504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2" name="Freeform 14">
              <a:extLst>
                <a:ext uri="{FF2B5EF4-FFF2-40B4-BE49-F238E27FC236}">
                  <a16:creationId xmlns="" xmlns:a16="http://schemas.microsoft.com/office/drawing/2014/main" id="{4E33A81C-2302-436D-8982-031C50B325A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3" name="Freeform 15">
              <a:extLst>
                <a:ext uri="{FF2B5EF4-FFF2-40B4-BE49-F238E27FC236}">
                  <a16:creationId xmlns="" xmlns:a16="http://schemas.microsoft.com/office/drawing/2014/main" id="{9953A622-C0C5-47D8-AADE-4EBFE45C89D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4" name="Freeform 16">
              <a:extLst>
                <a:ext uri="{FF2B5EF4-FFF2-40B4-BE49-F238E27FC236}">
                  <a16:creationId xmlns="" xmlns:a16="http://schemas.microsoft.com/office/drawing/2014/main" id="{B913F7F7-B034-4EAB-A88F-ABF6FD7F743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5" name="Freeform 17">
              <a:extLst>
                <a:ext uri="{FF2B5EF4-FFF2-40B4-BE49-F238E27FC236}">
                  <a16:creationId xmlns="" xmlns:a16="http://schemas.microsoft.com/office/drawing/2014/main" id="{F6CBF3F9-843E-4FA2-83DF-20D215B2A41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6" name="Freeform 18">
              <a:extLst>
                <a:ext uri="{FF2B5EF4-FFF2-40B4-BE49-F238E27FC236}">
                  <a16:creationId xmlns="" xmlns:a16="http://schemas.microsoft.com/office/drawing/2014/main" id="{F94EAC04-49C8-4D35-BF62-E20BD0E0A10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7" name="Freeform 19">
              <a:extLst>
                <a:ext uri="{FF2B5EF4-FFF2-40B4-BE49-F238E27FC236}">
                  <a16:creationId xmlns="" xmlns:a16="http://schemas.microsoft.com/office/drawing/2014/main" id="{C2A75319-4189-4011-86EC-CBE952A5DA3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8" name="Freeform 20">
              <a:extLst>
                <a:ext uri="{FF2B5EF4-FFF2-40B4-BE49-F238E27FC236}">
                  <a16:creationId xmlns="" xmlns:a16="http://schemas.microsoft.com/office/drawing/2014/main" id="{389BB282-5B8B-4042-AE7A-FFEC87252FA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189" name="Rectangle 21">
            <a:extLst>
              <a:ext uri="{FF2B5EF4-FFF2-40B4-BE49-F238E27FC236}">
                <a16:creationId xmlns="" xmlns:a16="http://schemas.microsoft.com/office/drawing/2014/main" id="{E56E2219-AAD3-41F4-9F62-49C0C51B56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7190" name="Rectangle 22">
            <a:extLst>
              <a:ext uri="{FF2B5EF4-FFF2-40B4-BE49-F238E27FC236}">
                <a16:creationId xmlns="" xmlns:a16="http://schemas.microsoft.com/office/drawing/2014/main" id="{4C11C90D-37BD-4539-BDCE-125084C28B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191" name="Rectangle 23">
            <a:extLst>
              <a:ext uri="{FF2B5EF4-FFF2-40B4-BE49-F238E27FC236}">
                <a16:creationId xmlns="" xmlns:a16="http://schemas.microsoft.com/office/drawing/2014/main" id="{72ACFD60-D65C-4317-98DA-AF67F72A74F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2" name="Rectangle 24">
            <a:extLst>
              <a:ext uri="{FF2B5EF4-FFF2-40B4-BE49-F238E27FC236}">
                <a16:creationId xmlns="" xmlns:a16="http://schemas.microsoft.com/office/drawing/2014/main" id="{35F1C544-480A-41AC-82A0-5773B17D55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3" name="Rectangle 25">
            <a:extLst>
              <a:ext uri="{FF2B5EF4-FFF2-40B4-BE49-F238E27FC236}">
                <a16:creationId xmlns="" xmlns:a16="http://schemas.microsoft.com/office/drawing/2014/main" id="{7B4D53D8-5045-4673-866F-6F8D8175B21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E7102A5-676F-4A03-AA6E-0FBEE45DF33E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2A4E455E-D5E0-4D07-ABAE-B92F7315E73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560" y="2924944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/>
              <a:t>Анализ </a:t>
            </a:r>
            <a:r>
              <a:rPr lang="ru-RU" dirty="0" smtClean="0"/>
              <a:t>и самоанализ современного занятия в СПО</a:t>
            </a:r>
            <a:endParaRPr lang="ru-RU" dirty="0"/>
          </a:p>
        </p:txBody>
      </p:sp>
      <p:pic>
        <p:nvPicPr>
          <p:cNvPr id="3076" name="Picture 5" descr="254437">
            <a:extLst>
              <a:ext uri="{FF2B5EF4-FFF2-40B4-BE49-F238E27FC236}">
                <a16:creationId xmlns="" xmlns:a16="http://schemas.microsoft.com/office/drawing/2014/main" id="{774E659E-E8FB-4008-8E10-9E846E94C1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8731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75656" y="548680"/>
            <a:ext cx="7272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Государственное </a:t>
            </a:r>
            <a:r>
              <a:rPr lang="ru-RU" dirty="0"/>
              <a:t>автономное профессиональное</a:t>
            </a:r>
          </a:p>
          <a:p>
            <a:pPr algn="ctr"/>
            <a:r>
              <a:rPr lang="ru-RU" dirty="0"/>
              <a:t>образовательное учреждение</a:t>
            </a:r>
          </a:p>
          <a:p>
            <a:pPr algn="ctr"/>
            <a:r>
              <a:rPr lang="ru-RU" dirty="0"/>
              <a:t>Республики Башкортостан</a:t>
            </a:r>
          </a:p>
          <a:p>
            <a:pPr algn="ctr"/>
            <a:r>
              <a:rPr lang="ru-RU" dirty="0"/>
              <a:t>«Уфимский медицинский колледж»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35831" y="5661248"/>
            <a:ext cx="71645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подготовила методист - Чернышкова В.А.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г. Уфа-2021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="" xmlns:a16="http://schemas.microsoft.com/office/drawing/2014/main" id="{A637F499-C3AD-44F5-B599-C50F7B1E2E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/>
              <a:t>Самоанализ </a:t>
            </a:r>
            <a:r>
              <a:rPr lang="ru-RU" dirty="0" smtClean="0"/>
              <a:t>учебного занятия </a:t>
            </a:r>
            <a:endParaRPr lang="ru-RU" dirty="0"/>
          </a:p>
        </p:txBody>
      </p:sp>
      <p:sp>
        <p:nvSpPr>
          <p:cNvPr id="40963" name="Rectangle 3">
            <a:extLst>
              <a:ext uri="{FF2B5EF4-FFF2-40B4-BE49-F238E27FC236}">
                <a16:creationId xmlns="" xmlns:a16="http://schemas.microsoft.com/office/drawing/2014/main" id="{F944BBAB-0A85-4614-AFA1-071D43A28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/>
              <a:t>Это мысленное разложение проведенного </a:t>
            </a:r>
            <a:r>
              <a:rPr lang="ru-RU" dirty="0" smtClean="0"/>
              <a:t>занятия </a:t>
            </a:r>
            <a:r>
              <a:rPr lang="ru-RU" dirty="0"/>
              <a:t>на его составляющие с глубоким проникновением в их сущность, задачи с целью оценить конечный результат своей деятельности путем сравнения запланированного с осуществленным с учетом успехов и продвижения учащихся.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="" xmlns:a16="http://schemas.microsoft.com/office/drawing/2014/main" id="{4BA76A30-0D51-47B3-8EEB-BCD9165F0A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/>
              <a:t>Основные требования к анализу </a:t>
            </a:r>
            <a:r>
              <a:rPr lang="ru-RU" sz="4000" dirty="0" smtClean="0"/>
              <a:t>занятия </a:t>
            </a:r>
            <a:endParaRPr lang="ru-RU" sz="4000" dirty="0"/>
          </a:p>
        </p:txBody>
      </p:sp>
      <p:sp>
        <p:nvSpPr>
          <p:cNvPr id="41987" name="Rectangle 3">
            <a:extLst>
              <a:ext uri="{FF2B5EF4-FFF2-40B4-BE49-F238E27FC236}">
                <a16:creationId xmlns="" xmlns:a16="http://schemas.microsoft.com/office/drawing/2014/main" id="{C509FFBB-F21D-4A2B-9DA1-A469400CA9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dirty="0"/>
              <a:t>цель и задача анализа темы;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/>
              <a:t>знание основ дидактики, психологии, методики, программ, нормативных требований и методических рекомендаций;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/>
              <a:t>умение выделять позиции и показатели, по которым необходимо анализировать свой урок;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/>
              <a:t>характеристика особенностей </a:t>
            </a:r>
            <a:r>
              <a:rPr lang="ru-RU" sz="1800" dirty="0" smtClean="0"/>
              <a:t>обучающихся </a:t>
            </a:r>
            <a:r>
              <a:rPr lang="ru-RU" sz="1800" dirty="0"/>
              <a:t>и их учет в работе на уроке;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/>
              <a:t>обоснование образовательных, воспитательных и развивающих задач </a:t>
            </a:r>
            <a:r>
              <a:rPr lang="ru-RU" sz="1800" dirty="0" smtClean="0"/>
              <a:t>занятия; </a:t>
            </a:r>
            <a:endParaRPr lang="ru-RU" sz="1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/>
              <a:t>обоснованность намеченного плана урока, его типа, структуры, содержания, методов и средств;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/>
              <a:t>психологическая и педагогическая оценка системы учебных задач, заданий и упражнений, выполняемых </a:t>
            </a:r>
            <a:r>
              <a:rPr lang="ru-RU" sz="1800" dirty="0" smtClean="0"/>
              <a:t>на занятии; </a:t>
            </a:r>
            <a:endParaRPr lang="ru-RU" sz="1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/>
              <a:t>оценка развития самостоятельности мышления </a:t>
            </a:r>
            <a:r>
              <a:rPr lang="ru-RU" sz="1800" dirty="0" smtClean="0"/>
              <a:t>обучающихся </a:t>
            </a:r>
            <a:r>
              <a:rPr lang="ru-RU" sz="1800" dirty="0"/>
              <a:t>на различных этапах </a:t>
            </a:r>
            <a:r>
              <a:rPr lang="ru-RU" sz="1800" dirty="0" smtClean="0"/>
              <a:t>занятия; </a:t>
            </a:r>
            <a:endParaRPr lang="ru-RU" sz="1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/>
              <a:t>выполнение намеченных задач </a:t>
            </a:r>
            <a:r>
              <a:rPr lang="ru-RU" sz="1800" dirty="0" smtClean="0"/>
              <a:t>занятия; </a:t>
            </a:r>
            <a:endParaRPr lang="ru-RU" sz="1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/>
              <a:t>оценка педагогической целесообразности действий и фактов на </a:t>
            </a:r>
            <a:r>
              <a:rPr lang="ru-RU" sz="1800" dirty="0" smtClean="0"/>
              <a:t>занятии; </a:t>
            </a:r>
            <a:endParaRPr lang="ru-RU" sz="1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/>
              <a:t>умение показать взаимосвязь этапов урока и оценить их;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/>
              <a:t>удовлетворенность (неудовлетворенность) проведенным </a:t>
            </a:r>
            <a:r>
              <a:rPr lang="ru-RU" sz="1800" dirty="0" smtClean="0"/>
              <a:t>занятием </a:t>
            </a:r>
            <a:r>
              <a:rPr lang="ru-RU" sz="1800" dirty="0"/>
              <a:t>(или его отдельными этапами);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/>
              <a:t>намечаемые меры по устранению недостатков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="" xmlns:a16="http://schemas.microsoft.com/office/drawing/2014/main" id="{9C3D7BC1-D805-472B-BA97-3EC774AA7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/>
              <a:t>Самоанализ </a:t>
            </a:r>
            <a:r>
              <a:rPr lang="ru-RU" dirty="0" smtClean="0"/>
              <a:t>учебного занятия</a:t>
            </a:r>
            <a:endParaRPr lang="ru-RU" dirty="0"/>
          </a:p>
        </p:txBody>
      </p:sp>
      <p:sp>
        <p:nvSpPr>
          <p:cNvPr id="43011" name="Rectangle 3">
            <a:extLst>
              <a:ext uri="{FF2B5EF4-FFF2-40B4-BE49-F238E27FC236}">
                <a16:creationId xmlns="" xmlns:a16="http://schemas.microsoft.com/office/drawing/2014/main" id="{5535BE3F-6F55-4F8A-8B9E-022B5E6A12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Char char="Ø"/>
              <a:defRPr/>
            </a:pPr>
            <a:r>
              <a:rPr lang="ru-RU" dirty="0"/>
              <a:t> Оценка общей структуры </a:t>
            </a:r>
            <a:r>
              <a:rPr lang="ru-RU" dirty="0" smtClean="0"/>
              <a:t>теоретического занятия </a:t>
            </a:r>
            <a:endParaRPr lang="ru-RU" dirty="0"/>
          </a:p>
        </p:txBody>
      </p:sp>
      <p:sp>
        <p:nvSpPr>
          <p:cNvPr id="14340" name="Rectangle 5">
            <a:extLst>
              <a:ext uri="{FF2B5EF4-FFF2-40B4-BE49-F238E27FC236}">
                <a16:creationId xmlns="" xmlns:a16="http://schemas.microsoft.com/office/drawing/2014/main" id="{5BB3EA20-12D8-4E82-B33C-33D96ED05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2561064"/>
            <a:ext cx="40322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en-US" sz="2400" dirty="0"/>
              <a:t>Реализация основной дидактической цели </a:t>
            </a:r>
            <a:r>
              <a:rPr lang="ru-RU" altLang="en-US" sz="2400" dirty="0" smtClean="0"/>
              <a:t>занятия </a:t>
            </a:r>
            <a:endParaRPr lang="ru-RU" altLang="en-US" sz="2400" dirty="0"/>
          </a:p>
        </p:txBody>
      </p:sp>
      <p:sp>
        <p:nvSpPr>
          <p:cNvPr id="14341" name="Rectangle 8">
            <a:extLst>
              <a:ext uri="{FF2B5EF4-FFF2-40B4-BE49-F238E27FC236}">
                <a16:creationId xmlns="" xmlns:a16="http://schemas.microsoft.com/office/drawing/2014/main" id="{9F551AEB-77CC-451E-B851-31405FEE4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3860800"/>
            <a:ext cx="41767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en-US" sz="2400" dirty="0"/>
              <a:t>Осуществление развития </a:t>
            </a:r>
            <a:r>
              <a:rPr lang="ru-RU" altLang="en-US" sz="2400" dirty="0" smtClean="0"/>
              <a:t>обучающихся </a:t>
            </a:r>
            <a:r>
              <a:rPr lang="ru-RU" altLang="en-US" sz="2400" dirty="0"/>
              <a:t>в процессе обучения</a:t>
            </a:r>
            <a:r>
              <a:rPr lang="ru-RU" altLang="en-US" dirty="0"/>
              <a:t> </a:t>
            </a:r>
          </a:p>
        </p:txBody>
      </p:sp>
      <p:sp>
        <p:nvSpPr>
          <p:cNvPr id="14342" name="Rectangle 9">
            <a:extLst>
              <a:ext uri="{FF2B5EF4-FFF2-40B4-BE49-F238E27FC236}">
                <a16:creationId xmlns="" xmlns:a16="http://schemas.microsoft.com/office/drawing/2014/main" id="{1353B90E-55DD-4339-9480-92EFD2493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654495"/>
            <a:ext cx="37115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en-US" sz="2000" dirty="0"/>
              <a:t>Воспитание в процессе </a:t>
            </a:r>
            <a:r>
              <a:rPr lang="ru-RU" altLang="en-US" sz="2000" dirty="0" smtClean="0"/>
              <a:t>занятия. </a:t>
            </a:r>
            <a:endParaRPr lang="ru-RU" altLang="en-US" sz="2000" dirty="0"/>
          </a:p>
        </p:txBody>
      </p:sp>
      <p:sp>
        <p:nvSpPr>
          <p:cNvPr id="14343" name="Rectangle 10">
            <a:extLst>
              <a:ext uri="{FF2B5EF4-FFF2-40B4-BE49-F238E27FC236}">
                <a16:creationId xmlns="" xmlns:a16="http://schemas.microsoft.com/office/drawing/2014/main" id="{4E5AC1D6-3A88-403E-A4BF-BB62D8484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492375"/>
            <a:ext cx="30654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en-US" sz="2000"/>
              <a:t>Соблюдение основных принципов дидактики </a:t>
            </a:r>
          </a:p>
        </p:txBody>
      </p:sp>
      <p:sp>
        <p:nvSpPr>
          <p:cNvPr id="14344" name="Rectangle 11">
            <a:extLst>
              <a:ext uri="{FF2B5EF4-FFF2-40B4-BE49-F238E27FC236}">
                <a16:creationId xmlns="" xmlns:a16="http://schemas.microsoft.com/office/drawing/2014/main" id="{76E31053-FE3C-462B-9965-7D2832480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5327006"/>
            <a:ext cx="32573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en-US" sz="2400" dirty="0"/>
              <a:t>Работа </a:t>
            </a:r>
            <a:r>
              <a:rPr lang="ru-RU" altLang="en-US" sz="2400" dirty="0" smtClean="0"/>
              <a:t>преподавателя</a:t>
            </a:r>
            <a:r>
              <a:rPr lang="ru-RU" altLang="en-US" dirty="0" smtClean="0"/>
              <a:t> </a:t>
            </a:r>
            <a:endParaRPr lang="ru-RU" altLang="en-US" dirty="0"/>
          </a:p>
        </p:txBody>
      </p:sp>
      <p:sp>
        <p:nvSpPr>
          <p:cNvPr id="14345" name="Rectangle 12">
            <a:extLst>
              <a:ext uri="{FF2B5EF4-FFF2-40B4-BE49-F238E27FC236}">
                <a16:creationId xmlns="" xmlns:a16="http://schemas.microsoft.com/office/drawing/2014/main" id="{2753D9BA-8B1B-4601-B84D-CA3D0D432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5327006"/>
            <a:ext cx="25951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en-US" sz="2400" dirty="0" smtClean="0"/>
              <a:t>Работа студентов</a:t>
            </a:r>
            <a:endParaRPr lang="ru-RU" alt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="" xmlns:a16="http://schemas.microsoft.com/office/drawing/2014/main" id="{794967A8-8662-40FD-A00C-FC2D7DAAD5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Диагностическая карта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="" xmlns:a16="http://schemas.microsoft.com/office/drawing/2014/main" id="{8FB80B15-59CC-45D1-B936-8201AEF3278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28775"/>
            <a:ext cx="40386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b="1" i="1"/>
              <a:t>1. Анализ дидактических категорий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/>
              <a:t> 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="" xmlns:a16="http://schemas.microsoft.com/office/drawing/2014/main" id="{6C20D0C2-531D-49C9-9009-0DECA04D1BC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ru-RU"/>
              <a:t>Умение педагога формулировать цель, основные задачи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ru-RU"/>
          </a:p>
        </p:txBody>
      </p:sp>
      <p:sp>
        <p:nvSpPr>
          <p:cNvPr id="15365" name="Line 5">
            <a:extLst>
              <a:ext uri="{FF2B5EF4-FFF2-40B4-BE49-F238E27FC236}">
                <a16:creationId xmlns="" xmlns:a16="http://schemas.microsoft.com/office/drawing/2014/main" id="{EBBD7EE8-B730-4A22-B74E-57E157BAF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875" y="1916113"/>
            <a:ext cx="2160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="" xmlns:a16="http://schemas.microsoft.com/office/drawing/2014/main" id="{BBF97AC8-7FD4-4713-B9BD-E50687081E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Цели: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="" xmlns:a16="http://schemas.microsoft.com/office/drawing/2014/main" id="{B9B3E29C-C9F8-4E37-B340-88AAE93E5E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ru-RU" i="1"/>
              <a:t>Обучающая</a:t>
            </a:r>
            <a:r>
              <a:rPr lang="ru-RU"/>
              <a:t>: систематизировать знания 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ru-RU" i="1"/>
              <a:t>Развивающая</a:t>
            </a:r>
            <a:r>
              <a:rPr lang="ru-RU"/>
              <a:t>: способствовать формированию коммуникативных навыков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="" xmlns:a16="http://schemas.microsoft.com/office/drawing/2014/main" id="{E80FF42B-D60E-4DE7-941A-FE268F520C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Средства обучения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="" xmlns:a16="http://schemas.microsoft.com/office/drawing/2014/main" id="{02732EF1-168D-40DF-9699-20D84D3C19A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ru-RU" i="1"/>
              <a:t>Отбор: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ru-RU"/>
              <a:t> адекватных целей 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ru-RU"/>
              <a:t>методов, 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ru-RU"/>
              <a:t>приемов,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ru-RU"/>
              <a:t> средств обучения 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ru-RU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ru-RU"/>
              <a:t>(Дидактическая обработка материала)</a:t>
            </a:r>
          </a:p>
          <a:p>
            <a:pPr eaLnBrk="1" hangingPunct="1">
              <a:defRPr/>
            </a:pPr>
            <a:endParaRPr lang="ru-RU"/>
          </a:p>
        </p:txBody>
      </p:sp>
      <p:sp>
        <p:nvSpPr>
          <p:cNvPr id="12293" name="Rectangle 5">
            <a:extLst>
              <a:ext uri="{FF2B5EF4-FFF2-40B4-BE49-F238E27FC236}">
                <a16:creationId xmlns="" xmlns:a16="http://schemas.microsoft.com/office/drawing/2014/main" id="{781E484F-BABC-4B62-8D19-DFDAA353937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ru-RU"/>
              <a:t>Словесные, </a:t>
            </a: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ru-RU"/>
              <a:t>наглядные, </a:t>
            </a: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ru-RU"/>
              <a:t>репродуктивные, </a:t>
            </a: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ru-RU"/>
              <a:t>частично -поисковые. </a:t>
            </a: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endParaRPr lang="ru-RU"/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endParaRPr lang="ru-RU"/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ru-RU"/>
              <a:t>Методы контроля, самоконтроля </a:t>
            </a: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endParaRPr lang="ru-RU"/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="" xmlns:a16="http://schemas.microsoft.com/office/drawing/2014/main" id="{DE10C44C-8BEF-4152-9956-CD8948A472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/>
              <a:t>Самостоятельная творческая деятельность  </a:t>
            </a:r>
            <a:r>
              <a:rPr lang="ru-RU" sz="4000" dirty="0" smtClean="0"/>
              <a:t>обучающихся</a:t>
            </a:r>
            <a:endParaRPr lang="ru-RU" sz="4000" dirty="0"/>
          </a:p>
        </p:txBody>
      </p:sp>
      <p:sp>
        <p:nvSpPr>
          <p:cNvPr id="14339" name="Rectangle 3">
            <a:extLst>
              <a:ext uri="{FF2B5EF4-FFF2-40B4-BE49-F238E27FC236}">
                <a16:creationId xmlns="" xmlns:a16="http://schemas.microsoft.com/office/drawing/2014/main" id="{1A252472-EF88-4374-8523-E40BD169F4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Char char="ü"/>
              <a:defRPr/>
            </a:pPr>
            <a:r>
              <a:rPr lang="ru-RU"/>
              <a:t> Система опережающих заданий, организация ролевой игры. </a:t>
            </a:r>
          </a:p>
          <a:p>
            <a:pPr algn="just" eaLnBrk="1" hangingPunct="1">
              <a:buFont typeface="Wingdings" panose="05000000000000000000" pitchFamily="2" charset="2"/>
              <a:buChar char="ü"/>
              <a:defRPr/>
            </a:pPr>
            <a:r>
              <a:rPr lang="ru-RU"/>
              <a:t>Создание условий для самостоятельной познавательной деятельности: определение тем самостоятельной, индивидуальной работы по изученному материалу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="" xmlns:a16="http://schemas.microsoft.com/office/drawing/2014/main" id="{8F9EB231-5C2F-4E0B-97B0-5819D0486D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/>
              <a:t>Методы обучения цели  и задачи  </a:t>
            </a:r>
            <a:r>
              <a:rPr lang="ru-RU" sz="4000" dirty="0" smtClean="0"/>
              <a:t>теоретического занятия </a:t>
            </a:r>
            <a:endParaRPr lang="ru-RU" sz="4000" dirty="0"/>
          </a:p>
        </p:txBody>
      </p:sp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1D59F55D-AE63-4292-8EA0-A7A527F712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/>
              <a:t>Использование </a:t>
            </a:r>
            <a:r>
              <a:rPr lang="ru-RU" dirty="0" smtClean="0"/>
              <a:t>студентами плана </a:t>
            </a:r>
            <a:r>
              <a:rPr lang="ru-RU" dirty="0"/>
              <a:t>повторения и его важности, внесение в этот план элементов  нового.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="" xmlns:a16="http://schemas.microsoft.com/office/drawing/2014/main" id="{B4381C27-1DC2-41E6-B970-D88D8A99FA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/>
              <a:t>Развитие</a:t>
            </a:r>
            <a:r>
              <a:rPr lang="ru-RU" sz="4000" i="1"/>
              <a:t> </a:t>
            </a:r>
            <a:r>
              <a:rPr lang="ru-RU" sz="4000"/>
              <a:t>познавательных интересов 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="" xmlns:a16="http://schemas.microsoft.com/office/drawing/2014/main" id="{506706FA-EDA0-48B0-AB3F-103306AB3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/>
              <a:t>Проблемное изложение материала (</a:t>
            </a:r>
            <a:r>
              <a:rPr lang="ru-RU" dirty="0" err="1" smtClean="0"/>
              <a:t>самимистудентами</a:t>
            </a:r>
            <a:r>
              <a:rPr lang="ru-RU" dirty="0" smtClean="0"/>
              <a:t>), </a:t>
            </a:r>
            <a:r>
              <a:rPr lang="ru-RU" dirty="0"/>
              <a:t>рассчитанное на вовлечение всех в познавательную деятельность в условиях словесного обучения. </a:t>
            </a:r>
            <a:r>
              <a:rPr lang="ru-RU" dirty="0" smtClean="0"/>
              <a:t>Обучающиеся </a:t>
            </a:r>
            <a:r>
              <a:rPr lang="ru-RU" dirty="0"/>
              <a:t>включаются в сферу научно- доказательного поискового мышления.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C39D1C7E-C4C7-411A-B2E1-DBB8848BB6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/>
              <a:t>Реализация </a:t>
            </a:r>
            <a:r>
              <a:rPr lang="ru-RU" sz="4000" dirty="0" smtClean="0"/>
              <a:t>преподавателем </a:t>
            </a:r>
            <a:r>
              <a:rPr lang="ru-RU" sz="4000" dirty="0"/>
              <a:t>воспитательной функции </a:t>
            </a:r>
            <a:r>
              <a:rPr lang="ru-RU" sz="4000" dirty="0" smtClean="0"/>
              <a:t>занятия </a:t>
            </a:r>
            <a:endParaRPr lang="ru-RU" sz="4000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308A979C-63E4-425E-B501-7B8CAFB260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Реализовано формирование гражданской зрелости, зафиксировано личностное отношение  к изучаемому материалу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="" xmlns:a16="http://schemas.microsoft.com/office/drawing/2014/main" id="{7F8FF907-147C-419F-9B3F-6B6A3AB0F9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/>
              <a:t>Анализ современного </a:t>
            </a:r>
            <a:r>
              <a:rPr lang="ru-RU" dirty="0" smtClean="0"/>
              <a:t>занятия в СПО</a:t>
            </a:r>
            <a:endParaRPr lang="ru-RU" dirty="0"/>
          </a:p>
        </p:txBody>
      </p:sp>
      <p:sp>
        <p:nvSpPr>
          <p:cNvPr id="27651" name="Rectangle 3">
            <a:extLst>
              <a:ext uri="{FF2B5EF4-FFF2-40B4-BE49-F238E27FC236}">
                <a16:creationId xmlns="" xmlns:a16="http://schemas.microsoft.com/office/drawing/2014/main" id="{49362F56-0C6F-443E-80BC-FB61AC7DB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ru-RU" sz="2400" dirty="0"/>
              <a:t>Анализ любого </a:t>
            </a:r>
            <a:r>
              <a:rPr lang="ru-RU" sz="2400" dirty="0" smtClean="0"/>
              <a:t>занятия в профессиональных образовательных организациях представляет </a:t>
            </a:r>
            <a:r>
              <a:rPr lang="ru-RU" sz="2400" dirty="0"/>
              <a:t>собой комплексный подход, в котором психологический, педагогический, содержательный, методический и предметный аспекты тесно взаимосвязаны. Сам по себе анализ </a:t>
            </a:r>
            <a:r>
              <a:rPr lang="ru-RU" sz="2400" dirty="0" smtClean="0"/>
              <a:t>занятия </a:t>
            </a:r>
            <a:r>
              <a:rPr lang="ru-RU" sz="2400" dirty="0"/>
              <a:t>как процесс осознания и самопознания формирует у </a:t>
            </a:r>
            <a:r>
              <a:rPr lang="ru-RU" sz="2400" dirty="0" smtClean="0"/>
              <a:t>преподавателя </a:t>
            </a:r>
            <a:r>
              <a:rPr lang="ru-RU" sz="2400" dirty="0"/>
              <a:t>аналитические способности, развивает интерес и определяет необходимость изучения проблем обучения и воспитания. Умение проводить наблюдения за сложными педагогическими явлениями, анализировать их, обобщать и делать научно обоснованные выводы, служит действенным средством совершенствования профессионально-педагогического мастерства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ru-RU" sz="2400" dirty="0"/>
              <a:t>Современный урок — </a:t>
            </a:r>
            <a:r>
              <a:rPr lang="ru-RU" sz="2400" dirty="0" smtClean="0"/>
              <a:t>урок </a:t>
            </a:r>
            <a:r>
              <a:rPr lang="ru-RU" sz="2400" dirty="0"/>
              <a:t>, соответствующий нынешним требованиям подготовки конкурентоспособного выпускника.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3B439118-699D-4B37-933C-52875CCDB9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/>
              <a:t>Вариативность использования способов, приемов и средств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="" xmlns:a16="http://schemas.microsoft.com/office/drawing/2014/main" id="{FFBD61AD-2BDE-4353-B1A1-6F57B7EE58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dirty="0"/>
              <a:t>Обеспечена в соответствии с типом и видом </a:t>
            </a:r>
            <a:r>
              <a:rPr lang="ru-RU" dirty="0" smtClean="0"/>
              <a:t>учебного занятия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="" xmlns:a16="http://schemas.microsoft.com/office/drawing/2014/main" id="{24C78F4F-8BA7-4E2F-A55A-F0D8622F23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/>
              <a:t>Умение вывести учебную ситуацию на поиск путей совершенствования </a:t>
            </a:r>
            <a:r>
              <a:rPr lang="ru-RU" sz="2400"/>
              <a:t>(решения, ответа )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="" xmlns:a16="http://schemas.microsoft.com/office/drawing/2014/main" id="{BA04BE5E-1F2A-45EE-9F00-456BEFB788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/>
              <a:t>Через работу экспертных групп </a:t>
            </a:r>
            <a:r>
              <a:rPr lang="ru-RU" dirty="0" smtClean="0"/>
              <a:t>обучающихся, </a:t>
            </a:r>
            <a:r>
              <a:rPr lang="ru-RU" dirty="0"/>
              <a:t>которым предоставлялось слово в процессе большого диалога.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="" xmlns:a16="http://schemas.microsoft.com/office/drawing/2014/main" id="{A864176E-D10C-484A-9D02-B51CBCCE0F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/>
              <a:t>Обучение умениям самообразования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="" xmlns:a16="http://schemas.microsoft.com/office/drawing/2014/main" id="{A225F572-52AD-44F6-9145-DF9FD0F596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dirty="0"/>
              <a:t>Через методы самостоятельной познавательной деятельности (наблюдение, работа по образцу, работа </a:t>
            </a:r>
            <a:r>
              <a:rPr lang="ru-RU" dirty="0" smtClean="0"/>
              <a:t>с учебной литературой). 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="" xmlns:a16="http://schemas.microsoft.com/office/drawing/2014/main" id="{BBDEE21C-A22B-42E3-BAC5-52ED397241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/>
              <a:t>Преемственность в развитии учебных и исследовательских умений</a:t>
            </a:r>
            <a:r>
              <a:rPr lang="ru-RU" sz="4000"/>
              <a:t>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="" xmlns:a16="http://schemas.microsoft.com/office/drawing/2014/main" id="{E8B66E24-E08D-452D-B15C-BDC1D0B330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4178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/>
              <a:t>Совершенствование  учебных умений и навыков 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ru-RU"/>
          </a:p>
        </p:txBody>
      </p:sp>
      <p:sp>
        <p:nvSpPr>
          <p:cNvPr id="25604" name="Rectangle 4">
            <a:extLst>
              <a:ext uri="{FF2B5EF4-FFF2-40B4-BE49-F238E27FC236}">
                <a16:creationId xmlns="" xmlns:a16="http://schemas.microsoft.com/office/drawing/2014/main" id="{49665B7E-4F41-49B5-B5F3-04EF28F53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3933825"/>
            <a:ext cx="1995487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en-US" sz="2800"/>
              <a:t>Изложение </a:t>
            </a:r>
          </a:p>
        </p:txBody>
      </p:sp>
      <p:sp>
        <p:nvSpPr>
          <p:cNvPr id="25605" name="Rectangle 5">
            <a:extLst>
              <a:ext uri="{FF2B5EF4-FFF2-40B4-BE49-F238E27FC236}">
                <a16:creationId xmlns="" xmlns:a16="http://schemas.microsoft.com/office/drawing/2014/main" id="{8D0CF43D-F945-4C8A-8781-7445690B5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0" y="4797425"/>
            <a:ext cx="2066925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en-US" sz="4000"/>
              <a:t>Логика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="" xmlns:a16="http://schemas.microsoft.com/office/drawing/2014/main" id="{87746C8F-6F89-484D-AD9D-5C3960D11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3644900"/>
            <a:ext cx="2282825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en-US" sz="2400"/>
              <a:t>Рассуждение </a:t>
            </a:r>
          </a:p>
        </p:txBody>
      </p:sp>
      <p:sp>
        <p:nvSpPr>
          <p:cNvPr id="25607" name="Line 7">
            <a:extLst>
              <a:ext uri="{FF2B5EF4-FFF2-40B4-BE49-F238E27FC236}">
                <a16:creationId xmlns="" xmlns:a16="http://schemas.microsoft.com/office/drawing/2014/main" id="{999EB860-F221-4974-BBD3-F7A227E38FC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2997200"/>
            <a:ext cx="14287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>
            <a:extLst>
              <a:ext uri="{FF2B5EF4-FFF2-40B4-BE49-F238E27FC236}">
                <a16:creationId xmlns="" xmlns:a16="http://schemas.microsoft.com/office/drawing/2014/main" id="{013BB81A-C777-4A9F-AA76-3A7508164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636838"/>
            <a:ext cx="1223963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>
            <a:extLst>
              <a:ext uri="{FF2B5EF4-FFF2-40B4-BE49-F238E27FC236}">
                <a16:creationId xmlns="" xmlns:a16="http://schemas.microsoft.com/office/drawing/2014/main" id="{F8CE0D14-F0D1-49E9-B369-2FFC1E75739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2636838"/>
            <a:ext cx="1295400" cy="2087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0">
            <a:extLst>
              <a:ext uri="{FF2B5EF4-FFF2-40B4-BE49-F238E27FC236}">
                <a16:creationId xmlns="" xmlns:a16="http://schemas.microsoft.com/office/drawing/2014/main" id="{6294D4FC-172B-4297-A7F0-C610A4D09F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2492375"/>
            <a:ext cx="71438" cy="316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Oval 11">
            <a:extLst>
              <a:ext uri="{FF2B5EF4-FFF2-40B4-BE49-F238E27FC236}">
                <a16:creationId xmlns="" xmlns:a16="http://schemas.microsoft.com/office/drawing/2014/main" id="{7C3D3B24-48C0-4E67-8075-50B4429A8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5734050"/>
            <a:ext cx="3240087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en-US" sz="2400"/>
              <a:t>Аргументированность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="" xmlns:a16="http://schemas.microsoft.com/office/drawing/2014/main" id="{4CB98308-EEF6-4C9A-89CA-2C36876C5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/>
              <a:t>Методика проблемного обучения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="" xmlns:a16="http://schemas.microsoft.com/office/drawing/2014/main" id="{8CF88331-5EAD-4422-994A-08CCFDDDF7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Преподаватель </a:t>
            </a:r>
            <a:r>
              <a:rPr lang="ru-RU" dirty="0"/>
              <a:t>владеет методами проблемного обучения, наиболее полно решающего задачи развития </a:t>
            </a:r>
            <a:r>
              <a:rPr lang="ru-RU" dirty="0" smtClean="0"/>
              <a:t>обучающихся. 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="" xmlns:a16="http://schemas.microsoft.com/office/drawing/2014/main" id="{C2257A95-B597-4CFF-BABC-80944F2CB6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/>
              <a:t>Методикой  исследовательского обучения 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="" xmlns:a16="http://schemas.microsoft.com/office/drawing/2014/main" id="{DEEE4B90-CF9A-455F-A262-49E97E0495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dirty="0"/>
              <a:t>Эвристический метод и частично -поисковый готовят </a:t>
            </a:r>
            <a:r>
              <a:rPr lang="ru-RU" dirty="0" smtClean="0"/>
              <a:t>обучающихся </a:t>
            </a:r>
            <a:r>
              <a:rPr lang="ru-RU" dirty="0"/>
              <a:t>к исследовательской работе на более высоком уровне. </a:t>
            </a:r>
          </a:p>
          <a:p>
            <a:pPr algn="ctr" eaLnBrk="1" hangingPunct="1">
              <a:defRPr/>
            </a:pPr>
            <a:r>
              <a:rPr lang="ru-RU" dirty="0" err="1" smtClean="0"/>
              <a:t>Преподавтель</a:t>
            </a:r>
            <a:r>
              <a:rPr lang="ru-RU" dirty="0" smtClean="0"/>
              <a:t> </a:t>
            </a:r>
            <a:r>
              <a:rPr lang="ru-RU" dirty="0"/>
              <a:t>овладевает исследовательскими методами.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="" xmlns:a16="http://schemas.microsoft.com/office/drawing/2014/main" id="{EB822014-67A3-44CB-BF29-CA5976DAC9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Учебный  процесс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="" xmlns:a16="http://schemas.microsoft.com/office/drawing/2014/main" id="{F5F0CCCD-DB17-4FF8-AD9E-5525A37374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Char char="Ø"/>
              <a:defRPr/>
            </a:pPr>
            <a:r>
              <a:rPr lang="ru-RU" dirty="0"/>
              <a:t>На этом </a:t>
            </a:r>
            <a:r>
              <a:rPr lang="ru-RU" dirty="0" smtClean="0"/>
              <a:t>построено учебное занятие 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="" xmlns:a16="http://schemas.microsoft.com/office/drawing/2014/main" id="{ABB176FC-CE4A-484F-8301-8AB402BF49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Вопросы для самоконтроля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="" xmlns:a16="http://schemas.microsoft.com/office/drawing/2014/main" id="{4891A121-CF96-4D8B-AAC5-24733AD6E6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ru-RU" dirty="0"/>
              <a:t>Для чего необходим </a:t>
            </a:r>
            <a:r>
              <a:rPr lang="ru-RU" dirty="0" smtClean="0"/>
              <a:t>преподавателю </a:t>
            </a:r>
            <a:r>
              <a:rPr lang="ru-RU" dirty="0"/>
              <a:t>самоанализ урока? 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ru-RU" dirty="0"/>
              <a:t>Назовите основные требования к современному </a:t>
            </a:r>
            <a:r>
              <a:rPr lang="ru-RU" dirty="0" smtClean="0"/>
              <a:t>занятию. </a:t>
            </a:r>
            <a:endParaRPr lang="ru-RU" dirty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ru-RU" dirty="0"/>
              <a:t>По каким аспектам можно проводить анализ </a:t>
            </a:r>
            <a:r>
              <a:rPr lang="ru-RU" dirty="0" smtClean="0"/>
              <a:t>занятия? </a:t>
            </a:r>
            <a:endParaRPr lang="ru-RU" dirty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ru-RU" dirty="0"/>
              <a:t>Назовите основные критерии оценки эффективности </a:t>
            </a:r>
            <a:r>
              <a:rPr lang="ru-RU" dirty="0" smtClean="0"/>
              <a:t>учебного занятия. </a:t>
            </a:r>
            <a:endParaRPr lang="ru-RU" dirty="0"/>
          </a:p>
          <a:p>
            <a:pPr eaLnBrk="1" hangingPunct="1">
              <a:defRPr/>
            </a:pPr>
            <a:endParaRPr lang="ru-RU" dirty="0"/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="" xmlns:a16="http://schemas.microsoft.com/office/drawing/2014/main" id="{7105FA09-1E8D-4F79-8187-FF0367CF39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Литература 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="" xmlns:a16="http://schemas.microsoft.com/office/drawing/2014/main" id="{FD487F96-C2CF-4183-8DEF-6F9FC6D179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dirty="0"/>
              <a:t>Зотов Ю.Б. Организация современного урока /Под ред. </a:t>
            </a:r>
            <a:r>
              <a:rPr lang="ru-RU" sz="2400" dirty="0" err="1"/>
              <a:t>П.И.Пидкасистого</a:t>
            </a:r>
            <a:r>
              <a:rPr lang="ru-RU" sz="2400" dirty="0"/>
              <a:t>, М., 2004. </a:t>
            </a:r>
            <a:endParaRPr lang="ru-RU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Педагогическая энциклопедия. М., 2006.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/>
              <a:t>Ильина Т.А. Педагогика. Курс лекций. М., 2004.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/>
              <a:t>Кириллова Г.Д. Теория и практика урока в условиях развивающего обучения. М., 2000.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/>
              <a:t>Культура современного урока /Под ред. </a:t>
            </a:r>
            <a:r>
              <a:rPr lang="ru-RU" sz="2400" dirty="0" err="1"/>
              <a:t>Н.Е.Щурковой</a:t>
            </a:r>
            <a:r>
              <a:rPr lang="ru-RU" sz="2400" dirty="0"/>
              <a:t>. - М., 2004. </a:t>
            </a:r>
            <a:endParaRPr lang="ru-RU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Шамова Т.И. Управление процессом формирования системы качества знаний. М.,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2000</a:t>
            </a:r>
            <a:r>
              <a:rPr lang="ru-RU" sz="2400" dirty="0" smtClean="0">
                <a:solidFill>
                  <a:srgbClr val="000000"/>
                </a:solidFill>
                <a:effectLst/>
              </a:rPr>
              <a:t>.</a:t>
            </a:r>
            <a:endParaRPr lang="ru-RU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/>
              <a:t>Махмудов М.И. Современный урок 2-е изд.. - М., 2005.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err="1" smtClean="0"/>
              <a:t>Селевко</a:t>
            </a:r>
            <a:r>
              <a:rPr lang="ru-RU" sz="2400" dirty="0" smtClean="0"/>
              <a:t> </a:t>
            </a:r>
            <a:r>
              <a:rPr lang="ru-RU" sz="2400" dirty="0"/>
              <a:t>Г.К. тестовый аспектный анализ урока. - М., 2006.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="" xmlns:a16="http://schemas.microsoft.com/office/drawing/2014/main" id="{B6E89D13-7791-40C7-93AE-65F846EDE2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/>
              <a:t>Общие закономерности учебного процесса  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="" xmlns:a16="http://schemas.microsoft.com/office/drawing/2014/main" id="{95C1F88F-9D0D-41DD-A8FB-8F375A11E6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dirty="0"/>
              <a:t>Постановка целей зависит от уровня развития и потребностей общества, его требований к процессам образования, воспитания и развития личности.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/>
              <a:t>Отбор содержания зависит от целей и задач обучения, от возрастных и индивидуальных возможностей </a:t>
            </a:r>
            <a:r>
              <a:rPr lang="ru-RU" sz="2000" dirty="0" smtClean="0"/>
              <a:t>обучающихся, </a:t>
            </a:r>
            <a:r>
              <a:rPr lang="ru-RU" sz="2000" dirty="0"/>
              <a:t>от уровня развития теории и практики обучения.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/>
              <a:t>Выбор методов зависит от задач и содержания обучения, от реальных учебных возможностей </a:t>
            </a:r>
            <a:r>
              <a:rPr lang="ru-RU" sz="2000" dirty="0" smtClean="0"/>
              <a:t>обучающихся по </a:t>
            </a:r>
            <a:r>
              <a:rPr lang="ru-RU" sz="2000" dirty="0"/>
              <a:t>их применению.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/>
              <a:t>Формы организации обучения зависят от целей, содержания и методов обучения.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/>
              <a:t>Активность учебной деятельности </a:t>
            </a:r>
            <a:r>
              <a:rPr lang="ru-RU" sz="2000" dirty="0" smtClean="0"/>
              <a:t>студентов </a:t>
            </a:r>
            <a:r>
              <a:rPr lang="ru-RU" sz="2000" dirty="0"/>
              <a:t>зависит от наличия у них внутренних познавательных мотивов, а также от внешних (общественных, экономических, педагогических) стимулов.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/>
              <a:t>Качество обучения зависит от взаимосвязанности процессов преподавания и учения.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/>
              <a:t>Эффективность учебного процесса зависит от условий, в которых он протекает и взаимосвязанности всех закономерностей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="" xmlns:a16="http://schemas.microsoft.com/office/drawing/2014/main" id="{9AE8D808-93EB-4559-93E5-9A2CDEF880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/>
              <a:t>Типы анализа </a:t>
            </a:r>
            <a:r>
              <a:rPr lang="ru-RU" dirty="0" smtClean="0"/>
              <a:t>занятия</a:t>
            </a:r>
            <a:endParaRPr lang="ru-RU" dirty="0"/>
          </a:p>
        </p:txBody>
      </p:sp>
      <p:sp>
        <p:nvSpPr>
          <p:cNvPr id="34819" name="Rectangle 3">
            <a:extLst>
              <a:ext uri="{FF2B5EF4-FFF2-40B4-BE49-F238E27FC236}">
                <a16:creationId xmlns="" xmlns:a16="http://schemas.microsoft.com/office/drawing/2014/main" id="{4B571862-FFF5-4BF3-B8AB-4E80FA243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ru-RU" sz="2000" dirty="0"/>
              <a:t>- полный - проводится с целью контроля за качеством организации учебно-воспитательного процесса, для изучения стиля деятельности </a:t>
            </a:r>
            <a:r>
              <a:rPr lang="ru-RU" sz="2000" dirty="0" smtClean="0"/>
              <a:t>преподавателя, </a:t>
            </a:r>
            <a:r>
              <a:rPr lang="ru-RU" sz="2000" dirty="0"/>
              <a:t>опыта его работы;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ru-RU" sz="2000" dirty="0"/>
              <a:t>краткий - отражает основные дидактические категории, с целью общей оценки его качества;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ru-RU" sz="2000" dirty="0"/>
              <a:t>комплексный - предполагает всестороннее рассмотрение в единстве и взаимосвязи целей, содержания, методов и форм организации </a:t>
            </a:r>
            <a:r>
              <a:rPr lang="ru-RU" sz="2000" dirty="0" smtClean="0"/>
              <a:t>занятия.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Применяется чаще при анализе нескольких </a:t>
            </a:r>
            <a:r>
              <a:rPr lang="ru-RU" sz="2000" dirty="0" smtClean="0"/>
              <a:t>занятий </a:t>
            </a:r>
            <a:r>
              <a:rPr lang="ru-RU" sz="2000" dirty="0"/>
              <a:t>по одной теме, а также для обучения специалистов.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ru-RU" sz="2000" dirty="0"/>
              <a:t> аспектный - используется при необходимости более глубокого рассмотрения какой-то одной стороны </a:t>
            </a:r>
            <a:r>
              <a:rPr lang="ru-RU" sz="2000" dirty="0" smtClean="0"/>
              <a:t>занятия </a:t>
            </a:r>
            <a:r>
              <a:rPr lang="ru-RU" sz="2000" dirty="0"/>
              <a:t>с целью выявления недостатков или установления эффективности отдельных приемов деятельности </a:t>
            </a:r>
            <a:r>
              <a:rPr lang="ru-RU" sz="2000" dirty="0" smtClean="0"/>
              <a:t>преподавателя.</a:t>
            </a:r>
            <a:endParaRPr lang="ru-RU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ru-RU" sz="2000" dirty="0"/>
              <a:t>Каждый из данных типов анализа </a:t>
            </a:r>
            <a:r>
              <a:rPr lang="ru-RU" sz="2000" dirty="0" smtClean="0"/>
              <a:t>занятия </a:t>
            </a:r>
            <a:r>
              <a:rPr lang="ru-RU" sz="2000" dirty="0"/>
              <a:t>может иметь виды: дидактический, психологический, воспитательный, методический, организационный.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ru-RU" sz="2000" dirty="0"/>
              <a:t>Цели педагогического анализа могут быть различными, исходя из них применяется частичный анализ соответствующий какому-либо аспекту </a:t>
            </a:r>
            <a:r>
              <a:rPr lang="ru-RU" sz="2000" dirty="0" smtClean="0"/>
              <a:t>занятия </a:t>
            </a:r>
            <a:r>
              <a:rPr lang="ru-RU" sz="2000" dirty="0"/>
              <a:t>(общепедагогическому, психологическому и т.п.).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="" xmlns:a16="http://schemas.microsoft.com/office/drawing/2014/main" id="{2EF3CEEA-6950-45D4-86B9-0D150F4CD9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/>
              <a:t>Общие критерии анализа 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="" xmlns:a16="http://schemas.microsoft.com/office/drawing/2014/main" id="{7CFD879F-BADD-47C7-B583-E57652C655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ru-RU" i="1" dirty="0"/>
              <a:t>Результативность</a:t>
            </a:r>
            <a:r>
              <a:rPr lang="ru-RU" dirty="0"/>
              <a:t>. Считается, что результативность </a:t>
            </a:r>
            <a:r>
              <a:rPr lang="ru-RU" dirty="0" smtClean="0"/>
              <a:t>занятия </a:t>
            </a:r>
            <a:r>
              <a:rPr lang="ru-RU" dirty="0"/>
              <a:t>зависит от технологии его проведения, основанной на соблюдении основных правил организации учебного процесса и чем качественнее технология, тем выше результат </a:t>
            </a:r>
            <a:r>
              <a:rPr lang="ru-RU" dirty="0" smtClean="0"/>
              <a:t>занятия. </a:t>
            </a:r>
            <a:r>
              <a:rPr lang="ru-RU" dirty="0"/>
              <a:t>Поэтому вся деятельность </a:t>
            </a:r>
            <a:r>
              <a:rPr lang="ru-RU" dirty="0" smtClean="0"/>
              <a:t>преподавателя </a:t>
            </a:r>
            <a:r>
              <a:rPr lang="ru-RU" dirty="0"/>
              <a:t>и </a:t>
            </a:r>
            <a:r>
              <a:rPr lang="ru-RU" dirty="0" smtClean="0"/>
              <a:t>студентов </a:t>
            </a:r>
            <a:r>
              <a:rPr lang="ru-RU" dirty="0"/>
              <a:t>должна осуществляться с учетом новейших психолого-педагогических достижений.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="" xmlns:a16="http://schemas.microsoft.com/office/drawing/2014/main" id="{64CAD5B7-74DA-4601-B180-475215FE50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/>
              <a:t>Основные пути повышения эффективности </a:t>
            </a:r>
            <a:r>
              <a:rPr lang="ru-RU" sz="4000" dirty="0" smtClean="0"/>
              <a:t>занятия </a:t>
            </a:r>
            <a:endParaRPr lang="ru-RU" sz="4000" dirty="0"/>
          </a:p>
        </p:txBody>
      </p:sp>
      <p:sp>
        <p:nvSpPr>
          <p:cNvPr id="36867" name="Rectangle 3">
            <a:extLst>
              <a:ext uri="{FF2B5EF4-FFF2-40B4-BE49-F238E27FC236}">
                <a16:creationId xmlns="" xmlns:a16="http://schemas.microsoft.com/office/drawing/2014/main" id="{65C25ACF-905E-4865-BC28-45DF8C3A2C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ru-RU" sz="2000" dirty="0"/>
              <a:t>постановка и решение познавательных, воспитательных и развивающих задач;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ru-RU" sz="2000" dirty="0"/>
              <a:t>оптимизация процесса обучения (выбор наиболее эффективного варианта для данных условий на всех этапах обучения с учетом индивидуальных особенностей и возможностей </a:t>
            </a:r>
            <a:r>
              <a:rPr lang="ru-RU" sz="2000" dirty="0" smtClean="0"/>
              <a:t>обучающихся); </a:t>
            </a:r>
            <a:endParaRPr lang="ru-RU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ru-RU" sz="2000" dirty="0"/>
              <a:t>стимулирование и формирование познавательных интересов </a:t>
            </a:r>
            <a:r>
              <a:rPr lang="ru-RU" sz="2000" dirty="0" smtClean="0"/>
              <a:t>обучающихся; </a:t>
            </a:r>
            <a:endParaRPr lang="ru-RU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ru-RU" sz="2000" dirty="0"/>
              <a:t>применение активизирующих методов и средств обучения;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ru-RU" sz="2000" dirty="0" smtClean="0"/>
              <a:t>единство </a:t>
            </a:r>
            <a:r>
              <a:rPr lang="ru-RU" sz="2000" dirty="0"/>
              <a:t>формирования знаний, умений и навыков как специальных, так и общих;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ru-RU" sz="2000" dirty="0"/>
              <a:t>организация оперативной обратной связи;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ru-RU" sz="2000" dirty="0"/>
              <a:t>формирование отношений сотрудничества </a:t>
            </a:r>
            <a:r>
              <a:rPr lang="ru-RU" sz="2000" dirty="0" smtClean="0"/>
              <a:t>преподавателя </a:t>
            </a:r>
            <a:r>
              <a:rPr lang="ru-RU" sz="2000" dirty="0"/>
              <a:t>и </a:t>
            </a:r>
            <a:r>
              <a:rPr lang="ru-RU" sz="2000" dirty="0" smtClean="0"/>
              <a:t>студентов; </a:t>
            </a:r>
            <a:r>
              <a:rPr lang="ru-RU" sz="2000" dirty="0"/>
              <a:t>создание благоприятного психологического микроклимата;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ru-RU" sz="2000" dirty="0"/>
              <a:t>интенсификация учебного процесса путем </a:t>
            </a:r>
            <a:r>
              <a:rPr lang="ru-RU" sz="2000" dirty="0" smtClean="0"/>
              <a:t>НОТ</a:t>
            </a:r>
            <a:r>
              <a:rPr lang="ru-RU" sz="1800" dirty="0" smtClean="0"/>
              <a:t>. </a:t>
            </a:r>
            <a:endParaRPr lang="ru-RU" sz="1800" dirty="0"/>
          </a:p>
          <a:p>
            <a:pPr eaLnBrk="1" hangingPunct="1">
              <a:lnSpc>
                <a:spcPct val="80000"/>
              </a:lnSpc>
              <a:defRPr/>
            </a:pPr>
            <a:endParaRPr lang="ru-RU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="" xmlns:a16="http://schemas.microsoft.com/office/drawing/2014/main" id="{533850EE-D717-46C0-8A16-7E53B631F7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/>
              <a:t>Структура </a:t>
            </a:r>
            <a:r>
              <a:rPr lang="ru-RU" dirty="0" smtClean="0"/>
              <a:t>занятия</a:t>
            </a:r>
            <a:endParaRPr lang="ru-RU" dirty="0"/>
          </a:p>
        </p:txBody>
      </p:sp>
      <p:sp>
        <p:nvSpPr>
          <p:cNvPr id="37891" name="Rectangle 3">
            <a:extLst>
              <a:ext uri="{FF2B5EF4-FFF2-40B4-BE49-F238E27FC236}">
                <a16:creationId xmlns="" xmlns:a16="http://schemas.microsoft.com/office/drawing/2014/main" id="{9772A208-50C3-43A3-8DE4-E81A74DBE9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dirty="0"/>
              <a:t>Одним из актуальных требований является нахождение оптимальных   и содержательных  методов обучения.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/>
              <a:t>Структура </a:t>
            </a:r>
            <a:r>
              <a:rPr lang="ru-RU" sz="2800" dirty="0" smtClean="0"/>
              <a:t>занятия </a:t>
            </a:r>
            <a:r>
              <a:rPr lang="ru-RU" sz="2800" dirty="0"/>
              <a:t>строится на основе дидактических целей, с учетом содержания учебного материала, составом умственных и практических операций, осуществляемых в ходе учебной деятельности, психологических закономерностей и условий (состав  группы, уровень </a:t>
            </a:r>
            <a:r>
              <a:rPr lang="ru-RU" sz="2800" dirty="0" smtClean="0"/>
              <a:t>подготовки студентов). 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="" xmlns:a16="http://schemas.microsoft.com/office/drawing/2014/main" id="{C6E1AD14-0746-4715-B9CD-6F04058BB6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/>
              <a:t>Активизация познавательной деятельности </a:t>
            </a:r>
            <a:r>
              <a:rPr lang="ru-RU" sz="4000" dirty="0" smtClean="0"/>
              <a:t>обучающихся</a:t>
            </a:r>
            <a:endParaRPr lang="ru-RU" sz="4000" dirty="0"/>
          </a:p>
        </p:txBody>
      </p:sp>
      <p:sp>
        <p:nvSpPr>
          <p:cNvPr id="38915" name="Rectangle 3">
            <a:extLst>
              <a:ext uri="{FF2B5EF4-FFF2-40B4-BE49-F238E27FC236}">
                <a16:creationId xmlns="" xmlns:a16="http://schemas.microsoft.com/office/drawing/2014/main" id="{ACF927FA-9FE2-4C4F-8659-CEE8946024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dirty="0"/>
              <a:t>Для эффективного усвоения знаний необходимо, чтобы учебный материал стал предметом активных мыслительных и практических действий каждого </a:t>
            </a:r>
            <a:r>
              <a:rPr lang="ru-RU" sz="2800" dirty="0" smtClean="0"/>
              <a:t>студента.</a:t>
            </a:r>
            <a:endParaRPr lang="ru-RU" sz="2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/>
              <a:t>Закономерно, что чем активнее познавательная деятельность обучаемого, тем выше эффективность усвоения. Поэтому преподавание  специальных  дисциплин должно опираться на методологический принцип </a:t>
            </a:r>
            <a:r>
              <a:rPr lang="ru-RU" sz="2800" dirty="0" err="1"/>
              <a:t>деятельностного</a:t>
            </a:r>
            <a:r>
              <a:rPr lang="ru-RU" sz="2800" dirty="0"/>
              <a:t> подхода и в процессе обучения необходимо формирование учебно-познавательной деятельности.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="" xmlns:a16="http://schemas.microsoft.com/office/drawing/2014/main" id="{F188C420-EF33-41FE-A455-B0ADE475F6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/>
              <a:t>Уровни самоанализа </a:t>
            </a:r>
            <a:r>
              <a:rPr lang="ru-RU" dirty="0" smtClean="0"/>
              <a:t>занятия</a:t>
            </a:r>
            <a:endParaRPr lang="ru-RU" dirty="0"/>
          </a:p>
        </p:txBody>
      </p:sp>
      <p:sp>
        <p:nvSpPr>
          <p:cNvPr id="39939" name="Rectangle 3">
            <a:extLst>
              <a:ext uri="{FF2B5EF4-FFF2-40B4-BE49-F238E27FC236}">
                <a16:creationId xmlns="" xmlns:a16="http://schemas.microsoft.com/office/drawing/2014/main" id="{3CABFDEE-3C45-4F0B-BF61-65DDD67E97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ru-RU" sz="2400" dirty="0"/>
              <a:t>Эмоциональный - непроизвольный уровень, когда </a:t>
            </a:r>
            <a:r>
              <a:rPr lang="ru-RU" sz="2400" dirty="0" smtClean="0"/>
              <a:t>преподаватель </a:t>
            </a:r>
            <a:r>
              <a:rPr lang="ru-RU" sz="2400" dirty="0"/>
              <a:t>чувствует удовлетворенность или неудовлетворенность своей педагогической деятельностью.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ru-RU" sz="2400" dirty="0"/>
              <a:t>Оценочный, когда оценивается соответствие результата урока намеченному целям и плану.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ru-RU" sz="2400" dirty="0"/>
              <a:t>Методический, когда анализируется </a:t>
            </a:r>
            <a:r>
              <a:rPr lang="ru-RU" sz="2400" dirty="0" smtClean="0"/>
              <a:t>занятие </a:t>
            </a:r>
            <a:r>
              <a:rPr lang="ru-RU" sz="2400" dirty="0"/>
              <a:t>с позиций существующих требований к </a:t>
            </a:r>
            <a:r>
              <a:rPr lang="ru-RU" sz="2400" dirty="0" smtClean="0"/>
              <a:t>учебному занятию. </a:t>
            </a:r>
            <a:endParaRPr lang="ru-RU" sz="2400" dirty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ru-RU" sz="2400" dirty="0"/>
              <a:t>Рефлексивный, когда определяются причины и вытекающие из них последствия. Это высший уровень анализа, для осуществления которого необходимо привлечь психолого-педагогическую теорию.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лен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121</TotalTime>
  <Words>1261</Words>
  <Application>Microsoft Office PowerPoint</Application>
  <PresentationFormat>Экран (4:3)</PresentationFormat>
  <Paragraphs>136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Клен</vt:lpstr>
      <vt:lpstr>Анализ и самоанализ современного занятия в СПО</vt:lpstr>
      <vt:lpstr>Анализ современного занятия в СПО</vt:lpstr>
      <vt:lpstr>Общие закономерности учебного процесса  </vt:lpstr>
      <vt:lpstr>Типы анализа занятия</vt:lpstr>
      <vt:lpstr>Общие критерии анализа </vt:lpstr>
      <vt:lpstr>Основные пути повышения эффективности занятия </vt:lpstr>
      <vt:lpstr>Структура занятия</vt:lpstr>
      <vt:lpstr>Активизация познавательной деятельности обучающихся</vt:lpstr>
      <vt:lpstr>Уровни самоанализа занятия</vt:lpstr>
      <vt:lpstr>Самоанализ учебного занятия </vt:lpstr>
      <vt:lpstr>Основные требования к анализу занятия </vt:lpstr>
      <vt:lpstr>Самоанализ учебного занятия</vt:lpstr>
      <vt:lpstr>Диагностическая карта </vt:lpstr>
      <vt:lpstr>Цели:</vt:lpstr>
      <vt:lpstr>Средства обучения</vt:lpstr>
      <vt:lpstr>Самостоятельная творческая деятельность  обучающихся</vt:lpstr>
      <vt:lpstr>Методы обучения цели  и задачи  теоретического занятия </vt:lpstr>
      <vt:lpstr>Развитие познавательных интересов </vt:lpstr>
      <vt:lpstr>Реализация преподавателем воспитательной функции занятия </vt:lpstr>
      <vt:lpstr>Вариативность использования способов, приемов и средств </vt:lpstr>
      <vt:lpstr>Умение вывести учебную ситуацию на поиск путей совершенствования (решения, ответа )</vt:lpstr>
      <vt:lpstr>Обучение умениям самообразования </vt:lpstr>
      <vt:lpstr>Преемственность в развитии учебных и исследовательских умений </vt:lpstr>
      <vt:lpstr>Методика проблемного обучения</vt:lpstr>
      <vt:lpstr>Методикой  исследовательского обучения </vt:lpstr>
      <vt:lpstr>Учебный  процесс</vt:lpstr>
      <vt:lpstr>Вопросы для самоконтроля</vt:lpstr>
      <vt:lpstr>Литература </vt:lpstr>
    </vt:vector>
  </TitlesOfParts>
  <Company>НВО по НГТР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современного урока</dc:title>
  <dc:creator>Люба</dc:creator>
  <cp:lastModifiedBy>Муслимова</cp:lastModifiedBy>
  <cp:revision>50</cp:revision>
  <dcterms:created xsi:type="dcterms:W3CDTF">2007-10-14T17:26:23Z</dcterms:created>
  <dcterms:modified xsi:type="dcterms:W3CDTF">2021-11-26T06:49:22Z</dcterms:modified>
</cp:coreProperties>
</file>