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9564" y="2003882"/>
            <a:ext cx="3780790" cy="434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70779" y="1675003"/>
            <a:ext cx="3720465" cy="4672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91895"/>
            <a:ext cx="536448" cy="77723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8011" y="661416"/>
            <a:ext cx="1074420" cy="33527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58117" y="585216"/>
            <a:ext cx="451079" cy="4724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9564" y="1675003"/>
            <a:ext cx="282575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7631" y="2008377"/>
            <a:ext cx="8141334" cy="4426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13532"/>
            <a:ext cx="2744724" cy="10454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141345" y="2135886"/>
            <a:ext cx="5420360" cy="1753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200" b="1" spc="5" dirty="0">
                <a:solidFill>
                  <a:srgbClr val="FF0000"/>
                </a:solidFill>
                <a:latin typeface="Tahoma"/>
                <a:cs typeface="Tahoma"/>
              </a:rPr>
              <a:t>ОРГАНИЗАЦИЯ</a:t>
            </a:r>
            <a:r>
              <a:rPr sz="22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5" dirty="0">
                <a:solidFill>
                  <a:srgbClr val="FF0000"/>
                </a:solidFill>
                <a:latin typeface="Tahoma"/>
                <a:cs typeface="Tahoma"/>
              </a:rPr>
              <a:t>УЧЕБНО-ПРОЕКТНОЙ</a:t>
            </a:r>
            <a:endParaRPr sz="22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2200" b="1" spc="5" dirty="0">
                <a:solidFill>
                  <a:srgbClr val="FF0000"/>
                </a:solidFill>
                <a:latin typeface="Tahoma"/>
                <a:cs typeface="Tahoma"/>
              </a:rPr>
              <a:t>ДЕЯТЕЛЬНОСТИ</a:t>
            </a:r>
            <a:r>
              <a:rPr sz="2200" b="1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10" dirty="0">
                <a:solidFill>
                  <a:srgbClr val="FF0000"/>
                </a:solidFill>
                <a:latin typeface="Tahoma"/>
                <a:cs typeface="Tahoma"/>
              </a:rPr>
              <a:t>ОБУЧАЮЩИХСЯ</a:t>
            </a:r>
            <a:endParaRPr sz="2200" dirty="0">
              <a:latin typeface="Tahoma"/>
              <a:cs typeface="Tahom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467558" y="195486"/>
            <a:ext cx="814449" cy="1008112"/>
          </a:xfrm>
          <a:prstGeom prst="rect">
            <a:avLst/>
          </a:prstGeom>
        </p:spPr>
      </p:pic>
      <p:sp>
        <p:nvSpPr>
          <p:cNvPr id="8" name="Подзаголовок 4"/>
          <p:cNvSpPr txBox="1">
            <a:spLocks/>
          </p:cNvSpPr>
          <p:nvPr/>
        </p:nvSpPr>
        <p:spPr bwMode="auto">
          <a:xfrm>
            <a:off x="1259632" y="195486"/>
            <a:ext cx="7560840" cy="8435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6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Государственное автономное профессиональное образовательное учреждение Республики Башкортостан  «Уфимский медицинский колледж» </a:t>
            </a:r>
            <a:endParaRPr lang="ru-RU" sz="1600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2200" y="1037783"/>
            <a:ext cx="551751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ПЕДАГОГИЧЕСКИЕ</a:t>
            </a:r>
            <a:r>
              <a:rPr sz="20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ЦЕЛИ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УЧЕБНОГО ПРОЕКТА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94841" y="5189982"/>
            <a:ext cx="58527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основе формирования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компетенций </a:t>
            </a:r>
            <a:r>
              <a:rPr sz="2400" spc="-20" dirty="0">
                <a:solidFill>
                  <a:srgbClr val="C00000"/>
                </a:solidFill>
                <a:latin typeface="Calibri"/>
                <a:cs typeface="Calibri"/>
              </a:rPr>
              <a:t>лежат </a:t>
            </a:r>
            <a:r>
              <a:rPr sz="2400" spc="-5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актуализация,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формирование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осмысление </a:t>
            </a:r>
            <a:r>
              <a:rPr sz="2400" spc="-5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31936A"/>
                </a:solidFill>
                <a:uFill>
                  <a:solidFill>
                    <a:srgbClr val="31936A"/>
                  </a:solidFill>
                </a:uFill>
                <a:latin typeface="Calibri"/>
                <a:cs typeface="Calibri"/>
              </a:rPr>
              <a:t>личностно</a:t>
            </a:r>
            <a:r>
              <a:rPr sz="2400" b="1" u="heavy" spc="-25" dirty="0">
                <a:solidFill>
                  <a:srgbClr val="31936A"/>
                </a:solidFill>
                <a:uFill>
                  <a:solidFill>
                    <a:srgbClr val="31936A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31936A"/>
                </a:solidFill>
                <a:uFill>
                  <a:solidFill>
                    <a:srgbClr val="31936A"/>
                  </a:solidFill>
                </a:uFill>
                <a:latin typeface="Calibri"/>
                <a:cs typeface="Calibri"/>
              </a:rPr>
              <a:t>значимого</a:t>
            </a:r>
            <a:r>
              <a:rPr sz="2400" b="1" u="heavy" spc="-15" dirty="0">
                <a:solidFill>
                  <a:srgbClr val="31936A"/>
                </a:solidFill>
                <a:uFill>
                  <a:solidFill>
                    <a:srgbClr val="31936A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31936A"/>
                </a:solidFill>
                <a:uFill>
                  <a:solidFill>
                    <a:srgbClr val="31936A"/>
                  </a:solidFill>
                </a:uFill>
                <a:latin typeface="Calibri"/>
                <a:cs typeface="Calibri"/>
              </a:rPr>
              <a:t>опыта</a:t>
            </a:r>
            <a:r>
              <a:rPr sz="2400" b="1" spc="5" dirty="0">
                <a:solidFill>
                  <a:srgbClr val="31936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обучающихся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6691" y="4493514"/>
            <a:ext cx="699770" cy="2509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300" spc="-5" dirty="0">
                <a:solidFill>
                  <a:srgbClr val="FF0000"/>
                </a:solidFill>
                <a:latin typeface="Calibri"/>
                <a:cs typeface="Calibri"/>
              </a:rPr>
              <a:t>!</a:t>
            </a:r>
            <a:endParaRPr sz="163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6448" y="4936235"/>
            <a:ext cx="7871459" cy="0"/>
          </a:xfrm>
          <a:custGeom>
            <a:avLst/>
            <a:gdLst/>
            <a:ahLst/>
            <a:cxnLst/>
            <a:rect l="l" t="t" r="r" b="b"/>
            <a:pathLst>
              <a:path w="7871459">
                <a:moveTo>
                  <a:pt x="0" y="0"/>
                </a:moveTo>
                <a:lnTo>
                  <a:pt x="787145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6447" y="1569466"/>
            <a:ext cx="5873750" cy="3058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6084" algn="ctr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C00000"/>
                </a:solidFill>
                <a:latin typeface="Calibri"/>
                <a:cs typeface="Calibri"/>
              </a:rPr>
              <a:t>Компетенция</a:t>
            </a:r>
            <a:r>
              <a:rPr sz="28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endParaRPr sz="2800">
              <a:latin typeface="Calibri"/>
              <a:cs typeface="Calibri"/>
            </a:endParaRPr>
          </a:p>
          <a:p>
            <a:pPr marL="669290" algn="ctr">
              <a:lnSpc>
                <a:spcPct val="100000"/>
              </a:lnSpc>
            </a:pPr>
            <a:r>
              <a:rPr sz="2800" i="1" spc="-5" dirty="0">
                <a:latin typeface="Calibri"/>
                <a:cs typeface="Calibri"/>
              </a:rPr>
              <a:t>готовность к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деятельности…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000" spc="-5" dirty="0">
                <a:latin typeface="Calibri"/>
                <a:cs typeface="Calibri"/>
              </a:rPr>
              <a:t>…направленной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разрешение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проблем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(«вызовов»)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000" i="1" spc="-10" dirty="0">
                <a:solidFill>
                  <a:srgbClr val="A6A6A6"/>
                </a:solidFill>
                <a:latin typeface="Calibri"/>
                <a:cs typeface="Calibri"/>
              </a:rPr>
              <a:t>(Weinert)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000" dirty="0">
                <a:latin typeface="Calibri"/>
                <a:cs typeface="Calibri"/>
              </a:rPr>
              <a:t>…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 вариативных,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новых </a:t>
            </a:r>
            <a:r>
              <a:rPr sz="2000" spc="-10" dirty="0">
                <a:latin typeface="Calibri"/>
                <a:cs typeface="Calibri"/>
              </a:rPr>
              <a:t>контекстах </a:t>
            </a:r>
            <a:r>
              <a:rPr sz="2000" i="1" spc="-5" dirty="0">
                <a:solidFill>
                  <a:srgbClr val="A6A6A6"/>
                </a:solidFill>
                <a:latin typeface="Calibri"/>
                <a:cs typeface="Calibri"/>
              </a:rPr>
              <a:t>(В.К.Загвоздкин)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dirty="0">
                <a:latin typeface="Calibri"/>
                <a:cs typeface="Calibri"/>
              </a:rPr>
              <a:t>…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ситуации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неопределенности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A6A6A6"/>
                </a:solidFill>
                <a:latin typeface="Calibri"/>
                <a:cs typeface="Calibri"/>
              </a:rPr>
              <a:t>(О.Е.Лебедев)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000" spc="-5" dirty="0">
                <a:latin typeface="Calibri"/>
                <a:cs typeface="Calibri"/>
              </a:rPr>
              <a:t>…с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привлечением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внутренних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внешних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ресурсов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000" i="1" dirty="0">
                <a:solidFill>
                  <a:srgbClr val="A6A6A6"/>
                </a:solidFill>
                <a:latin typeface="Calibri"/>
                <a:cs typeface="Calibri"/>
              </a:rPr>
              <a:t>(А.Н.Лейбович)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-22542" y="0"/>
            <a:ext cx="814449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5266" y="1101978"/>
            <a:ext cx="384619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ПРАКТИЧЕСКИЕ</a:t>
            </a:r>
            <a:r>
              <a:rPr sz="2000" spc="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ЦЕЛИ</a:t>
            </a:r>
            <a:r>
              <a:rPr sz="2000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ПРОЕКТА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10565" rIns="0" bIns="0" rtlCol="0">
            <a:spAutoFit/>
          </a:bodyPr>
          <a:lstStyle/>
          <a:p>
            <a:pPr marL="882650" marR="52451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Практическая</a:t>
            </a:r>
            <a:r>
              <a:rPr spc="-25" dirty="0"/>
              <a:t> </a:t>
            </a:r>
            <a:r>
              <a:rPr spc="-20" dirty="0"/>
              <a:t>цель</a:t>
            </a:r>
            <a:r>
              <a:rPr dirty="0"/>
              <a:t> </a:t>
            </a:r>
            <a:r>
              <a:rPr spc="-25" dirty="0"/>
              <a:t>проекта</a:t>
            </a:r>
            <a:r>
              <a:rPr spc="25" dirty="0"/>
              <a:t> </a:t>
            </a:r>
            <a:r>
              <a:rPr spc="-25" dirty="0"/>
              <a:t>всегда</a:t>
            </a:r>
            <a:r>
              <a:rPr spc="-20" dirty="0"/>
              <a:t> </a:t>
            </a:r>
            <a:r>
              <a:rPr spc="-30" dirty="0"/>
              <a:t>предполагает </a:t>
            </a:r>
            <a:r>
              <a:rPr spc="-25" dirty="0"/>
              <a:t> </a:t>
            </a:r>
            <a:r>
              <a:rPr spc="-20" dirty="0"/>
              <a:t>удовлетворение</a:t>
            </a:r>
            <a:r>
              <a:rPr spc="5" dirty="0"/>
              <a:t> </a:t>
            </a:r>
            <a:r>
              <a:rPr spc="-20" dirty="0"/>
              <a:t>какой-либо</a:t>
            </a:r>
            <a:r>
              <a:rPr dirty="0"/>
              <a:t> </a:t>
            </a:r>
            <a:r>
              <a:rPr spc="-20" dirty="0"/>
              <a:t>объективно</a:t>
            </a:r>
            <a:r>
              <a:rPr spc="5" dirty="0"/>
              <a:t> </a:t>
            </a:r>
            <a:r>
              <a:rPr spc="-10" dirty="0"/>
              <a:t>существующей </a:t>
            </a:r>
            <a:r>
              <a:rPr spc="-515" dirty="0"/>
              <a:t> </a:t>
            </a:r>
            <a:r>
              <a:rPr dirty="0"/>
              <a:t>социальной</a:t>
            </a:r>
            <a:r>
              <a:rPr spc="-40" dirty="0"/>
              <a:t> </a:t>
            </a:r>
            <a:r>
              <a:rPr spc="-10" dirty="0"/>
              <a:t>потребности</a:t>
            </a:r>
          </a:p>
          <a:p>
            <a:pPr marL="1339850" marR="1261745">
              <a:lnSpc>
                <a:spcPct val="100000"/>
              </a:lnSpc>
              <a:spcBef>
                <a:spcPts val="1200"/>
              </a:spcBef>
            </a:pPr>
            <a:r>
              <a:rPr spc="-25" dirty="0">
                <a:solidFill>
                  <a:srgbClr val="006FC0"/>
                </a:solidFill>
              </a:rPr>
              <a:t>Разрешение</a:t>
            </a:r>
            <a:r>
              <a:rPr spc="-15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социально</a:t>
            </a:r>
            <a:r>
              <a:rPr spc="-20" dirty="0">
                <a:solidFill>
                  <a:srgbClr val="006FC0"/>
                </a:solidFill>
              </a:rPr>
              <a:t> </a:t>
            </a:r>
            <a:r>
              <a:rPr spc="-30" dirty="0">
                <a:solidFill>
                  <a:srgbClr val="006FC0"/>
                </a:solidFill>
              </a:rPr>
              <a:t>значимой</a:t>
            </a:r>
            <a:r>
              <a:rPr spc="-20" dirty="0">
                <a:solidFill>
                  <a:srgbClr val="006FC0"/>
                </a:solidFill>
              </a:rPr>
              <a:t> проблемы </a:t>
            </a:r>
            <a:r>
              <a:rPr spc="-15" dirty="0">
                <a:solidFill>
                  <a:srgbClr val="006FC0"/>
                </a:solidFill>
              </a:rPr>
              <a:t> </a:t>
            </a:r>
            <a:r>
              <a:rPr spc="-25" dirty="0"/>
              <a:t>(выпуск</a:t>
            </a:r>
            <a:r>
              <a:rPr dirty="0"/>
              <a:t> </a:t>
            </a:r>
            <a:r>
              <a:rPr spc="-20" dirty="0"/>
              <a:t>школьной</a:t>
            </a:r>
            <a:r>
              <a:rPr spc="-25" dirty="0"/>
              <a:t> </a:t>
            </a:r>
            <a:r>
              <a:rPr spc="-45" dirty="0"/>
              <a:t>газеты,</a:t>
            </a:r>
            <a:r>
              <a:rPr spc="-5" dirty="0"/>
              <a:t> </a:t>
            </a:r>
            <a:r>
              <a:rPr spc="-25" dirty="0"/>
              <a:t>разработка</a:t>
            </a:r>
            <a:r>
              <a:rPr spc="-20" dirty="0"/>
              <a:t> </a:t>
            </a:r>
            <a:r>
              <a:rPr spc="-30" dirty="0"/>
              <a:t>модели</a:t>
            </a:r>
          </a:p>
          <a:p>
            <a:pPr marL="1339850" marR="5080">
              <a:lnSpc>
                <a:spcPct val="100000"/>
              </a:lnSpc>
              <a:spcBef>
                <a:spcPts val="5"/>
              </a:spcBef>
            </a:pPr>
            <a:r>
              <a:rPr spc="-15" dirty="0"/>
              <a:t>самоуправления</a:t>
            </a:r>
            <a:r>
              <a:rPr spc="5" dirty="0"/>
              <a:t> </a:t>
            </a:r>
            <a:r>
              <a:rPr spc="-15" dirty="0"/>
              <a:t>класса,</a:t>
            </a:r>
            <a:r>
              <a:rPr dirty="0"/>
              <a:t> </a:t>
            </a:r>
            <a:r>
              <a:rPr spc="-10" dirty="0"/>
              <a:t>оформление</a:t>
            </a:r>
            <a:r>
              <a:rPr spc="10" dirty="0"/>
              <a:t> </a:t>
            </a:r>
            <a:r>
              <a:rPr spc="-30" dirty="0"/>
              <a:t>школьного</a:t>
            </a:r>
            <a:r>
              <a:rPr spc="5" dirty="0"/>
              <a:t> </a:t>
            </a:r>
            <a:r>
              <a:rPr spc="-10" dirty="0"/>
              <a:t>двора, </a:t>
            </a:r>
            <a:r>
              <a:rPr spc="-515" dirty="0"/>
              <a:t> </a:t>
            </a:r>
            <a:r>
              <a:rPr spc="-35" dirty="0"/>
              <a:t>подготовка</a:t>
            </a:r>
            <a:r>
              <a:rPr dirty="0"/>
              <a:t> </a:t>
            </a:r>
            <a:r>
              <a:rPr spc="-5" dirty="0"/>
              <a:t>обращения </a:t>
            </a:r>
            <a:r>
              <a:rPr dirty="0"/>
              <a:t>в</a:t>
            </a:r>
            <a:r>
              <a:rPr spc="10" dirty="0"/>
              <a:t> </a:t>
            </a:r>
            <a:r>
              <a:rPr spc="55" dirty="0"/>
              <a:t>префектуру…)</a:t>
            </a:r>
          </a:p>
          <a:p>
            <a:pPr marL="1339850" marR="454659">
              <a:lnSpc>
                <a:spcPct val="100000"/>
              </a:lnSpc>
              <a:spcBef>
                <a:spcPts val="1200"/>
              </a:spcBef>
            </a:pPr>
            <a:r>
              <a:rPr spc="-25" dirty="0">
                <a:solidFill>
                  <a:srgbClr val="006FC0"/>
                </a:solidFill>
              </a:rPr>
              <a:t>Удовлетворение</a:t>
            </a:r>
            <a:r>
              <a:rPr spc="-15" dirty="0">
                <a:solidFill>
                  <a:srgbClr val="006FC0"/>
                </a:solidFill>
              </a:rPr>
              <a:t> потребностей</a:t>
            </a:r>
            <a:r>
              <a:rPr spc="5" dirty="0">
                <a:solidFill>
                  <a:srgbClr val="006FC0"/>
                </a:solidFill>
              </a:rPr>
              <a:t> </a:t>
            </a:r>
            <a:r>
              <a:rPr spc="-55" dirty="0">
                <a:solidFill>
                  <a:srgbClr val="006FC0"/>
                </a:solidFill>
              </a:rPr>
              <a:t>заказчика </a:t>
            </a:r>
            <a:r>
              <a:rPr spc="-50" dirty="0">
                <a:solidFill>
                  <a:srgbClr val="006FC0"/>
                </a:solidFill>
              </a:rPr>
              <a:t> </a:t>
            </a:r>
            <a:r>
              <a:rPr spc="-25" dirty="0"/>
              <a:t>(изготовление</a:t>
            </a:r>
            <a:r>
              <a:rPr spc="-15" dirty="0"/>
              <a:t> </a:t>
            </a:r>
            <a:r>
              <a:rPr spc="-20" dirty="0"/>
              <a:t>учебного</a:t>
            </a:r>
            <a:r>
              <a:rPr spc="5" dirty="0"/>
              <a:t> или</a:t>
            </a:r>
            <a:r>
              <a:rPr spc="10" dirty="0"/>
              <a:t> </a:t>
            </a:r>
            <a:r>
              <a:rPr spc="-35" dirty="0"/>
              <a:t>методического</a:t>
            </a:r>
            <a:r>
              <a:rPr spc="-10" dirty="0"/>
              <a:t> </a:t>
            </a:r>
            <a:r>
              <a:rPr spc="-5" dirty="0"/>
              <a:t>пособия, </a:t>
            </a:r>
            <a:r>
              <a:rPr spc="-515" dirty="0"/>
              <a:t> </a:t>
            </a:r>
            <a:r>
              <a:rPr spc="-25" dirty="0"/>
              <a:t>предметный</a:t>
            </a:r>
            <a:r>
              <a:rPr spc="5" dirty="0"/>
              <a:t> </a:t>
            </a:r>
            <a:r>
              <a:rPr spc="-25" dirty="0"/>
              <a:t>вечер</a:t>
            </a:r>
            <a:r>
              <a:rPr spc="15" dirty="0"/>
              <a:t> </a:t>
            </a:r>
            <a:r>
              <a:rPr dirty="0"/>
              <a:t>в</a:t>
            </a:r>
            <a:r>
              <a:rPr spc="15" dirty="0"/>
              <a:t> </a:t>
            </a:r>
            <a:r>
              <a:rPr spc="-10" dirty="0"/>
              <a:t>начальной</a:t>
            </a:r>
            <a:r>
              <a:rPr spc="-20" dirty="0"/>
              <a:t> </a:t>
            </a:r>
            <a:r>
              <a:rPr spc="-25" dirty="0"/>
              <a:t>школе,</a:t>
            </a:r>
            <a:r>
              <a:rPr spc="5" dirty="0"/>
              <a:t> </a:t>
            </a:r>
            <a:r>
              <a:rPr spc="-10" dirty="0"/>
              <a:t>оформление </a:t>
            </a:r>
            <a:r>
              <a:rPr spc="-520" dirty="0"/>
              <a:t> </a:t>
            </a:r>
            <a:r>
              <a:rPr spc="-10" dirty="0"/>
              <a:t>информационного стенда </a:t>
            </a:r>
            <a:r>
              <a:rPr spc="5" dirty="0"/>
              <a:t>для </a:t>
            </a:r>
            <a:r>
              <a:rPr spc="-15" dirty="0"/>
              <a:t>родителей, </a:t>
            </a:r>
            <a:r>
              <a:rPr spc="-10" dirty="0"/>
              <a:t> </a:t>
            </a:r>
            <a:r>
              <a:rPr spc="-25" dirty="0"/>
              <a:t>экологический</a:t>
            </a:r>
            <a:r>
              <a:rPr spc="-30" dirty="0"/>
              <a:t> </a:t>
            </a:r>
            <a:r>
              <a:rPr spc="-15" dirty="0"/>
              <a:t>мониторинг</a:t>
            </a:r>
            <a:r>
              <a:rPr spc="-35" dirty="0"/>
              <a:t> </a:t>
            </a:r>
            <a:r>
              <a:rPr spc="100" dirty="0"/>
              <a:t>района…)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5266" y="1967941"/>
            <a:ext cx="3302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7200">
              <a:latin typeface="Arial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41316" y="76200"/>
            <a:ext cx="814449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266" y="1101978"/>
            <a:ext cx="658050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УРОВНИ</a:t>
            </a:r>
            <a:r>
              <a:rPr sz="2000" spc="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ПРОЕКТНОЙ</a:t>
            </a:r>
            <a:r>
              <a:rPr sz="2000" spc="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ДЕЯТЕЛЬНОСТИ</a:t>
            </a:r>
            <a:r>
              <a:rPr sz="2000" spc="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ОБУЧАЮЩИХСЯ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94066" y="2173477"/>
            <a:ext cx="4247515" cy="3878579"/>
            <a:chOff x="1294066" y="2173477"/>
            <a:chExt cx="4247515" cy="3878579"/>
          </a:xfrm>
        </p:grpSpPr>
        <p:sp>
          <p:nvSpPr>
            <p:cNvPr id="5" name="object 5"/>
            <p:cNvSpPr/>
            <p:nvPr/>
          </p:nvSpPr>
          <p:spPr>
            <a:xfrm>
              <a:off x="2545842" y="2185669"/>
              <a:ext cx="1824355" cy="3853179"/>
            </a:xfrm>
            <a:custGeom>
              <a:avLst/>
              <a:gdLst/>
              <a:ahLst/>
              <a:cxnLst/>
              <a:rect l="l" t="t" r="r" b="b"/>
              <a:pathLst>
                <a:path w="1824354" h="3853179">
                  <a:moveTo>
                    <a:pt x="228092" y="2335276"/>
                  </a:moveTo>
                  <a:lnTo>
                    <a:pt x="0" y="2335276"/>
                  </a:lnTo>
                  <a:lnTo>
                    <a:pt x="0" y="3040900"/>
                  </a:lnTo>
                  <a:lnTo>
                    <a:pt x="228092" y="3040900"/>
                  </a:lnTo>
                  <a:lnTo>
                    <a:pt x="228092" y="2335276"/>
                  </a:lnTo>
                  <a:close/>
                </a:path>
                <a:path w="1824354" h="3853179">
                  <a:moveTo>
                    <a:pt x="228092" y="1210564"/>
                  </a:moveTo>
                  <a:lnTo>
                    <a:pt x="0" y="1210564"/>
                  </a:lnTo>
                  <a:lnTo>
                    <a:pt x="0" y="1873504"/>
                  </a:lnTo>
                  <a:lnTo>
                    <a:pt x="228092" y="1873504"/>
                  </a:lnTo>
                  <a:lnTo>
                    <a:pt x="228092" y="1210564"/>
                  </a:lnTo>
                  <a:close/>
                </a:path>
                <a:path w="1824354" h="3853179">
                  <a:moveTo>
                    <a:pt x="1824228" y="3502660"/>
                  </a:moveTo>
                  <a:lnTo>
                    <a:pt x="1596136" y="3502660"/>
                  </a:lnTo>
                  <a:lnTo>
                    <a:pt x="1596136" y="3624580"/>
                  </a:lnTo>
                  <a:lnTo>
                    <a:pt x="228092" y="3624580"/>
                  </a:lnTo>
                  <a:lnTo>
                    <a:pt x="228092" y="3502660"/>
                  </a:lnTo>
                  <a:lnTo>
                    <a:pt x="0" y="3502660"/>
                  </a:lnTo>
                  <a:lnTo>
                    <a:pt x="0" y="3624580"/>
                  </a:lnTo>
                  <a:lnTo>
                    <a:pt x="0" y="3853180"/>
                  </a:lnTo>
                  <a:lnTo>
                    <a:pt x="1824228" y="3853180"/>
                  </a:lnTo>
                  <a:lnTo>
                    <a:pt x="1824228" y="3625164"/>
                  </a:lnTo>
                  <a:lnTo>
                    <a:pt x="1824228" y="3624580"/>
                  </a:lnTo>
                  <a:lnTo>
                    <a:pt x="1824228" y="3502660"/>
                  </a:lnTo>
                  <a:close/>
                </a:path>
                <a:path w="1824354" h="3853179">
                  <a:moveTo>
                    <a:pt x="1824228" y="2335276"/>
                  </a:moveTo>
                  <a:lnTo>
                    <a:pt x="1596136" y="2335276"/>
                  </a:lnTo>
                  <a:lnTo>
                    <a:pt x="1596136" y="3040900"/>
                  </a:lnTo>
                  <a:lnTo>
                    <a:pt x="1824228" y="3040900"/>
                  </a:lnTo>
                  <a:lnTo>
                    <a:pt x="1824228" y="2335276"/>
                  </a:lnTo>
                  <a:close/>
                </a:path>
                <a:path w="1824354" h="3853179">
                  <a:moveTo>
                    <a:pt x="1824228" y="1210564"/>
                  </a:moveTo>
                  <a:lnTo>
                    <a:pt x="1596136" y="1210564"/>
                  </a:lnTo>
                  <a:lnTo>
                    <a:pt x="1596136" y="1873504"/>
                  </a:lnTo>
                  <a:lnTo>
                    <a:pt x="1824228" y="1873504"/>
                  </a:lnTo>
                  <a:lnTo>
                    <a:pt x="1824228" y="1210564"/>
                  </a:lnTo>
                  <a:close/>
                </a:path>
                <a:path w="1824354" h="3853179">
                  <a:moveTo>
                    <a:pt x="182422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0" y="379984"/>
                  </a:lnTo>
                  <a:lnTo>
                    <a:pt x="228092" y="379984"/>
                  </a:lnTo>
                  <a:lnTo>
                    <a:pt x="228092" y="228600"/>
                  </a:lnTo>
                  <a:lnTo>
                    <a:pt x="1596136" y="228600"/>
                  </a:lnTo>
                  <a:lnTo>
                    <a:pt x="1596136" y="379984"/>
                  </a:lnTo>
                  <a:lnTo>
                    <a:pt x="1824228" y="379984"/>
                  </a:lnTo>
                  <a:lnTo>
                    <a:pt x="1824228" y="228600"/>
                  </a:lnTo>
                  <a:lnTo>
                    <a:pt x="1824228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45841" y="2186177"/>
              <a:ext cx="1824355" cy="3853179"/>
            </a:xfrm>
            <a:custGeom>
              <a:avLst/>
              <a:gdLst/>
              <a:ahLst/>
              <a:cxnLst/>
              <a:rect l="l" t="t" r="r" b="b"/>
              <a:pathLst>
                <a:path w="1824354" h="3853179">
                  <a:moveTo>
                    <a:pt x="0" y="0"/>
                  </a:moveTo>
                  <a:lnTo>
                    <a:pt x="1824228" y="0"/>
                  </a:lnTo>
                  <a:lnTo>
                    <a:pt x="1824228" y="3852672"/>
                  </a:lnTo>
                  <a:lnTo>
                    <a:pt x="0" y="3852672"/>
                  </a:lnTo>
                  <a:lnTo>
                    <a:pt x="0" y="0"/>
                  </a:lnTo>
                  <a:close/>
                </a:path>
                <a:path w="1824354" h="3853179">
                  <a:moveTo>
                    <a:pt x="228091" y="228092"/>
                  </a:moveTo>
                  <a:lnTo>
                    <a:pt x="228091" y="3624643"/>
                  </a:lnTo>
                  <a:lnTo>
                    <a:pt x="1596135" y="3624643"/>
                  </a:lnTo>
                  <a:lnTo>
                    <a:pt x="1596135" y="228092"/>
                  </a:lnTo>
                  <a:lnTo>
                    <a:pt x="228091" y="228092"/>
                  </a:lnTo>
                  <a:close/>
                </a:path>
              </a:pathLst>
            </a:custGeom>
            <a:ln w="25400">
              <a:solidFill>
                <a:srgbClr val="85F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08353" y="5226557"/>
              <a:ext cx="4218940" cy="462280"/>
            </a:xfrm>
            <a:custGeom>
              <a:avLst/>
              <a:gdLst/>
              <a:ahLst/>
              <a:cxnLst/>
              <a:rect l="l" t="t" r="r" b="b"/>
              <a:pathLst>
                <a:path w="4218940" h="462279">
                  <a:moveTo>
                    <a:pt x="4218432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4218432" y="461771"/>
                  </a:lnTo>
                  <a:lnTo>
                    <a:pt x="4218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08353" y="5226557"/>
              <a:ext cx="4218940" cy="462280"/>
            </a:xfrm>
            <a:custGeom>
              <a:avLst/>
              <a:gdLst/>
              <a:ahLst/>
              <a:cxnLst/>
              <a:rect l="l" t="t" r="r" b="b"/>
              <a:pathLst>
                <a:path w="4218940" h="462279">
                  <a:moveTo>
                    <a:pt x="0" y="461771"/>
                  </a:moveTo>
                  <a:lnTo>
                    <a:pt x="4218432" y="461771"/>
                  </a:lnTo>
                  <a:lnTo>
                    <a:pt x="4218432" y="0"/>
                  </a:lnTo>
                  <a:lnTo>
                    <a:pt x="0" y="0"/>
                  </a:lnTo>
                  <a:lnTo>
                    <a:pt x="0" y="461771"/>
                  </a:lnTo>
                  <a:close/>
                </a:path>
              </a:pathLst>
            </a:custGeom>
            <a:ln w="28575">
              <a:solidFill>
                <a:srgbClr val="5FC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22641" y="5251780"/>
            <a:ext cx="13868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640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Microsoft Sans Serif"/>
                <a:cs typeface="Microsoft Sans Serif"/>
              </a:rPr>
              <a:t>Пр</a:t>
            </a:r>
            <a:r>
              <a:rPr sz="2400" spc="-60" dirty="0">
                <a:latin typeface="Microsoft Sans Serif"/>
                <a:cs typeface="Microsoft Sans Serif"/>
              </a:rPr>
              <a:t>е</a:t>
            </a:r>
            <a:r>
              <a:rPr sz="2400" spc="-35" dirty="0">
                <a:latin typeface="Microsoft Sans Serif"/>
                <a:cs typeface="Microsoft Sans Serif"/>
              </a:rPr>
              <a:t>дм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82770" y="5251780"/>
            <a:ext cx="1130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ные)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96277" y="5251780"/>
            <a:ext cx="1720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Microsoft Sans Serif"/>
                <a:cs typeface="Microsoft Sans Serif"/>
              </a:rPr>
              <a:t>етные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(учеб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94066" y="4044886"/>
            <a:ext cx="4247515" cy="490855"/>
            <a:chOff x="1294066" y="4044886"/>
            <a:chExt cx="4247515" cy="490855"/>
          </a:xfrm>
        </p:grpSpPr>
        <p:sp>
          <p:nvSpPr>
            <p:cNvPr id="13" name="object 13"/>
            <p:cNvSpPr/>
            <p:nvPr/>
          </p:nvSpPr>
          <p:spPr>
            <a:xfrm>
              <a:off x="1308353" y="4059173"/>
              <a:ext cx="4218940" cy="462280"/>
            </a:xfrm>
            <a:custGeom>
              <a:avLst/>
              <a:gdLst/>
              <a:ahLst/>
              <a:cxnLst/>
              <a:rect l="l" t="t" r="r" b="b"/>
              <a:pathLst>
                <a:path w="4218940" h="462279">
                  <a:moveTo>
                    <a:pt x="4218432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4218432" y="461771"/>
                  </a:lnTo>
                  <a:lnTo>
                    <a:pt x="4218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08353" y="4059173"/>
              <a:ext cx="4218940" cy="462280"/>
            </a:xfrm>
            <a:custGeom>
              <a:avLst/>
              <a:gdLst/>
              <a:ahLst/>
              <a:cxnLst/>
              <a:rect l="l" t="t" r="r" b="b"/>
              <a:pathLst>
                <a:path w="4218940" h="462279">
                  <a:moveTo>
                    <a:pt x="0" y="461771"/>
                  </a:moveTo>
                  <a:lnTo>
                    <a:pt x="4218432" y="461771"/>
                  </a:lnTo>
                  <a:lnTo>
                    <a:pt x="4218432" y="0"/>
                  </a:lnTo>
                  <a:lnTo>
                    <a:pt x="0" y="0"/>
                  </a:lnTo>
                  <a:lnTo>
                    <a:pt x="0" y="461771"/>
                  </a:lnTo>
                  <a:close/>
                </a:path>
              </a:pathLst>
            </a:custGeom>
            <a:ln w="28575">
              <a:solidFill>
                <a:srgbClr val="5FC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322641" y="4084777"/>
            <a:ext cx="41903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059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Microsoft Sans Serif"/>
                <a:cs typeface="Microsoft Sans Serif"/>
              </a:rPr>
              <a:t>Межпредметные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73798" y="2551366"/>
            <a:ext cx="5612765" cy="859155"/>
            <a:chOff x="673798" y="2551366"/>
            <a:chExt cx="5612765" cy="859155"/>
          </a:xfrm>
        </p:grpSpPr>
        <p:sp>
          <p:nvSpPr>
            <p:cNvPr id="17" name="object 17"/>
            <p:cNvSpPr/>
            <p:nvPr/>
          </p:nvSpPr>
          <p:spPr>
            <a:xfrm>
              <a:off x="688086" y="2565654"/>
              <a:ext cx="5584190" cy="830580"/>
            </a:xfrm>
            <a:custGeom>
              <a:avLst/>
              <a:gdLst/>
              <a:ahLst/>
              <a:cxnLst/>
              <a:rect l="l" t="t" r="r" b="b"/>
              <a:pathLst>
                <a:path w="5584190" h="830579">
                  <a:moveTo>
                    <a:pt x="5583936" y="0"/>
                  </a:moveTo>
                  <a:lnTo>
                    <a:pt x="0" y="0"/>
                  </a:lnTo>
                  <a:lnTo>
                    <a:pt x="0" y="830580"/>
                  </a:lnTo>
                  <a:lnTo>
                    <a:pt x="5583936" y="830580"/>
                  </a:lnTo>
                  <a:lnTo>
                    <a:pt x="55839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8086" y="2565654"/>
              <a:ext cx="5584190" cy="830580"/>
            </a:xfrm>
            <a:custGeom>
              <a:avLst/>
              <a:gdLst/>
              <a:ahLst/>
              <a:cxnLst/>
              <a:rect l="l" t="t" r="r" b="b"/>
              <a:pathLst>
                <a:path w="5584190" h="830579">
                  <a:moveTo>
                    <a:pt x="0" y="830580"/>
                  </a:moveTo>
                  <a:lnTo>
                    <a:pt x="5583936" y="830580"/>
                  </a:lnTo>
                  <a:lnTo>
                    <a:pt x="5583936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28575">
              <a:solidFill>
                <a:srgbClr val="5FC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02373" y="2590546"/>
            <a:ext cx="39427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" marR="5080" indent="1233805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Microsoft Sans Serif"/>
                <a:cs typeface="Microsoft Sans Serif"/>
              </a:rPr>
              <a:t>Н</a:t>
            </a:r>
            <a:r>
              <a:rPr spc="-10" dirty="0">
                <a:latin typeface="Microsoft Sans Serif"/>
                <a:cs typeface="Microsoft Sans Serif"/>
              </a:rPr>
              <a:t>а</a:t>
            </a:r>
            <a:r>
              <a:rPr spc="-5" dirty="0">
                <a:latin typeface="Microsoft Sans Serif"/>
                <a:cs typeface="Microsoft Sans Serif"/>
              </a:rPr>
              <a:t>д</a:t>
            </a:r>
            <a:r>
              <a:rPr spc="-45" dirty="0">
                <a:latin typeface="Microsoft Sans Serif"/>
                <a:cs typeface="Microsoft Sans Serif"/>
              </a:rPr>
              <a:t>п</a:t>
            </a:r>
            <a:r>
              <a:rPr spc="-5" dirty="0">
                <a:latin typeface="Microsoft Sans Serif"/>
                <a:cs typeface="Microsoft Sans Serif"/>
              </a:rPr>
              <a:t>р</a:t>
            </a:r>
            <a:r>
              <a:rPr spc="-55" dirty="0">
                <a:latin typeface="Microsoft Sans Serif"/>
                <a:cs typeface="Microsoft Sans Serif"/>
              </a:rPr>
              <a:t>е</a:t>
            </a:r>
            <a:r>
              <a:rPr spc="-35" dirty="0">
                <a:latin typeface="Microsoft Sans Serif"/>
                <a:cs typeface="Microsoft Sans Serif"/>
              </a:rPr>
              <a:t>д</a:t>
            </a:r>
            <a:r>
              <a:rPr spc="-30" dirty="0">
                <a:latin typeface="Microsoft Sans Serif"/>
                <a:cs typeface="Microsoft Sans Serif"/>
              </a:rPr>
              <a:t>м</a:t>
            </a:r>
            <a:r>
              <a:rPr spc="-90" dirty="0">
                <a:latin typeface="Microsoft Sans Serif"/>
                <a:cs typeface="Microsoft Sans Serif"/>
              </a:rPr>
              <a:t>е</a:t>
            </a:r>
            <a:r>
              <a:rPr dirty="0">
                <a:latin typeface="Microsoft Sans Serif"/>
                <a:cs typeface="Microsoft Sans Serif"/>
              </a:rPr>
              <a:t>т</a:t>
            </a:r>
            <a:r>
              <a:rPr spc="-10" dirty="0">
                <a:latin typeface="Microsoft Sans Serif"/>
                <a:cs typeface="Microsoft Sans Serif"/>
              </a:rPr>
              <a:t>н</a:t>
            </a:r>
            <a:r>
              <a:rPr dirty="0">
                <a:latin typeface="Microsoft Sans Serif"/>
                <a:cs typeface="Microsoft Sans Serif"/>
              </a:rPr>
              <a:t>ые  (социальн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524342" y="2956305"/>
            <a:ext cx="33547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ые,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бизнес-проекты, </a:t>
            </a:r>
            <a:r>
              <a:rPr sz="2400" dirty="0">
                <a:latin typeface="Microsoft Sans Serif"/>
                <a:cs typeface="Microsoft Sans Serif"/>
              </a:rPr>
              <a:t>...)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81216" y="1563624"/>
            <a:ext cx="1933955" cy="50962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5692" y="93866"/>
            <a:ext cx="814449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5600" y="1101977"/>
            <a:ext cx="330581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ТИПЫ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УЧЕБНЫХ</a:t>
            </a:r>
            <a:r>
              <a:rPr sz="20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ПРОЕКТОВ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54901" y="4687633"/>
            <a:ext cx="5648325" cy="1809750"/>
            <a:chOff x="354901" y="4687633"/>
            <a:chExt cx="5648325" cy="1809750"/>
          </a:xfrm>
        </p:grpSpPr>
        <p:sp>
          <p:nvSpPr>
            <p:cNvPr id="5" name="object 5"/>
            <p:cNvSpPr/>
            <p:nvPr/>
          </p:nvSpPr>
          <p:spPr>
            <a:xfrm>
              <a:off x="359663" y="4692396"/>
              <a:ext cx="5638800" cy="1800225"/>
            </a:xfrm>
            <a:custGeom>
              <a:avLst/>
              <a:gdLst/>
              <a:ahLst/>
              <a:cxnLst/>
              <a:rect l="l" t="t" r="r" b="b"/>
              <a:pathLst>
                <a:path w="5638800" h="1800225">
                  <a:moveTo>
                    <a:pt x="5638800" y="0"/>
                  </a:moveTo>
                  <a:lnTo>
                    <a:pt x="0" y="0"/>
                  </a:lnTo>
                  <a:lnTo>
                    <a:pt x="0" y="1799843"/>
                  </a:lnTo>
                  <a:lnTo>
                    <a:pt x="5638800" y="1799843"/>
                  </a:lnTo>
                  <a:lnTo>
                    <a:pt x="5638800" y="0"/>
                  </a:lnTo>
                  <a:close/>
                </a:path>
              </a:pathLst>
            </a:custGeom>
            <a:solidFill>
              <a:srgbClr val="FFD3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663" y="4692396"/>
              <a:ext cx="5638800" cy="1800225"/>
            </a:xfrm>
            <a:custGeom>
              <a:avLst/>
              <a:gdLst/>
              <a:ahLst/>
              <a:cxnLst/>
              <a:rect l="l" t="t" r="r" b="b"/>
              <a:pathLst>
                <a:path w="5638800" h="1800225">
                  <a:moveTo>
                    <a:pt x="0" y="1799843"/>
                  </a:moveTo>
                  <a:lnTo>
                    <a:pt x="5638800" y="1799843"/>
                  </a:lnTo>
                  <a:lnTo>
                    <a:pt x="5638800" y="0"/>
                  </a:lnTo>
                  <a:lnTo>
                    <a:pt x="0" y="0"/>
                  </a:lnTo>
                  <a:lnTo>
                    <a:pt x="0" y="1799843"/>
                  </a:lnTo>
                  <a:close/>
                </a:path>
              </a:pathLst>
            </a:custGeom>
            <a:ln w="9524">
              <a:solidFill>
                <a:srgbClr val="D51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1713" y="4706239"/>
            <a:ext cx="51104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 indent="-45656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latin typeface="Calibri"/>
                <a:cs typeface="Calibri"/>
              </a:rPr>
              <a:t>Мини-проекты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(в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рамках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урока)</a:t>
            </a:r>
            <a:endParaRPr sz="2400">
              <a:latin typeface="Calibri"/>
              <a:cs typeface="Calibri"/>
            </a:endParaRPr>
          </a:p>
          <a:p>
            <a:pPr marL="456565" indent="-456565">
              <a:lnSpc>
                <a:spcPct val="100000"/>
              </a:lnSpc>
              <a:buFont typeface="Microsoft Sans Serif"/>
              <a:buChar char="•"/>
              <a:tabLst>
                <a:tab pos="456565" algn="l"/>
                <a:tab pos="457200" algn="l"/>
              </a:tabLst>
            </a:pPr>
            <a:r>
              <a:rPr sz="2400" spc="-10" dirty="0">
                <a:latin typeface="Calibri"/>
                <a:cs typeface="Calibri"/>
              </a:rPr>
              <a:t>Краткосрочные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(1-2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недели)</a:t>
            </a:r>
            <a:endParaRPr sz="2400">
              <a:latin typeface="Calibri"/>
              <a:cs typeface="Calibri"/>
            </a:endParaRPr>
          </a:p>
          <a:p>
            <a:pPr marL="456565" indent="-456565">
              <a:lnSpc>
                <a:spcPct val="100000"/>
              </a:lnSpc>
              <a:buFont typeface="Microsoft Sans Serif"/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latin typeface="Calibri"/>
                <a:cs typeface="Calibri"/>
              </a:rPr>
              <a:t>Среднесрочные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(от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месяца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до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года)</a:t>
            </a:r>
            <a:endParaRPr sz="2400">
              <a:latin typeface="Calibri"/>
              <a:cs typeface="Calibri"/>
            </a:endParaRPr>
          </a:p>
          <a:p>
            <a:pPr marL="456565" indent="-456565">
              <a:lnSpc>
                <a:spcPct val="100000"/>
              </a:lnSpc>
              <a:buFont typeface="Microsoft Sans Serif"/>
              <a:buChar char="•"/>
              <a:tabLst>
                <a:tab pos="456565" algn="l"/>
                <a:tab pos="457200" algn="l"/>
              </a:tabLst>
            </a:pPr>
            <a:r>
              <a:rPr sz="2400" spc="-20" dirty="0">
                <a:latin typeface="Calibri"/>
                <a:cs typeface="Calibri"/>
              </a:rPr>
              <a:t>Продолжительные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(более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года)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4901" y="1705165"/>
            <a:ext cx="3929379" cy="1699895"/>
            <a:chOff x="354901" y="1705165"/>
            <a:chExt cx="3929379" cy="1699895"/>
          </a:xfrm>
        </p:grpSpPr>
        <p:sp>
          <p:nvSpPr>
            <p:cNvPr id="9" name="object 9"/>
            <p:cNvSpPr/>
            <p:nvPr/>
          </p:nvSpPr>
          <p:spPr>
            <a:xfrm>
              <a:off x="359663" y="1709927"/>
              <a:ext cx="3919854" cy="1690370"/>
            </a:xfrm>
            <a:custGeom>
              <a:avLst/>
              <a:gdLst/>
              <a:ahLst/>
              <a:cxnLst/>
              <a:rect l="l" t="t" r="r" b="b"/>
              <a:pathLst>
                <a:path w="3919854" h="1690370">
                  <a:moveTo>
                    <a:pt x="3919728" y="0"/>
                  </a:moveTo>
                  <a:lnTo>
                    <a:pt x="0" y="0"/>
                  </a:lnTo>
                  <a:lnTo>
                    <a:pt x="0" y="1690116"/>
                  </a:lnTo>
                  <a:lnTo>
                    <a:pt x="3919728" y="1690116"/>
                  </a:lnTo>
                  <a:lnTo>
                    <a:pt x="3919728" y="0"/>
                  </a:lnTo>
                  <a:close/>
                </a:path>
              </a:pathLst>
            </a:custGeom>
            <a:solidFill>
              <a:srgbClr val="FFF7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663" y="1709927"/>
              <a:ext cx="3919854" cy="1690370"/>
            </a:xfrm>
            <a:custGeom>
              <a:avLst/>
              <a:gdLst/>
              <a:ahLst/>
              <a:cxnLst/>
              <a:rect l="l" t="t" r="r" b="b"/>
              <a:pathLst>
                <a:path w="3919854" h="1690370">
                  <a:moveTo>
                    <a:pt x="0" y="1690116"/>
                  </a:moveTo>
                  <a:lnTo>
                    <a:pt x="3919728" y="1690116"/>
                  </a:lnTo>
                  <a:lnTo>
                    <a:pt x="3919728" y="0"/>
                  </a:lnTo>
                  <a:lnTo>
                    <a:pt x="0" y="0"/>
                  </a:lnTo>
                  <a:lnTo>
                    <a:pt x="0" y="1690116"/>
                  </a:lnTo>
                  <a:close/>
                </a:path>
              </a:pathLst>
            </a:custGeom>
            <a:ln w="9525">
              <a:solidFill>
                <a:srgbClr val="E6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1713" y="1723390"/>
            <a:ext cx="349948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 indent="-45656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456565" algn="l"/>
                <a:tab pos="457200" algn="l"/>
              </a:tabLst>
            </a:pPr>
            <a:r>
              <a:rPr sz="2400" spc="-10" dirty="0">
                <a:latin typeface="Calibri"/>
                <a:cs typeface="Calibri"/>
              </a:rPr>
              <a:t>Предметные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(учебные)</a:t>
            </a:r>
            <a:endParaRPr sz="2400">
              <a:latin typeface="Calibri"/>
              <a:cs typeface="Calibri"/>
            </a:endParaRPr>
          </a:p>
          <a:p>
            <a:pPr marL="456565" indent="-456565">
              <a:lnSpc>
                <a:spcPct val="100000"/>
              </a:lnSpc>
              <a:buFont typeface="Microsoft Sans Serif"/>
              <a:buChar char="•"/>
              <a:tabLst>
                <a:tab pos="456565" algn="l"/>
                <a:tab pos="457200" algn="l"/>
              </a:tabLst>
            </a:pPr>
            <a:r>
              <a:rPr sz="2400" spc="-10" dirty="0">
                <a:latin typeface="Calibri"/>
                <a:cs typeface="Calibri"/>
              </a:rPr>
              <a:t>Межпредметные</a:t>
            </a:r>
            <a:endParaRPr sz="2400">
              <a:latin typeface="Calibri"/>
              <a:cs typeface="Calibri"/>
            </a:endParaRPr>
          </a:p>
          <a:p>
            <a:pPr marL="456565" indent="-456565">
              <a:lnSpc>
                <a:spcPct val="100000"/>
              </a:lnSpc>
              <a:buFont typeface="Microsoft Sans Serif"/>
              <a:buChar char="•"/>
              <a:tabLst>
                <a:tab pos="456565" algn="l"/>
                <a:tab pos="457200" algn="l"/>
              </a:tabLst>
            </a:pPr>
            <a:r>
              <a:rPr sz="2400" spc="-10" dirty="0">
                <a:latin typeface="Calibri"/>
                <a:cs typeface="Calibri"/>
              </a:rPr>
              <a:t>Надпредметные</a:t>
            </a:r>
            <a:endParaRPr sz="2400">
              <a:latin typeface="Calibri"/>
              <a:cs typeface="Calibri"/>
            </a:endParaRPr>
          </a:p>
          <a:p>
            <a:pPr marL="4572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(социальные)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81537" y="1699069"/>
            <a:ext cx="3821429" cy="2816860"/>
            <a:chOff x="4681537" y="1699069"/>
            <a:chExt cx="3821429" cy="2816860"/>
          </a:xfrm>
        </p:grpSpPr>
        <p:sp>
          <p:nvSpPr>
            <p:cNvPr id="13" name="object 13"/>
            <p:cNvSpPr/>
            <p:nvPr/>
          </p:nvSpPr>
          <p:spPr>
            <a:xfrm>
              <a:off x="4686300" y="1703832"/>
              <a:ext cx="3811904" cy="2807335"/>
            </a:xfrm>
            <a:custGeom>
              <a:avLst/>
              <a:gdLst/>
              <a:ahLst/>
              <a:cxnLst/>
              <a:rect l="l" t="t" r="r" b="b"/>
              <a:pathLst>
                <a:path w="3811904" h="2807335">
                  <a:moveTo>
                    <a:pt x="3811524" y="0"/>
                  </a:moveTo>
                  <a:lnTo>
                    <a:pt x="0" y="0"/>
                  </a:lnTo>
                  <a:lnTo>
                    <a:pt x="0" y="2807208"/>
                  </a:lnTo>
                  <a:lnTo>
                    <a:pt x="3811524" y="2807208"/>
                  </a:lnTo>
                  <a:lnTo>
                    <a:pt x="3811524" y="0"/>
                  </a:lnTo>
                  <a:close/>
                </a:path>
              </a:pathLst>
            </a:custGeom>
            <a:solidFill>
              <a:srgbClr val="DDF3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86300" y="1703832"/>
              <a:ext cx="3811904" cy="2807335"/>
            </a:xfrm>
            <a:custGeom>
              <a:avLst/>
              <a:gdLst/>
              <a:ahLst/>
              <a:cxnLst/>
              <a:rect l="l" t="t" r="r" b="b"/>
              <a:pathLst>
                <a:path w="3811904" h="2807335">
                  <a:moveTo>
                    <a:pt x="0" y="2807208"/>
                  </a:moveTo>
                  <a:lnTo>
                    <a:pt x="3811524" y="2807208"/>
                  </a:lnTo>
                  <a:lnTo>
                    <a:pt x="3811524" y="0"/>
                  </a:lnTo>
                  <a:lnTo>
                    <a:pt x="0" y="0"/>
                  </a:lnTo>
                  <a:lnTo>
                    <a:pt x="0" y="2807208"/>
                  </a:lnTo>
                  <a:close/>
                </a:path>
              </a:pathLst>
            </a:custGeom>
            <a:ln w="9525">
              <a:solidFill>
                <a:srgbClr val="319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78628" y="1680717"/>
            <a:ext cx="3371215" cy="26600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56565" marR="370205" indent="-456565">
              <a:lnSpc>
                <a:spcPts val="2590"/>
              </a:lnSpc>
              <a:spcBef>
                <a:spcPts val="425"/>
              </a:spcBef>
              <a:buFont typeface="Microsoft Sans Serif"/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latin typeface="Calibri"/>
                <a:cs typeface="Calibri"/>
              </a:rPr>
              <a:t>Информационные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(пре</a:t>
            </a:r>
            <a:r>
              <a:rPr sz="2400" spc="5" dirty="0">
                <a:latin typeface="Calibri"/>
                <a:cs typeface="Calibri"/>
              </a:rPr>
              <a:t>з</a:t>
            </a:r>
            <a:r>
              <a:rPr sz="2400" dirty="0">
                <a:latin typeface="Calibri"/>
                <a:cs typeface="Calibri"/>
              </a:rPr>
              <a:t>ентаци</a:t>
            </a:r>
            <a:r>
              <a:rPr sz="2400" spc="-10" dirty="0">
                <a:latin typeface="Calibri"/>
                <a:cs typeface="Calibri"/>
              </a:rPr>
              <a:t>о</a:t>
            </a:r>
            <a:r>
              <a:rPr sz="2400" dirty="0">
                <a:latin typeface="Calibri"/>
                <a:cs typeface="Calibri"/>
              </a:rPr>
              <a:t>нные)</a:t>
            </a:r>
            <a:endParaRPr sz="2400">
              <a:latin typeface="Calibri"/>
              <a:cs typeface="Calibri"/>
            </a:endParaRPr>
          </a:p>
          <a:p>
            <a:pPr marL="456565" indent="-456565">
              <a:lnSpc>
                <a:spcPct val="100000"/>
              </a:lnSpc>
              <a:spcBef>
                <a:spcPts val="254"/>
              </a:spcBef>
              <a:buFont typeface="Microsoft Sans Serif"/>
              <a:buChar char="•"/>
              <a:tabLst>
                <a:tab pos="456565" algn="l"/>
                <a:tab pos="457200" algn="l"/>
              </a:tabLst>
            </a:pPr>
            <a:r>
              <a:rPr sz="2400" spc="-10" dirty="0">
                <a:latin typeface="Calibri"/>
                <a:cs typeface="Calibri"/>
              </a:rPr>
              <a:t>Исследовательские</a:t>
            </a:r>
            <a:endParaRPr sz="2400">
              <a:latin typeface="Calibri"/>
              <a:cs typeface="Calibri"/>
            </a:endParaRPr>
          </a:p>
          <a:p>
            <a:pPr marL="456565" indent="-456565">
              <a:lnSpc>
                <a:spcPts val="2735"/>
              </a:lnSpc>
              <a:spcBef>
                <a:spcPts val="290"/>
              </a:spcBef>
              <a:buFont typeface="Microsoft Sans Serif"/>
              <a:buChar char="•"/>
              <a:tabLst>
                <a:tab pos="456565" algn="l"/>
                <a:tab pos="457200" algn="l"/>
              </a:tabLst>
            </a:pPr>
            <a:r>
              <a:rPr sz="2400" spc="-10" dirty="0">
                <a:latin typeface="Calibri"/>
                <a:cs typeface="Calibri"/>
              </a:rPr>
              <a:t>Практико-</a:t>
            </a:r>
            <a:endParaRPr sz="2400">
              <a:latin typeface="Calibri"/>
              <a:cs typeface="Calibri"/>
            </a:endParaRPr>
          </a:p>
          <a:p>
            <a:pPr marL="457200">
              <a:lnSpc>
                <a:spcPts val="2735"/>
              </a:lnSpc>
            </a:pPr>
            <a:r>
              <a:rPr sz="2400" spc="-5" dirty="0">
                <a:latin typeface="Calibri"/>
                <a:cs typeface="Calibri"/>
              </a:rPr>
              <a:t>ориентированные</a:t>
            </a:r>
            <a:endParaRPr sz="2400">
              <a:latin typeface="Calibri"/>
              <a:cs typeface="Calibri"/>
            </a:endParaRPr>
          </a:p>
          <a:p>
            <a:pPr marL="456565" indent="-456565">
              <a:lnSpc>
                <a:spcPct val="100000"/>
              </a:lnSpc>
              <a:spcBef>
                <a:spcPts val="285"/>
              </a:spcBef>
              <a:buFont typeface="Microsoft Sans Serif"/>
              <a:buChar char="•"/>
              <a:tabLst>
                <a:tab pos="456565" algn="l"/>
                <a:tab pos="457200" algn="l"/>
              </a:tabLst>
            </a:pPr>
            <a:r>
              <a:rPr sz="2400" spc="-20" dirty="0">
                <a:latin typeface="Calibri"/>
                <a:cs typeface="Calibri"/>
              </a:rPr>
              <a:t>Творческие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ролевые</a:t>
            </a:r>
            <a:endParaRPr sz="2400">
              <a:latin typeface="Calibri"/>
              <a:cs typeface="Calibri"/>
            </a:endParaRPr>
          </a:p>
          <a:p>
            <a:pPr marL="456565" indent="-456565">
              <a:lnSpc>
                <a:spcPct val="100000"/>
              </a:lnSpc>
              <a:spcBef>
                <a:spcPts val="290"/>
              </a:spcBef>
              <a:buFont typeface="Microsoft Sans Serif"/>
              <a:buChar char="•"/>
              <a:tabLst>
                <a:tab pos="456565" algn="l"/>
                <a:tab pos="457200" algn="l"/>
              </a:tabLst>
            </a:pPr>
            <a:r>
              <a:rPr sz="2400" spc="-10" dirty="0">
                <a:latin typeface="Calibri"/>
                <a:cs typeface="Calibri"/>
              </a:rPr>
              <a:t>Комплексные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49845" y="3625405"/>
            <a:ext cx="3234690" cy="840105"/>
            <a:chOff x="1049845" y="3625405"/>
            <a:chExt cx="3234690" cy="840105"/>
          </a:xfrm>
        </p:grpSpPr>
        <p:sp>
          <p:nvSpPr>
            <p:cNvPr id="17" name="object 17"/>
            <p:cNvSpPr/>
            <p:nvPr/>
          </p:nvSpPr>
          <p:spPr>
            <a:xfrm>
              <a:off x="1054608" y="3630167"/>
              <a:ext cx="3225165" cy="830580"/>
            </a:xfrm>
            <a:custGeom>
              <a:avLst/>
              <a:gdLst/>
              <a:ahLst/>
              <a:cxnLst/>
              <a:rect l="l" t="t" r="r" b="b"/>
              <a:pathLst>
                <a:path w="3225165" h="830579">
                  <a:moveTo>
                    <a:pt x="3224783" y="0"/>
                  </a:moveTo>
                  <a:lnTo>
                    <a:pt x="0" y="0"/>
                  </a:lnTo>
                  <a:lnTo>
                    <a:pt x="0" y="830579"/>
                  </a:lnTo>
                  <a:lnTo>
                    <a:pt x="3224783" y="830579"/>
                  </a:lnTo>
                  <a:lnTo>
                    <a:pt x="3224783" y="0"/>
                  </a:lnTo>
                  <a:close/>
                </a:path>
              </a:pathLst>
            </a:custGeom>
            <a:solidFill>
              <a:srgbClr val="D7E3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4608" y="3630167"/>
              <a:ext cx="3225165" cy="830580"/>
            </a:xfrm>
            <a:custGeom>
              <a:avLst/>
              <a:gdLst/>
              <a:ahLst/>
              <a:cxnLst/>
              <a:rect l="l" t="t" r="r" b="b"/>
              <a:pathLst>
                <a:path w="3225165" h="830579">
                  <a:moveTo>
                    <a:pt x="0" y="830579"/>
                  </a:moveTo>
                  <a:lnTo>
                    <a:pt x="3224783" y="830579"/>
                  </a:lnTo>
                  <a:lnTo>
                    <a:pt x="3224783" y="0"/>
                  </a:lnTo>
                  <a:lnTo>
                    <a:pt x="0" y="0"/>
                  </a:lnTo>
                  <a:lnTo>
                    <a:pt x="0" y="830579"/>
                  </a:lnTo>
                  <a:close/>
                </a:path>
              </a:pathLst>
            </a:custGeom>
            <a:ln w="9525">
              <a:solidFill>
                <a:srgbClr val="2C5F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46352" y="3644645"/>
            <a:ext cx="27438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 indent="-4572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456565" algn="l"/>
                <a:tab pos="457200" algn="l"/>
              </a:tabLst>
            </a:pPr>
            <a:r>
              <a:rPr sz="2400" spc="-5" dirty="0">
                <a:latin typeface="Calibri"/>
                <a:cs typeface="Calibri"/>
              </a:rPr>
              <a:t>Индивидуальные</a:t>
            </a:r>
            <a:endParaRPr sz="2400">
              <a:latin typeface="Calibri"/>
              <a:cs typeface="Calibri"/>
            </a:endParaRPr>
          </a:p>
          <a:p>
            <a:pPr marL="456565" indent="-457200">
              <a:lnSpc>
                <a:spcPct val="100000"/>
              </a:lnSpc>
              <a:buFont typeface="Microsoft Sans Serif"/>
              <a:buChar char="•"/>
              <a:tabLst>
                <a:tab pos="456565" algn="l"/>
                <a:tab pos="457200" algn="l"/>
              </a:tabLst>
            </a:pPr>
            <a:r>
              <a:rPr sz="2400" spc="-25" dirty="0">
                <a:latin typeface="Calibri"/>
                <a:cs typeface="Calibri"/>
              </a:rPr>
              <a:t>Групповые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12991" y="4693920"/>
            <a:ext cx="2085339" cy="1077595"/>
          </a:xfrm>
          <a:prstGeom prst="rect">
            <a:avLst/>
          </a:prstGeom>
          <a:solidFill>
            <a:srgbClr val="E7CCFB"/>
          </a:solidFill>
          <a:ln w="9525">
            <a:solidFill>
              <a:srgbClr val="6A09B1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35"/>
              </a:spcBef>
            </a:pPr>
            <a:r>
              <a:rPr sz="4000" spc="-5" dirty="0">
                <a:latin typeface="Webdings"/>
                <a:cs typeface="Webdings"/>
              </a:rPr>
              <a:t></a:t>
            </a:r>
            <a:r>
              <a:rPr sz="4000" spc="-13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Webdings"/>
                <a:cs typeface="Webdings"/>
              </a:rPr>
              <a:t></a:t>
            </a:r>
            <a:r>
              <a:rPr sz="4000" spc="-12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Webdings"/>
                <a:cs typeface="Webdings"/>
              </a:rPr>
              <a:t></a:t>
            </a:r>
            <a:endParaRPr sz="4000">
              <a:latin typeface="Webdings"/>
              <a:cs typeface="Webdings"/>
            </a:endParaRPr>
          </a:p>
          <a:p>
            <a:pPr marL="549910" indent="-457200">
              <a:lnSpc>
                <a:spcPct val="100000"/>
              </a:lnSpc>
              <a:spcBef>
                <a:spcPts val="80"/>
              </a:spcBef>
              <a:buFont typeface="Microsoft Sans Serif"/>
              <a:buChar char="•"/>
              <a:tabLst>
                <a:tab pos="549275" algn="l"/>
                <a:tab pos="549910" algn="l"/>
              </a:tabLst>
            </a:pPr>
            <a:r>
              <a:rPr sz="2400" spc="-10" dirty="0">
                <a:latin typeface="Calibri"/>
                <a:cs typeface="Calibri"/>
              </a:rPr>
              <a:t>Сетевые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44488" y="93866"/>
            <a:ext cx="814449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1002" y="1101978"/>
            <a:ext cx="391541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СТРУКТУРА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УЧЕБНОГО</a:t>
            </a:r>
            <a:r>
              <a:rPr sz="2000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ПРОЕКТА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07898" y="1861057"/>
            <a:ext cx="3514725" cy="4140200"/>
            <a:chOff x="707898" y="1861057"/>
            <a:chExt cx="3514725" cy="4140200"/>
          </a:xfrm>
        </p:grpSpPr>
        <p:sp>
          <p:nvSpPr>
            <p:cNvPr id="5" name="object 5"/>
            <p:cNvSpPr/>
            <p:nvPr/>
          </p:nvSpPr>
          <p:spPr>
            <a:xfrm>
              <a:off x="1771650" y="1873757"/>
              <a:ext cx="1447800" cy="4114800"/>
            </a:xfrm>
            <a:custGeom>
              <a:avLst/>
              <a:gdLst/>
              <a:ahLst/>
              <a:cxnLst/>
              <a:rect l="l" t="t" r="r" b="b"/>
              <a:pathLst>
                <a:path w="1447800" h="4114800">
                  <a:moveTo>
                    <a:pt x="1085850" y="0"/>
                  </a:moveTo>
                  <a:lnTo>
                    <a:pt x="361950" y="0"/>
                  </a:lnTo>
                  <a:lnTo>
                    <a:pt x="361950" y="3390900"/>
                  </a:lnTo>
                  <a:lnTo>
                    <a:pt x="0" y="3390900"/>
                  </a:lnTo>
                  <a:lnTo>
                    <a:pt x="723900" y="4114800"/>
                  </a:lnTo>
                  <a:lnTo>
                    <a:pt x="1447800" y="3390900"/>
                  </a:lnTo>
                  <a:lnTo>
                    <a:pt x="1085850" y="3390900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71650" y="1873757"/>
              <a:ext cx="1447800" cy="4114800"/>
            </a:xfrm>
            <a:custGeom>
              <a:avLst/>
              <a:gdLst/>
              <a:ahLst/>
              <a:cxnLst/>
              <a:rect l="l" t="t" r="r" b="b"/>
              <a:pathLst>
                <a:path w="1447800" h="4114800">
                  <a:moveTo>
                    <a:pt x="0" y="3390900"/>
                  </a:moveTo>
                  <a:lnTo>
                    <a:pt x="361950" y="3390900"/>
                  </a:lnTo>
                  <a:lnTo>
                    <a:pt x="361950" y="0"/>
                  </a:lnTo>
                  <a:lnTo>
                    <a:pt x="1085850" y="0"/>
                  </a:lnTo>
                  <a:lnTo>
                    <a:pt x="1085850" y="3390900"/>
                  </a:lnTo>
                  <a:lnTo>
                    <a:pt x="1447800" y="3390900"/>
                  </a:lnTo>
                  <a:lnTo>
                    <a:pt x="723900" y="4114800"/>
                  </a:lnTo>
                  <a:lnTo>
                    <a:pt x="0" y="3390900"/>
                  </a:lnTo>
                  <a:close/>
                </a:path>
              </a:pathLst>
            </a:custGeom>
            <a:ln w="25400">
              <a:solidFill>
                <a:srgbClr val="85F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7898" y="4161281"/>
              <a:ext cx="3514725" cy="832485"/>
            </a:xfrm>
            <a:custGeom>
              <a:avLst/>
              <a:gdLst/>
              <a:ahLst/>
              <a:cxnLst/>
              <a:rect l="l" t="t" r="r" b="b"/>
              <a:pathLst>
                <a:path w="3514725" h="832485">
                  <a:moveTo>
                    <a:pt x="3514344" y="0"/>
                  </a:moveTo>
                  <a:lnTo>
                    <a:pt x="0" y="0"/>
                  </a:lnTo>
                  <a:lnTo>
                    <a:pt x="0" y="832103"/>
                  </a:lnTo>
                  <a:lnTo>
                    <a:pt x="3514344" y="832103"/>
                  </a:lnTo>
                  <a:lnTo>
                    <a:pt x="35143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7898" y="4161282"/>
            <a:ext cx="3514725" cy="832485"/>
          </a:xfrm>
          <a:prstGeom prst="rect">
            <a:avLst/>
          </a:prstGeom>
          <a:ln w="28575">
            <a:solidFill>
              <a:srgbClr val="5FC89C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047750" marR="98425" indent="-940435">
              <a:lnSpc>
                <a:spcPct val="100000"/>
              </a:lnSpc>
              <a:spcBef>
                <a:spcPts val="210"/>
              </a:spcBef>
            </a:pPr>
            <a:r>
              <a:rPr sz="2400" spc="-5" dirty="0">
                <a:latin typeface="Calibri"/>
                <a:cs typeface="Calibri"/>
              </a:rPr>
              <a:t>Социально-практический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компонент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7898" y="3120389"/>
            <a:ext cx="3514725" cy="830580"/>
          </a:xfrm>
          <a:custGeom>
            <a:avLst/>
            <a:gdLst/>
            <a:ahLst/>
            <a:cxnLst/>
            <a:rect l="l" t="t" r="r" b="b"/>
            <a:pathLst>
              <a:path w="3514725" h="830579">
                <a:moveTo>
                  <a:pt x="3514344" y="0"/>
                </a:moveTo>
                <a:lnTo>
                  <a:pt x="0" y="0"/>
                </a:lnTo>
                <a:lnTo>
                  <a:pt x="0" y="830580"/>
                </a:lnTo>
                <a:lnTo>
                  <a:pt x="3514344" y="830580"/>
                </a:lnTo>
                <a:lnTo>
                  <a:pt x="3514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7898" y="3120389"/>
            <a:ext cx="3514725" cy="830580"/>
          </a:xfrm>
          <a:prstGeom prst="rect">
            <a:avLst/>
          </a:prstGeom>
          <a:ln w="28575">
            <a:solidFill>
              <a:srgbClr val="5FC89C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sz="2400" spc="-15" dirty="0">
                <a:latin typeface="Calibri"/>
                <a:cs typeface="Calibri"/>
              </a:rPr>
              <a:t>Исследовательский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компонент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7898" y="2077973"/>
            <a:ext cx="3514725" cy="830580"/>
          </a:xfrm>
          <a:custGeom>
            <a:avLst/>
            <a:gdLst/>
            <a:ahLst/>
            <a:cxnLst/>
            <a:rect l="l" t="t" r="r" b="b"/>
            <a:pathLst>
              <a:path w="3514725" h="830580">
                <a:moveTo>
                  <a:pt x="3514344" y="0"/>
                </a:moveTo>
                <a:lnTo>
                  <a:pt x="0" y="0"/>
                </a:lnTo>
                <a:lnTo>
                  <a:pt x="0" y="830579"/>
                </a:lnTo>
                <a:lnTo>
                  <a:pt x="3514344" y="830579"/>
                </a:lnTo>
                <a:lnTo>
                  <a:pt x="3514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07898" y="2077973"/>
            <a:ext cx="3514725" cy="830580"/>
          </a:xfrm>
          <a:prstGeom prst="rect">
            <a:avLst/>
          </a:prstGeom>
          <a:ln w="28575">
            <a:solidFill>
              <a:srgbClr val="5FC89C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047750" marR="557530" indent="-485140">
              <a:lnSpc>
                <a:spcPct val="100000"/>
              </a:lnSpc>
              <a:spcBef>
                <a:spcPts val="195"/>
              </a:spcBef>
            </a:pPr>
            <a:r>
              <a:rPr dirty="0"/>
              <a:t>Пр</a:t>
            </a:r>
            <a:r>
              <a:rPr spc="-10" dirty="0"/>
              <a:t>о</a:t>
            </a:r>
            <a:r>
              <a:rPr dirty="0"/>
              <a:t>е</a:t>
            </a:r>
            <a:r>
              <a:rPr spc="5" dirty="0"/>
              <a:t>к</a:t>
            </a:r>
            <a:r>
              <a:rPr spc="-5" dirty="0"/>
              <a:t>тир</a:t>
            </a:r>
            <a:r>
              <a:rPr spc="-15" dirty="0"/>
              <a:t>о</a:t>
            </a:r>
            <a:r>
              <a:rPr dirty="0"/>
              <a:t>вочный  </a:t>
            </a:r>
            <a:r>
              <a:rPr spc="-10" dirty="0"/>
              <a:t>компонент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10104" y="6404254"/>
            <a:ext cx="12807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solidFill>
                  <a:srgbClr val="C00000"/>
                </a:solidFill>
                <a:latin typeface="Calibri"/>
                <a:cs typeface="Calibri"/>
              </a:rPr>
              <a:t>результат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87777" y="6163309"/>
            <a:ext cx="415925" cy="455295"/>
            <a:chOff x="2287777" y="6163309"/>
            <a:chExt cx="415925" cy="455295"/>
          </a:xfrm>
        </p:grpSpPr>
        <p:sp>
          <p:nvSpPr>
            <p:cNvPr id="15" name="object 15"/>
            <p:cNvSpPr/>
            <p:nvPr/>
          </p:nvSpPr>
          <p:spPr>
            <a:xfrm>
              <a:off x="2300477" y="6176009"/>
              <a:ext cx="390525" cy="429895"/>
            </a:xfrm>
            <a:custGeom>
              <a:avLst/>
              <a:gdLst/>
              <a:ahLst/>
              <a:cxnLst/>
              <a:rect l="l" t="t" r="r" b="b"/>
              <a:pathLst>
                <a:path w="390525" h="429895">
                  <a:moveTo>
                    <a:pt x="195072" y="0"/>
                  </a:moveTo>
                  <a:lnTo>
                    <a:pt x="160528" y="176898"/>
                  </a:lnTo>
                  <a:lnTo>
                    <a:pt x="0" y="214883"/>
                  </a:lnTo>
                  <a:lnTo>
                    <a:pt x="160528" y="252869"/>
                  </a:lnTo>
                  <a:lnTo>
                    <a:pt x="195072" y="429767"/>
                  </a:lnTo>
                  <a:lnTo>
                    <a:pt x="229616" y="252869"/>
                  </a:lnTo>
                  <a:lnTo>
                    <a:pt x="390144" y="214883"/>
                  </a:lnTo>
                  <a:lnTo>
                    <a:pt x="229616" y="176898"/>
                  </a:lnTo>
                  <a:lnTo>
                    <a:pt x="195072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00477" y="6176009"/>
              <a:ext cx="390525" cy="429895"/>
            </a:xfrm>
            <a:custGeom>
              <a:avLst/>
              <a:gdLst/>
              <a:ahLst/>
              <a:cxnLst/>
              <a:rect l="l" t="t" r="r" b="b"/>
              <a:pathLst>
                <a:path w="390525" h="429895">
                  <a:moveTo>
                    <a:pt x="0" y="214883"/>
                  </a:moveTo>
                  <a:lnTo>
                    <a:pt x="160528" y="176898"/>
                  </a:lnTo>
                  <a:lnTo>
                    <a:pt x="195072" y="0"/>
                  </a:lnTo>
                  <a:lnTo>
                    <a:pt x="229616" y="176898"/>
                  </a:lnTo>
                  <a:lnTo>
                    <a:pt x="390144" y="214883"/>
                  </a:lnTo>
                  <a:lnTo>
                    <a:pt x="229616" y="252869"/>
                  </a:lnTo>
                  <a:lnTo>
                    <a:pt x="195072" y="429767"/>
                  </a:lnTo>
                  <a:lnTo>
                    <a:pt x="160528" y="252869"/>
                  </a:lnTo>
                  <a:lnTo>
                    <a:pt x="0" y="214883"/>
                  </a:lnTo>
                  <a:close/>
                </a:path>
              </a:pathLst>
            </a:custGeom>
            <a:ln w="25400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1290" y="2411979"/>
            <a:ext cx="3295178" cy="29613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76200" y="93866"/>
            <a:ext cx="814449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266" y="1101978"/>
            <a:ext cx="483552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ПРОДУКТИВНОСТЬ</a:t>
            </a:r>
            <a:r>
              <a:rPr sz="2000" spc="5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УЧЕБНОГО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ПРОЕКТА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2015" y="1964182"/>
            <a:ext cx="516255" cy="3399154"/>
          </a:xfrm>
          <a:custGeom>
            <a:avLst/>
            <a:gdLst/>
            <a:ahLst/>
            <a:cxnLst/>
            <a:rect l="l" t="t" r="r" b="b"/>
            <a:pathLst>
              <a:path w="516255" h="3399154">
                <a:moveTo>
                  <a:pt x="257848" y="0"/>
                </a:moveTo>
                <a:lnTo>
                  <a:pt x="195532" y="1524"/>
                </a:lnTo>
                <a:lnTo>
                  <a:pt x="146113" y="6095"/>
                </a:lnTo>
                <a:lnTo>
                  <a:pt x="107434" y="14430"/>
                </a:lnTo>
                <a:lnTo>
                  <a:pt x="65458" y="34859"/>
                </a:lnTo>
                <a:lnTo>
                  <a:pt x="37598" y="75384"/>
                </a:lnTo>
                <a:lnTo>
                  <a:pt x="33919" y="101224"/>
                </a:lnTo>
                <a:lnTo>
                  <a:pt x="34378" y="115442"/>
                </a:lnTo>
                <a:lnTo>
                  <a:pt x="76123" y="2458085"/>
                </a:lnTo>
                <a:lnTo>
                  <a:pt x="89862" y="2499546"/>
                </a:lnTo>
                <a:lnTo>
                  <a:pt x="127233" y="2521654"/>
                </a:lnTo>
                <a:lnTo>
                  <a:pt x="171894" y="2531744"/>
                </a:lnTo>
                <a:lnTo>
                  <a:pt x="210575" y="2535459"/>
                </a:lnTo>
                <a:lnTo>
                  <a:pt x="257848" y="2536697"/>
                </a:lnTo>
                <a:lnTo>
                  <a:pt x="282556" y="2536388"/>
                </a:lnTo>
                <a:lnTo>
                  <a:pt x="325524" y="2533911"/>
                </a:lnTo>
                <a:lnTo>
                  <a:pt x="375099" y="2525664"/>
                </a:lnTo>
                <a:lnTo>
                  <a:pt x="418995" y="2505995"/>
                </a:lnTo>
                <a:lnTo>
                  <a:pt x="439023" y="2467606"/>
                </a:lnTo>
                <a:lnTo>
                  <a:pt x="481304" y="115442"/>
                </a:lnTo>
                <a:lnTo>
                  <a:pt x="480680" y="101153"/>
                </a:lnTo>
                <a:lnTo>
                  <a:pt x="465576" y="55002"/>
                </a:lnTo>
                <a:lnTo>
                  <a:pt x="435876" y="29463"/>
                </a:lnTo>
                <a:lnTo>
                  <a:pt x="387533" y="11533"/>
                </a:lnTo>
                <a:lnTo>
                  <a:pt x="344173" y="4125"/>
                </a:lnTo>
                <a:lnTo>
                  <a:pt x="289537" y="454"/>
                </a:lnTo>
                <a:lnTo>
                  <a:pt x="257848" y="0"/>
                </a:lnTo>
                <a:close/>
              </a:path>
              <a:path w="516255" h="3399154">
                <a:moveTo>
                  <a:pt x="257848" y="2838704"/>
                </a:moveTo>
                <a:lnTo>
                  <a:pt x="188161" y="2842117"/>
                </a:lnTo>
                <a:lnTo>
                  <a:pt x="131381" y="2852292"/>
                </a:lnTo>
                <a:lnTo>
                  <a:pt x="86252" y="2870104"/>
                </a:lnTo>
                <a:lnTo>
                  <a:pt x="51561" y="2896488"/>
                </a:lnTo>
                <a:lnTo>
                  <a:pt x="26700" y="2933271"/>
                </a:lnTo>
                <a:lnTo>
                  <a:pt x="11048" y="2982341"/>
                </a:lnTo>
                <a:lnTo>
                  <a:pt x="2762" y="3044062"/>
                </a:lnTo>
                <a:lnTo>
                  <a:pt x="0" y="3118738"/>
                </a:lnTo>
                <a:lnTo>
                  <a:pt x="690" y="3157458"/>
                </a:lnTo>
                <a:lnTo>
                  <a:pt x="6215" y="3224323"/>
                </a:lnTo>
                <a:lnTo>
                  <a:pt x="17723" y="3277691"/>
                </a:lnTo>
                <a:lnTo>
                  <a:pt x="37979" y="3320657"/>
                </a:lnTo>
                <a:lnTo>
                  <a:pt x="67602" y="3353806"/>
                </a:lnTo>
                <a:lnTo>
                  <a:pt x="107511" y="3377185"/>
                </a:lnTo>
                <a:lnTo>
                  <a:pt x="158158" y="3391038"/>
                </a:lnTo>
                <a:lnTo>
                  <a:pt x="221390" y="3397793"/>
                </a:lnTo>
                <a:lnTo>
                  <a:pt x="257848" y="3398646"/>
                </a:lnTo>
                <a:lnTo>
                  <a:pt x="294221" y="3397793"/>
                </a:lnTo>
                <a:lnTo>
                  <a:pt x="356839" y="3391038"/>
                </a:lnTo>
                <a:lnTo>
                  <a:pt x="406487" y="3377185"/>
                </a:lnTo>
                <a:lnTo>
                  <a:pt x="446392" y="3353806"/>
                </a:lnTo>
                <a:lnTo>
                  <a:pt x="477007" y="3320657"/>
                </a:lnTo>
                <a:lnTo>
                  <a:pt x="497881" y="3277691"/>
                </a:lnTo>
                <a:lnTo>
                  <a:pt x="509468" y="3224323"/>
                </a:lnTo>
                <a:lnTo>
                  <a:pt x="514992" y="3157458"/>
                </a:lnTo>
                <a:lnTo>
                  <a:pt x="515683" y="3118738"/>
                </a:lnTo>
                <a:lnTo>
                  <a:pt x="514992" y="3079781"/>
                </a:lnTo>
                <a:lnTo>
                  <a:pt x="509468" y="3011582"/>
                </a:lnTo>
                <a:lnTo>
                  <a:pt x="497881" y="2956264"/>
                </a:lnTo>
                <a:lnTo>
                  <a:pt x="477007" y="2913350"/>
                </a:lnTo>
                <a:lnTo>
                  <a:pt x="446392" y="2882225"/>
                </a:lnTo>
                <a:lnTo>
                  <a:pt x="406487" y="2860127"/>
                </a:lnTo>
                <a:lnTo>
                  <a:pt x="356839" y="2846365"/>
                </a:lnTo>
                <a:lnTo>
                  <a:pt x="294221" y="2839559"/>
                </a:lnTo>
                <a:lnTo>
                  <a:pt x="257848" y="28387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3969" y="2747010"/>
            <a:ext cx="5701665" cy="9525"/>
          </a:xfrm>
          <a:custGeom>
            <a:avLst/>
            <a:gdLst/>
            <a:ahLst/>
            <a:cxnLst/>
            <a:rect l="l" t="t" r="r" b="b"/>
            <a:pathLst>
              <a:path w="5701665" h="9525">
                <a:moveTo>
                  <a:pt x="0" y="9143"/>
                </a:moveTo>
                <a:lnTo>
                  <a:pt x="5701283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90089" y="1814322"/>
            <a:ext cx="208851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C00000"/>
                </a:solidFill>
              </a:rPr>
              <a:t>Правило</a:t>
            </a:r>
            <a:endParaRPr sz="4400"/>
          </a:p>
        </p:txBody>
      </p:sp>
      <p:sp>
        <p:nvSpPr>
          <p:cNvPr id="7" name="object 7"/>
          <p:cNvSpPr txBox="1"/>
          <p:nvPr/>
        </p:nvSpPr>
        <p:spPr>
          <a:xfrm>
            <a:off x="1363472" y="2955798"/>
            <a:ext cx="42799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Каждый </a:t>
            </a:r>
            <a:r>
              <a:rPr sz="2800" spc="-10" dirty="0">
                <a:latin typeface="Calibri"/>
                <a:cs typeface="Calibri"/>
              </a:rPr>
              <a:t>этап проекта </a:t>
            </a:r>
            <a:r>
              <a:rPr sz="2800" spc="-5" dirty="0">
                <a:latin typeface="Calibri"/>
                <a:cs typeface="Calibri"/>
              </a:rPr>
              <a:t>имеет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свой </a:t>
            </a:r>
            <a:r>
              <a:rPr sz="2800" spc="-10" dirty="0">
                <a:latin typeface="Calibri"/>
                <a:cs typeface="Calibri"/>
              </a:rPr>
              <a:t>особый </a:t>
            </a:r>
            <a:r>
              <a:rPr sz="2800" spc="-5" dirty="0">
                <a:latin typeface="Calibri"/>
                <a:cs typeface="Calibri"/>
              </a:rPr>
              <a:t>практический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результат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«выход» </a:t>
            </a:r>
            <a:r>
              <a:rPr sz="2800" spc="-20" dirty="0">
                <a:latin typeface="Calibri"/>
                <a:cs typeface="Calibri"/>
              </a:rPr>
              <a:t> («продукт»)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0488" y="3883152"/>
            <a:ext cx="2674619" cy="2689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25693" y="93866"/>
            <a:ext cx="814449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266" y="1101978"/>
            <a:ext cx="3405504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ЭТАПЫ</a:t>
            </a:r>
            <a:r>
              <a:rPr sz="20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УЧЕБНОГО</a:t>
            </a:r>
            <a:r>
              <a:rPr sz="20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ПРОЕКТА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4088" y="1685544"/>
            <a:ext cx="4629912" cy="260603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13409" y="2951226"/>
            <a:ext cx="3584575" cy="6350"/>
          </a:xfrm>
          <a:custGeom>
            <a:avLst/>
            <a:gdLst/>
            <a:ahLst/>
            <a:cxnLst/>
            <a:rect l="l" t="t" r="r" b="b"/>
            <a:pathLst>
              <a:path w="3584575" h="6350">
                <a:moveTo>
                  <a:pt x="0" y="6096"/>
                </a:moveTo>
                <a:lnTo>
                  <a:pt x="3584448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51966" y="1922144"/>
            <a:ext cx="26746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</a:rPr>
              <a:t>Этап</a:t>
            </a:r>
            <a:r>
              <a:rPr sz="2800" spc="-25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1.</a:t>
            </a:r>
            <a:endParaRPr sz="2800"/>
          </a:p>
          <a:p>
            <a:pPr algn="ctr">
              <a:lnSpc>
                <a:spcPct val="100000"/>
              </a:lnSpc>
            </a:pPr>
            <a:r>
              <a:rPr sz="2800" spc="-10" dirty="0">
                <a:solidFill>
                  <a:srgbClr val="C00000"/>
                </a:solidFill>
              </a:rPr>
              <a:t>«Запуск</a:t>
            </a:r>
            <a:r>
              <a:rPr sz="2800" spc="-15" dirty="0">
                <a:solidFill>
                  <a:srgbClr val="C00000"/>
                </a:solidFill>
              </a:rPr>
              <a:t> </a:t>
            </a:r>
            <a:r>
              <a:rPr sz="2800" spc="-10" dirty="0">
                <a:solidFill>
                  <a:srgbClr val="C00000"/>
                </a:solidFill>
              </a:rPr>
              <a:t>проекта»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347268" y="3277757"/>
            <a:ext cx="5594985" cy="330581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815"/>
              </a:spcBef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2400" spc="-15" dirty="0">
                <a:latin typeface="Calibri"/>
                <a:cs typeface="Calibri"/>
              </a:rPr>
              <a:t>Определение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темы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20"/>
              </a:spcBef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Постановка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целей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20"/>
              </a:spcBef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2400" spc="-15" dirty="0">
                <a:latin typeface="Calibri"/>
                <a:cs typeface="Calibri"/>
              </a:rPr>
              <a:t>Определение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состава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группы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20"/>
              </a:spcBef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Планирование действий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20"/>
              </a:spcBef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2400" spc="-10" dirty="0">
                <a:latin typeface="Calibri"/>
                <a:cs typeface="Calibri"/>
              </a:rPr>
              <a:t>Распределение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ролей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группе</a:t>
            </a:r>
            <a:endParaRPr sz="2400">
              <a:latin typeface="Calibri"/>
              <a:cs typeface="Calibri"/>
            </a:endParaRPr>
          </a:p>
          <a:p>
            <a:pPr marL="2021839" algn="ctr">
              <a:lnSpc>
                <a:spcPct val="100000"/>
              </a:lnSpc>
              <a:spcBef>
                <a:spcPts val="2070"/>
              </a:spcBef>
            </a:pPr>
            <a:r>
              <a:rPr sz="2400" i="1" spc="-10" dirty="0">
                <a:latin typeface="Calibri"/>
                <a:cs typeface="Calibri"/>
              </a:rPr>
              <a:t>Выход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первого </a:t>
            </a:r>
            <a:r>
              <a:rPr sz="2400" i="1" dirty="0">
                <a:latin typeface="Calibri"/>
                <a:cs typeface="Calibri"/>
              </a:rPr>
              <a:t>этапа:</a:t>
            </a:r>
            <a:endParaRPr sz="2400">
              <a:latin typeface="Calibri"/>
              <a:cs typeface="Calibri"/>
            </a:endParaRPr>
          </a:p>
          <a:p>
            <a:pPr marL="2034539" algn="ctr">
              <a:lnSpc>
                <a:spcPct val="100000"/>
              </a:lnSpc>
            </a:pP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Паспорт</a:t>
            </a:r>
            <a:r>
              <a:rPr sz="24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проектной</a:t>
            </a:r>
            <a:r>
              <a:rPr sz="24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работы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76200" y="82402"/>
            <a:ext cx="814449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266" y="1101978"/>
            <a:ext cx="378523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ПАСПОРТ</a:t>
            </a:r>
            <a:r>
              <a:rPr sz="20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ПРОЕКТНОЙ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РАБОТЫ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indent="-533400">
              <a:lnSpc>
                <a:spcPts val="2735"/>
              </a:lnSpc>
              <a:spcBef>
                <a:spcPts val="100"/>
              </a:spcBef>
              <a:buClr>
                <a:srgbClr val="3333CC"/>
              </a:buClr>
              <a:buAutoNum type="arabicPeriod" startAt="10"/>
              <a:tabLst>
                <a:tab pos="545465" algn="l"/>
                <a:tab pos="546100" algn="l"/>
              </a:tabLst>
            </a:pPr>
            <a:r>
              <a:rPr spc="-15" dirty="0"/>
              <a:t>Оборудование</a:t>
            </a:r>
          </a:p>
          <a:p>
            <a:pPr marL="546100" indent="-533400">
              <a:lnSpc>
                <a:spcPts val="2595"/>
              </a:lnSpc>
              <a:buClr>
                <a:srgbClr val="3333CC"/>
              </a:buClr>
              <a:buAutoNum type="arabicPeriod" startAt="10"/>
              <a:tabLst>
                <a:tab pos="545465" algn="l"/>
                <a:tab pos="546100" algn="l"/>
              </a:tabLst>
            </a:pPr>
            <a:r>
              <a:rPr spc="-5" dirty="0"/>
              <a:t>Аннотация</a:t>
            </a:r>
          </a:p>
          <a:p>
            <a:pPr marL="546100">
              <a:lnSpc>
                <a:spcPts val="2595"/>
              </a:lnSpc>
            </a:pPr>
            <a:r>
              <a:rPr spc="-5" dirty="0"/>
              <a:t>(актуальность,</a:t>
            </a:r>
          </a:p>
          <a:p>
            <a:pPr marL="546100" marR="506095">
              <a:lnSpc>
                <a:spcPts val="2590"/>
              </a:lnSpc>
              <a:spcBef>
                <a:spcPts val="185"/>
              </a:spcBef>
            </a:pPr>
            <a:r>
              <a:rPr spc="-5" dirty="0"/>
              <a:t>значимость,</a:t>
            </a:r>
            <a:r>
              <a:rPr spc="-55" dirty="0"/>
              <a:t> </a:t>
            </a:r>
            <a:r>
              <a:rPr spc="-10" dirty="0"/>
              <a:t>краткое </a:t>
            </a:r>
            <a:r>
              <a:rPr spc="-525" dirty="0"/>
              <a:t> </a:t>
            </a:r>
            <a:r>
              <a:rPr spc="-15" dirty="0"/>
              <a:t>содержание)</a:t>
            </a:r>
          </a:p>
          <a:p>
            <a:pPr marL="546100" indent="-533400">
              <a:lnSpc>
                <a:spcPts val="2415"/>
              </a:lnSpc>
              <a:buClr>
                <a:srgbClr val="3333CC"/>
              </a:buClr>
              <a:buAutoNum type="arabicPeriod" startAt="12"/>
              <a:tabLst>
                <a:tab pos="545465" algn="l"/>
                <a:tab pos="546100" algn="l"/>
              </a:tabLst>
            </a:pPr>
            <a:r>
              <a:rPr spc="-10" dirty="0"/>
              <a:t>Проектируемые</a:t>
            </a:r>
            <a:r>
              <a:rPr spc="-50" dirty="0"/>
              <a:t> </a:t>
            </a:r>
            <a:r>
              <a:rPr spc="-20" dirty="0"/>
              <a:t>выходы</a:t>
            </a:r>
          </a:p>
          <a:p>
            <a:pPr marL="546100">
              <a:lnSpc>
                <a:spcPts val="2595"/>
              </a:lnSpc>
            </a:pPr>
            <a:r>
              <a:rPr dirty="0"/>
              <a:t>и</a:t>
            </a:r>
            <a:r>
              <a:rPr spc="-30" dirty="0"/>
              <a:t> </a:t>
            </a:r>
            <a:r>
              <a:rPr spc="-5" dirty="0"/>
              <a:t>форма</a:t>
            </a:r>
            <a:r>
              <a:rPr spc="-25" dirty="0"/>
              <a:t> </a:t>
            </a:r>
            <a:r>
              <a:rPr dirty="0"/>
              <a:t>презентации</a:t>
            </a:r>
          </a:p>
          <a:p>
            <a:pPr marL="546100" indent="-533400">
              <a:lnSpc>
                <a:spcPts val="2590"/>
              </a:lnSpc>
              <a:buClr>
                <a:srgbClr val="3333CC"/>
              </a:buClr>
              <a:buAutoNum type="arabicPeriod" startAt="13"/>
              <a:tabLst>
                <a:tab pos="545465" algn="l"/>
                <a:tab pos="546100" algn="l"/>
              </a:tabLst>
            </a:pPr>
            <a:r>
              <a:rPr spc="-10" dirty="0"/>
              <a:t>Распределение</a:t>
            </a:r>
            <a:r>
              <a:rPr spc="-25" dirty="0"/>
              <a:t> </a:t>
            </a:r>
            <a:r>
              <a:rPr spc="-20" dirty="0"/>
              <a:t>ролей</a:t>
            </a:r>
          </a:p>
          <a:p>
            <a:pPr marL="546100" indent="-533400">
              <a:lnSpc>
                <a:spcPts val="2595"/>
              </a:lnSpc>
              <a:buClr>
                <a:srgbClr val="3333CC"/>
              </a:buClr>
              <a:buAutoNum type="arabicPeriod" startAt="13"/>
              <a:tabLst>
                <a:tab pos="545465" algn="l"/>
                <a:tab pos="546100" algn="l"/>
              </a:tabLst>
            </a:pPr>
            <a:r>
              <a:rPr dirty="0"/>
              <a:t>Этапы</a:t>
            </a:r>
            <a:r>
              <a:rPr spc="-25" dirty="0"/>
              <a:t> </a:t>
            </a:r>
            <a:r>
              <a:rPr spc="-10" dirty="0"/>
              <a:t>работы</a:t>
            </a:r>
            <a:r>
              <a:rPr spc="-50" dirty="0"/>
              <a:t> </a:t>
            </a:r>
            <a:r>
              <a:rPr dirty="0"/>
              <a:t>над</a:t>
            </a:r>
          </a:p>
          <a:p>
            <a:pPr marL="546100" marR="540385">
              <a:lnSpc>
                <a:spcPts val="2590"/>
              </a:lnSpc>
              <a:spcBef>
                <a:spcPts val="185"/>
              </a:spcBef>
            </a:pPr>
            <a:r>
              <a:rPr spc="-5" dirty="0"/>
              <a:t>проектом</a:t>
            </a:r>
            <a:r>
              <a:rPr spc="-65" dirty="0"/>
              <a:t> </a:t>
            </a:r>
            <a:r>
              <a:rPr spc="-5" dirty="0"/>
              <a:t>(название </a:t>
            </a:r>
            <a:r>
              <a:rPr spc="-530" dirty="0"/>
              <a:t> </a:t>
            </a:r>
            <a:r>
              <a:rPr spc="-5" dirty="0"/>
              <a:t>этапа,</a:t>
            </a:r>
            <a:r>
              <a:rPr spc="-30" dirty="0"/>
              <a:t> </a:t>
            </a:r>
            <a:r>
              <a:rPr spc="-5" dirty="0"/>
              <a:t>форма,</a:t>
            </a:r>
          </a:p>
          <a:p>
            <a:pPr marL="546100">
              <a:lnSpc>
                <a:spcPts val="2410"/>
              </a:lnSpc>
            </a:pPr>
            <a:r>
              <a:rPr spc="-15" dirty="0"/>
              <a:t>содержание,</a:t>
            </a:r>
          </a:p>
          <a:p>
            <a:pPr marL="546100" marR="337820">
              <a:lnSpc>
                <a:spcPts val="2590"/>
              </a:lnSpc>
              <a:spcBef>
                <a:spcPts val="180"/>
              </a:spcBef>
            </a:pPr>
            <a:r>
              <a:rPr spc="-20" dirty="0"/>
              <a:t>продолжительность </a:t>
            </a:r>
            <a:r>
              <a:rPr dirty="0"/>
              <a:t>и </a:t>
            </a:r>
            <a:r>
              <a:rPr spc="-530" dirty="0"/>
              <a:t> </a:t>
            </a:r>
            <a:r>
              <a:rPr spc="-10" dirty="0"/>
              <a:t>место</a:t>
            </a:r>
            <a:r>
              <a:rPr spc="-15" dirty="0"/>
              <a:t> </a:t>
            </a:r>
            <a:r>
              <a:rPr spc="-10" dirty="0"/>
              <a:t>работы)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pc="-5" dirty="0">
                <a:solidFill>
                  <a:srgbClr val="3333CC"/>
                </a:solidFill>
              </a:rPr>
              <a:t>1.	</a:t>
            </a:r>
            <a:r>
              <a:rPr dirty="0"/>
              <a:t>Название</a:t>
            </a:r>
            <a:r>
              <a:rPr spc="-80" dirty="0"/>
              <a:t> </a:t>
            </a:r>
            <a:r>
              <a:rPr spc="-5" dirty="0"/>
              <a:t>проекта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 marR="1269365" indent="-456565">
              <a:lnSpc>
                <a:spcPts val="2735"/>
              </a:lnSpc>
              <a:spcBef>
                <a:spcPts val="100"/>
              </a:spcBef>
              <a:buClr>
                <a:srgbClr val="3333CC"/>
              </a:buClr>
              <a:buAutoNum type="arabicPeriod" startAt="2"/>
              <a:tabLst>
                <a:tab pos="456565" algn="l"/>
                <a:tab pos="469900" algn="l"/>
              </a:tabLst>
            </a:pPr>
            <a:r>
              <a:rPr spc="-20" dirty="0"/>
              <a:t>Руководитель</a:t>
            </a:r>
            <a:r>
              <a:rPr spc="-55" dirty="0"/>
              <a:t> </a:t>
            </a:r>
            <a:r>
              <a:rPr dirty="0"/>
              <a:t>и</a:t>
            </a:r>
          </a:p>
          <a:p>
            <a:pPr marR="1282700" algn="ctr">
              <a:lnSpc>
                <a:spcPts val="2595"/>
              </a:lnSpc>
            </a:pPr>
            <a:r>
              <a:rPr spc="-25" dirty="0"/>
              <a:t>консультант</a:t>
            </a:r>
          </a:p>
          <a:p>
            <a:pPr marL="469900" marR="452120" indent="-457200">
              <a:lnSpc>
                <a:spcPts val="2590"/>
              </a:lnSpc>
              <a:spcBef>
                <a:spcPts val="185"/>
              </a:spcBef>
              <a:buClr>
                <a:srgbClr val="3333CC"/>
              </a:buClr>
              <a:buAutoNum type="arabicPeriod" startAt="3"/>
              <a:tabLst>
                <a:tab pos="469265" algn="l"/>
                <a:tab pos="469900" algn="l"/>
              </a:tabLst>
            </a:pPr>
            <a:r>
              <a:rPr spc="-5" dirty="0"/>
              <a:t>«Рамочный»</a:t>
            </a:r>
            <a:r>
              <a:rPr spc="-75" dirty="0"/>
              <a:t> </a:t>
            </a:r>
            <a:r>
              <a:rPr dirty="0"/>
              <a:t>учебный </a:t>
            </a:r>
            <a:r>
              <a:rPr spc="-525" dirty="0"/>
              <a:t> </a:t>
            </a:r>
            <a:r>
              <a:rPr spc="-10" dirty="0"/>
              <a:t>предмет</a:t>
            </a:r>
          </a:p>
          <a:p>
            <a:pPr marL="469900" indent="-457200">
              <a:lnSpc>
                <a:spcPts val="2415"/>
              </a:lnSpc>
              <a:buClr>
                <a:srgbClr val="3333CC"/>
              </a:buClr>
              <a:buAutoNum type="arabicPeriod" startAt="3"/>
              <a:tabLst>
                <a:tab pos="469265" algn="l"/>
                <a:tab pos="469900" algn="l"/>
              </a:tabLst>
            </a:pPr>
            <a:r>
              <a:rPr spc="-10" dirty="0"/>
              <a:t>Учебные</a:t>
            </a:r>
            <a:r>
              <a:rPr spc="-25" dirty="0"/>
              <a:t> </a:t>
            </a:r>
            <a:r>
              <a:rPr spc="-5" dirty="0"/>
              <a:t>дисциплины,</a:t>
            </a:r>
          </a:p>
          <a:p>
            <a:pPr marL="469900">
              <a:lnSpc>
                <a:spcPts val="2595"/>
              </a:lnSpc>
            </a:pPr>
            <a:r>
              <a:rPr spc="-10" dirty="0"/>
              <a:t>близкие</a:t>
            </a:r>
            <a:r>
              <a:rPr spc="-45" dirty="0"/>
              <a:t> </a:t>
            </a:r>
            <a:r>
              <a:rPr dirty="0"/>
              <a:t>к</a:t>
            </a:r>
            <a:r>
              <a:rPr spc="-30" dirty="0"/>
              <a:t> </a:t>
            </a:r>
            <a:r>
              <a:rPr spc="-10" dirty="0"/>
              <a:t>теме</a:t>
            </a:r>
          </a:p>
          <a:p>
            <a:pPr marL="469900" indent="-457200">
              <a:lnSpc>
                <a:spcPts val="2590"/>
              </a:lnSpc>
              <a:buClr>
                <a:srgbClr val="3333CC"/>
              </a:buClr>
              <a:buAutoNum type="arabicPeriod" startAt="5"/>
              <a:tabLst>
                <a:tab pos="469265" algn="l"/>
                <a:tab pos="469900" algn="l"/>
              </a:tabLst>
            </a:pPr>
            <a:r>
              <a:rPr spc="-5" dirty="0"/>
              <a:t>Состав</a:t>
            </a:r>
            <a:r>
              <a:rPr spc="-55" dirty="0"/>
              <a:t> </a:t>
            </a:r>
            <a:r>
              <a:rPr spc="-5" dirty="0"/>
              <a:t>проектной</a:t>
            </a:r>
            <a:r>
              <a:rPr spc="-25" dirty="0"/>
              <a:t> </a:t>
            </a:r>
            <a:r>
              <a:rPr spc="-5" dirty="0"/>
              <a:t>группы</a:t>
            </a:r>
          </a:p>
          <a:p>
            <a:pPr marL="469900" indent="-457200">
              <a:lnSpc>
                <a:spcPts val="2595"/>
              </a:lnSpc>
              <a:buClr>
                <a:srgbClr val="3333CC"/>
              </a:buClr>
              <a:buAutoNum type="arabicPeriod" startAt="5"/>
              <a:tabLst>
                <a:tab pos="469265" algn="l"/>
                <a:tab pos="469900" algn="l"/>
              </a:tabLst>
            </a:pPr>
            <a:r>
              <a:rPr spc="-60" dirty="0"/>
              <a:t>Тип</a:t>
            </a:r>
            <a:r>
              <a:rPr spc="-40" dirty="0"/>
              <a:t> </a:t>
            </a:r>
            <a:r>
              <a:rPr dirty="0"/>
              <a:t>проекта</a:t>
            </a:r>
          </a:p>
          <a:p>
            <a:pPr marL="469900" marR="1126490" indent="-457200">
              <a:lnSpc>
                <a:spcPts val="2590"/>
              </a:lnSpc>
              <a:spcBef>
                <a:spcPts val="185"/>
              </a:spcBef>
              <a:buClr>
                <a:srgbClr val="3333CC"/>
              </a:buClr>
              <a:buAutoNum type="arabicPeriod" startAt="5"/>
              <a:tabLst>
                <a:tab pos="469265" algn="l"/>
                <a:tab pos="469900" algn="l"/>
              </a:tabLst>
            </a:pPr>
            <a:r>
              <a:rPr spc="-20" dirty="0"/>
              <a:t>Цели</a:t>
            </a:r>
            <a:r>
              <a:rPr spc="-15" dirty="0"/>
              <a:t> </a:t>
            </a:r>
            <a:r>
              <a:rPr spc="-10" dirty="0"/>
              <a:t>проекта </a:t>
            </a:r>
            <a:r>
              <a:rPr spc="-5" dirty="0"/>
              <a:t> (п</a:t>
            </a:r>
            <a:r>
              <a:rPr spc="-30" dirty="0"/>
              <a:t>е</a:t>
            </a:r>
            <a:r>
              <a:rPr spc="-5" dirty="0"/>
              <a:t>да</a:t>
            </a:r>
            <a:r>
              <a:rPr spc="-20" dirty="0"/>
              <a:t>г</a:t>
            </a:r>
            <a:r>
              <a:rPr spc="-5" dirty="0"/>
              <a:t>о</a:t>
            </a:r>
            <a:r>
              <a:rPr spc="-10" dirty="0"/>
              <a:t>г</a:t>
            </a:r>
            <a:r>
              <a:rPr dirty="0"/>
              <a:t>иче</a:t>
            </a:r>
            <a:r>
              <a:rPr spc="5" dirty="0"/>
              <a:t>с</a:t>
            </a:r>
            <a:r>
              <a:rPr spc="-35" dirty="0"/>
              <a:t>к</a:t>
            </a:r>
            <a:r>
              <a:rPr dirty="0"/>
              <a:t>ая,  </a:t>
            </a:r>
            <a:r>
              <a:rPr spc="-5" dirty="0"/>
              <a:t>практическая)</a:t>
            </a:r>
          </a:p>
          <a:p>
            <a:pPr marL="469900" indent="-457200">
              <a:lnSpc>
                <a:spcPts val="2415"/>
              </a:lnSpc>
              <a:buClr>
                <a:srgbClr val="3333CC"/>
              </a:buClr>
              <a:buAutoNum type="arabicPeriod" startAt="5"/>
              <a:tabLst>
                <a:tab pos="469265" algn="l"/>
                <a:tab pos="469900" algn="l"/>
              </a:tabLst>
            </a:pPr>
            <a:r>
              <a:rPr dirty="0"/>
              <a:t>Задачи</a:t>
            </a:r>
          </a:p>
          <a:p>
            <a:pPr marL="469900" indent="-457200">
              <a:lnSpc>
                <a:spcPts val="2735"/>
              </a:lnSpc>
              <a:buClr>
                <a:srgbClr val="3333CC"/>
              </a:buClr>
              <a:buAutoNum type="arabicPeriod" startAt="5"/>
              <a:tabLst>
                <a:tab pos="469265" algn="l"/>
                <a:tab pos="469900" algn="l"/>
              </a:tabLst>
            </a:pPr>
            <a:r>
              <a:rPr spc="-5" dirty="0"/>
              <a:t>Вопросы</a:t>
            </a:r>
            <a:r>
              <a:rPr spc="-35" dirty="0"/>
              <a:t> </a:t>
            </a:r>
            <a:r>
              <a:rPr dirty="0"/>
              <a:t>проекта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76200" y="93866"/>
            <a:ext cx="814449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4541" y="1136777"/>
            <a:ext cx="3405504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ЭТАПЫ</a:t>
            </a:r>
            <a:r>
              <a:rPr sz="20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УЧЕБНОГО</a:t>
            </a:r>
            <a:r>
              <a:rPr sz="20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ПРОЕКТА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9567" y="1613916"/>
            <a:ext cx="2302764" cy="250393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68986" y="2660142"/>
            <a:ext cx="5084445" cy="0"/>
          </a:xfrm>
          <a:custGeom>
            <a:avLst/>
            <a:gdLst/>
            <a:ahLst/>
            <a:cxnLst/>
            <a:rect l="l" t="t" r="r" b="b"/>
            <a:pathLst>
              <a:path w="5084445">
                <a:moveTo>
                  <a:pt x="0" y="0"/>
                </a:moveTo>
                <a:lnTo>
                  <a:pt x="5084064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81175" y="1622298"/>
            <a:ext cx="2826385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</a:rPr>
              <a:t>Этап</a:t>
            </a:r>
            <a:r>
              <a:rPr sz="2800" spc="-25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2.</a:t>
            </a:r>
            <a:endParaRPr sz="2800"/>
          </a:p>
          <a:p>
            <a:pPr algn="ctr">
              <a:lnSpc>
                <a:spcPts val="3190"/>
              </a:lnSpc>
            </a:pPr>
            <a:r>
              <a:rPr sz="2800" spc="-10" dirty="0">
                <a:solidFill>
                  <a:srgbClr val="C00000"/>
                </a:solidFill>
              </a:rPr>
              <a:t>Сбор</a:t>
            </a:r>
            <a:r>
              <a:rPr sz="2800" spc="-3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информации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470408" y="2673477"/>
            <a:ext cx="7030084" cy="3928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Литературные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источники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(книги,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учебники,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справочники…)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Интернет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(WEB-сайты,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2400" spc="-10" dirty="0">
                <a:latin typeface="Calibri"/>
                <a:cs typeface="Calibri"/>
              </a:rPr>
              <a:t>форумы,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электронная</a:t>
            </a:r>
            <a:r>
              <a:rPr sz="2400" spc="-5" dirty="0">
                <a:latin typeface="Calibri"/>
                <a:cs typeface="Calibri"/>
              </a:rPr>
              <a:t> почта…)</a:t>
            </a:r>
            <a:endParaRPr sz="2400">
              <a:latin typeface="Calibri"/>
              <a:cs typeface="Calibri"/>
            </a:endParaRPr>
          </a:p>
          <a:p>
            <a:pPr marL="469900" marR="5080" indent="-457834">
              <a:lnSpc>
                <a:spcPct val="100000"/>
              </a:lnSpc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Опросы </a:t>
            </a:r>
            <a:r>
              <a:rPr sz="2400" spc="-10" dirty="0">
                <a:latin typeface="Calibri"/>
                <a:cs typeface="Calibri"/>
              </a:rPr>
              <a:t>(беседа,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интервью,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анкетирование,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тесты,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социологические </a:t>
            </a:r>
            <a:r>
              <a:rPr sz="2400" spc="-15" dirty="0">
                <a:latin typeface="Calibri"/>
                <a:cs typeface="Calibri"/>
              </a:rPr>
              <a:t>методики…)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69900" algn="l"/>
                <a:tab pos="470534" algn="l"/>
                <a:tab pos="1994535" algn="l"/>
              </a:tabLst>
            </a:pPr>
            <a:r>
              <a:rPr sz="2400" spc="-5" dirty="0">
                <a:latin typeface="Calibri"/>
                <a:cs typeface="Calibri"/>
              </a:rPr>
              <a:t>Экскурсия,	музей,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видеосъёмка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2400" spc="-10" dirty="0">
                <a:latin typeface="Calibri"/>
                <a:cs typeface="Calibri"/>
              </a:rPr>
              <a:t>Естественнонаучный</a:t>
            </a:r>
            <a:r>
              <a:rPr sz="2400" spc="-5" dirty="0">
                <a:latin typeface="Calibri"/>
                <a:cs typeface="Calibri"/>
              </a:rPr>
              <a:t> эксперимент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5" dirty="0">
                <a:latin typeface="Calibri"/>
                <a:cs typeface="Calibri"/>
              </a:rPr>
              <a:t>наблюдение</a:t>
            </a:r>
            <a:endParaRPr sz="2400">
              <a:latin typeface="Calibri"/>
              <a:cs typeface="Calibri"/>
            </a:endParaRPr>
          </a:p>
          <a:p>
            <a:pPr marL="449580" algn="ctr">
              <a:lnSpc>
                <a:spcPct val="100000"/>
              </a:lnSpc>
              <a:spcBef>
                <a:spcPts val="1920"/>
              </a:spcBef>
            </a:pPr>
            <a:r>
              <a:rPr sz="2400" i="1" spc="-10" dirty="0">
                <a:latin typeface="Calibri"/>
                <a:cs typeface="Calibri"/>
              </a:rPr>
              <a:t>Выход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второго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этапа:</a:t>
            </a:r>
            <a:endParaRPr sz="2400">
              <a:latin typeface="Calibri"/>
              <a:cs typeface="Calibri"/>
            </a:endParaRPr>
          </a:p>
          <a:p>
            <a:pPr marL="453390" algn="ctr">
              <a:lnSpc>
                <a:spcPct val="100000"/>
              </a:lnSpc>
            </a:pP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Пакет</a:t>
            </a:r>
            <a:r>
              <a:rPr sz="24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информации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63183" y="93866"/>
            <a:ext cx="814449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6901" y="1141539"/>
            <a:ext cx="3405504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ЭТАПЫ</a:t>
            </a:r>
            <a:r>
              <a:rPr sz="20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УЧЕБНОГО</a:t>
            </a:r>
            <a:r>
              <a:rPr sz="20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ПРОЕКТА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209" y="2451354"/>
            <a:ext cx="7833359" cy="7620"/>
          </a:xfrm>
          <a:custGeom>
            <a:avLst/>
            <a:gdLst/>
            <a:ahLst/>
            <a:cxnLst/>
            <a:rect l="l" t="t" r="r" b="b"/>
            <a:pathLst>
              <a:path w="7833359" h="7619">
                <a:moveTo>
                  <a:pt x="0" y="7620"/>
                </a:moveTo>
                <a:lnTo>
                  <a:pt x="7833360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3523" y="1855469"/>
            <a:ext cx="2849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</a:rPr>
              <a:t>Этап</a:t>
            </a:r>
            <a:r>
              <a:rPr sz="2800" spc="-20" dirty="0">
                <a:solidFill>
                  <a:srgbClr val="C00000"/>
                </a:solidFill>
              </a:rPr>
              <a:t> </a:t>
            </a:r>
            <a:r>
              <a:rPr sz="2800" spc="-5" dirty="0">
                <a:solidFill>
                  <a:srgbClr val="C00000"/>
                </a:solidFill>
              </a:rPr>
              <a:t>3.</a:t>
            </a:r>
            <a:r>
              <a:rPr sz="2800" spc="-20" dirty="0">
                <a:solidFill>
                  <a:srgbClr val="C00000"/>
                </a:solidFill>
              </a:rPr>
              <a:t> </a:t>
            </a:r>
            <a:r>
              <a:rPr sz="2800" spc="-10" dirty="0">
                <a:solidFill>
                  <a:srgbClr val="C00000"/>
                </a:solidFill>
              </a:rPr>
              <a:t>Разработка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702360" y="2670641"/>
            <a:ext cx="5440045" cy="37274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509"/>
              </a:spcBef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Calibri"/>
                <a:cs typeface="Calibri"/>
              </a:rPr>
              <a:t>Выбор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формы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продукта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414"/>
              </a:spcBef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2400" spc="-15" dirty="0">
                <a:latin typeface="Calibri"/>
                <a:cs typeface="Calibri"/>
              </a:rPr>
              <a:t>Изготовление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(оформление) </a:t>
            </a:r>
            <a:r>
              <a:rPr sz="2400" spc="-15" dirty="0">
                <a:latin typeface="Calibri"/>
                <a:cs typeface="Calibri"/>
              </a:rPr>
              <a:t>продукта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395"/>
              </a:spcBef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2400" dirty="0">
                <a:latin typeface="Calibri"/>
                <a:cs typeface="Calibri"/>
              </a:rPr>
              <a:t>Выбор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жанра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презентации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395"/>
              </a:spcBef>
              <a:buFont typeface="Microsoft Sans Serif"/>
              <a:buChar char="•"/>
              <a:tabLst>
                <a:tab pos="469900" algn="l"/>
                <a:tab pos="470534" algn="l"/>
              </a:tabLst>
            </a:pPr>
            <a:r>
              <a:rPr sz="2400" spc="-25" dirty="0">
                <a:latin typeface="Calibri"/>
                <a:cs typeface="Calibri"/>
              </a:rPr>
              <a:t>Подготовка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презентации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i="1" spc="-10" dirty="0">
                <a:latin typeface="Calibri"/>
                <a:cs typeface="Calibri"/>
              </a:rPr>
              <a:t>Выходы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третьего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этапа: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395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z="2400" spc="-20" dirty="0">
                <a:solidFill>
                  <a:srgbClr val="006FC0"/>
                </a:solidFill>
                <a:latin typeface="Calibri"/>
                <a:cs typeface="Calibri"/>
              </a:rPr>
              <a:t>Продукт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проектной</a:t>
            </a:r>
            <a:endParaRPr sz="2400">
              <a:latin typeface="Calibri"/>
              <a:cs typeface="Calibri"/>
            </a:endParaRPr>
          </a:p>
          <a:p>
            <a:pPr marL="527685">
              <a:lnSpc>
                <a:spcPct val="100000"/>
              </a:lnSpc>
            </a:pP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деятельности</a:t>
            </a:r>
            <a:endParaRPr sz="24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409"/>
              </a:spcBef>
              <a:buAutoNum type="arabicParenR" startAt="2"/>
              <a:tabLst>
                <a:tab pos="527685" algn="l"/>
                <a:tab pos="528320" algn="l"/>
              </a:tabLst>
            </a:pP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Презентация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проекта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959" y="3602734"/>
            <a:ext cx="2656332" cy="31287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0" y="0"/>
            <a:ext cx="814449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0400" y="1136777"/>
            <a:ext cx="208026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ПРОЕКТ</a:t>
            </a:r>
            <a:r>
              <a:rPr sz="20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–</a:t>
            </a:r>
            <a:r>
              <a:rPr sz="20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ЭТО....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1886838"/>
            <a:ext cx="322072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…реалистичный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замысел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желаемом </a:t>
            </a:r>
            <a:r>
              <a:rPr sz="2000" spc="-20" dirty="0">
                <a:latin typeface="Calibri"/>
                <a:cs typeface="Calibri"/>
              </a:rPr>
              <a:t>будущем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2725293"/>
            <a:ext cx="389191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174625" indent="-28702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…последовательность </a:t>
            </a:r>
            <a:r>
              <a:rPr sz="2000" spc="-5" dirty="0">
                <a:latin typeface="Calibri"/>
                <a:cs typeface="Calibri"/>
              </a:rPr>
              <a:t>шагов </a:t>
            </a:r>
            <a:r>
              <a:rPr sz="2000" dirty="0">
                <a:latin typeface="Calibri"/>
                <a:cs typeface="Calibri"/>
              </a:rPr>
              <a:t>по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эффективной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реализации</a:t>
            </a:r>
            <a:endParaRPr sz="2000" dirty="0">
              <a:latin typeface="Calibri"/>
              <a:cs typeface="Calibri"/>
            </a:endParaRPr>
          </a:p>
          <a:p>
            <a:pPr marL="299085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задуманной </a:t>
            </a:r>
            <a:r>
              <a:rPr sz="2000" spc="-10" dirty="0">
                <a:latin typeface="Calibri"/>
                <a:cs typeface="Calibri"/>
              </a:rPr>
              <a:t>идеи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конкретные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сроки с </a:t>
            </a:r>
            <a:r>
              <a:rPr sz="2000" spc="-5" dirty="0">
                <a:latin typeface="Calibri"/>
                <a:cs typeface="Calibri"/>
              </a:rPr>
              <a:t>привлечением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оптимальных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средств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ресурсов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7542" y="4478273"/>
            <a:ext cx="408940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…описание </a:t>
            </a:r>
            <a:r>
              <a:rPr sz="2000" spc="-10" dirty="0">
                <a:latin typeface="Calibri"/>
                <a:cs typeface="Calibri"/>
              </a:rPr>
              <a:t>конкретной </a:t>
            </a:r>
            <a:r>
              <a:rPr sz="2000" dirty="0">
                <a:latin typeface="Calibri"/>
                <a:cs typeface="Calibri"/>
              </a:rPr>
              <a:t>ситуации,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которая должна </a:t>
            </a:r>
            <a:r>
              <a:rPr sz="2000" dirty="0">
                <a:latin typeface="Calibri"/>
                <a:cs typeface="Calibri"/>
              </a:rPr>
              <a:t>быть </a:t>
            </a:r>
            <a:r>
              <a:rPr sz="2000" spc="-10" dirty="0">
                <a:latin typeface="Calibri"/>
                <a:cs typeface="Calibri"/>
              </a:rPr>
              <a:t>улучшена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конкретных </a:t>
            </a:r>
            <a:r>
              <a:rPr sz="2000" spc="-20" dirty="0">
                <a:latin typeface="Calibri"/>
                <a:cs typeface="Calibri"/>
              </a:rPr>
              <a:t>методов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шагов </a:t>
            </a:r>
            <a:r>
              <a:rPr sz="2000" dirty="0">
                <a:latin typeface="Calibri"/>
                <a:cs typeface="Calibri"/>
              </a:rPr>
              <a:t>по ее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реализации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7488" y="3174492"/>
            <a:ext cx="3781044" cy="33909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750557" y="3460241"/>
            <a:ext cx="11290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81866"/>
                </a:solidFill>
                <a:latin typeface="Calibri"/>
                <a:cs typeface="Calibri"/>
              </a:rPr>
              <a:t>Проект – </a:t>
            </a:r>
            <a:r>
              <a:rPr sz="1600" b="1" spc="-15" dirty="0">
                <a:solidFill>
                  <a:srgbClr val="181866"/>
                </a:solidFill>
                <a:latin typeface="Calibri"/>
                <a:cs typeface="Calibri"/>
              </a:rPr>
              <a:t>это </a:t>
            </a:r>
            <a:r>
              <a:rPr sz="1600" b="1" spc="-350" dirty="0">
                <a:solidFill>
                  <a:srgbClr val="18186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81866"/>
                </a:solidFill>
                <a:latin typeface="Calibri"/>
                <a:cs typeface="Calibri"/>
              </a:rPr>
              <a:t>значит, </a:t>
            </a:r>
            <a:r>
              <a:rPr sz="1600" b="1" spc="-5" dirty="0">
                <a:solidFill>
                  <a:srgbClr val="18186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81866"/>
                </a:solidFill>
                <a:latin typeface="Calibri"/>
                <a:cs typeface="Calibri"/>
              </a:rPr>
              <a:t>проявить </a:t>
            </a:r>
            <a:r>
              <a:rPr sz="1600" b="1" spc="-5" dirty="0">
                <a:solidFill>
                  <a:srgbClr val="181866"/>
                </a:solidFill>
                <a:latin typeface="Calibri"/>
                <a:cs typeface="Calibri"/>
              </a:rPr>
              <a:t> с</a:t>
            </a:r>
            <a:r>
              <a:rPr sz="1600" b="1" spc="-10" dirty="0">
                <a:solidFill>
                  <a:srgbClr val="181866"/>
                </a:solidFill>
                <a:latin typeface="Calibri"/>
                <a:cs typeface="Calibri"/>
              </a:rPr>
              <a:t>п</a:t>
            </a:r>
            <a:r>
              <a:rPr sz="1600" b="1" spc="-5" dirty="0">
                <a:solidFill>
                  <a:srgbClr val="181866"/>
                </a:solidFill>
                <a:latin typeface="Calibri"/>
                <a:cs typeface="Calibri"/>
              </a:rPr>
              <a:t>осо</a:t>
            </a:r>
            <a:r>
              <a:rPr sz="1600" b="1" spc="-10" dirty="0">
                <a:solidFill>
                  <a:srgbClr val="181866"/>
                </a:solidFill>
                <a:latin typeface="Calibri"/>
                <a:cs typeface="Calibri"/>
              </a:rPr>
              <a:t>б</a:t>
            </a:r>
            <a:r>
              <a:rPr sz="1600" b="1" dirty="0">
                <a:solidFill>
                  <a:srgbClr val="181866"/>
                </a:solidFill>
                <a:latin typeface="Calibri"/>
                <a:cs typeface="Calibri"/>
              </a:rPr>
              <a:t>н</a:t>
            </a:r>
            <a:r>
              <a:rPr sz="1600" b="1" spc="-5" dirty="0">
                <a:solidFill>
                  <a:srgbClr val="181866"/>
                </a:solidFill>
                <a:latin typeface="Calibri"/>
                <a:cs typeface="Calibri"/>
              </a:rPr>
              <a:t>ости  на</a:t>
            </a:r>
            <a:r>
              <a:rPr sz="1600" b="1" spc="-15" dirty="0">
                <a:solidFill>
                  <a:srgbClr val="181866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181866"/>
                </a:solidFill>
                <a:latin typeface="Calibri"/>
                <a:cs typeface="Calibri"/>
              </a:rPr>
              <a:t>время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112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266" y="1101978"/>
            <a:ext cx="399669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ВОЗМОЖНЫЕ</a:t>
            </a:r>
            <a:r>
              <a:rPr sz="20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ФОРМЫ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 ПРОДУКТА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83945" y="1861057"/>
            <a:ext cx="7858759" cy="4073525"/>
            <a:chOff x="583945" y="1861057"/>
            <a:chExt cx="7858759" cy="4073525"/>
          </a:xfrm>
        </p:grpSpPr>
        <p:sp>
          <p:nvSpPr>
            <p:cNvPr id="5" name="object 5"/>
            <p:cNvSpPr/>
            <p:nvPr/>
          </p:nvSpPr>
          <p:spPr>
            <a:xfrm>
              <a:off x="596645" y="1873757"/>
              <a:ext cx="7833359" cy="4048125"/>
            </a:xfrm>
            <a:custGeom>
              <a:avLst/>
              <a:gdLst/>
              <a:ahLst/>
              <a:cxnLst/>
              <a:rect l="l" t="t" r="r" b="b"/>
              <a:pathLst>
                <a:path w="7833359" h="4048125">
                  <a:moveTo>
                    <a:pt x="7833359" y="0"/>
                  </a:moveTo>
                  <a:lnTo>
                    <a:pt x="0" y="0"/>
                  </a:lnTo>
                  <a:lnTo>
                    <a:pt x="0" y="4047744"/>
                  </a:lnTo>
                  <a:lnTo>
                    <a:pt x="7833359" y="4047744"/>
                  </a:lnTo>
                  <a:lnTo>
                    <a:pt x="7833359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6645" y="1873757"/>
              <a:ext cx="7833359" cy="4048125"/>
            </a:xfrm>
            <a:custGeom>
              <a:avLst/>
              <a:gdLst/>
              <a:ahLst/>
              <a:cxnLst/>
              <a:rect l="l" t="t" r="r" b="b"/>
              <a:pathLst>
                <a:path w="7833359" h="4048125">
                  <a:moveTo>
                    <a:pt x="0" y="4047744"/>
                  </a:moveTo>
                  <a:lnTo>
                    <a:pt x="7833359" y="4047744"/>
                  </a:lnTo>
                  <a:lnTo>
                    <a:pt x="7833359" y="0"/>
                  </a:lnTo>
                  <a:lnTo>
                    <a:pt x="0" y="0"/>
                  </a:lnTo>
                  <a:lnTo>
                    <a:pt x="0" y="4047744"/>
                  </a:lnTo>
                  <a:close/>
                </a:path>
              </a:pathLst>
            </a:custGeom>
            <a:ln w="25399">
              <a:solidFill>
                <a:srgbClr val="0094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35583" y="2096465"/>
            <a:ext cx="2090420" cy="3623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28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Атлас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Microsoft Sans Serif"/>
                <a:cs typeface="Microsoft Sans Serif"/>
              </a:rPr>
              <a:t>Бизнес-план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Видеофильм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Microsoft Sans Serif"/>
                <a:cs typeface="Microsoft Sans Serif"/>
              </a:rPr>
              <a:t>Выставка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70" dirty="0">
                <a:latin typeface="Microsoft Sans Serif"/>
                <a:cs typeface="Microsoft Sans Serif"/>
              </a:rPr>
              <a:t>Газета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55" dirty="0">
                <a:latin typeface="Microsoft Sans Serif"/>
                <a:cs typeface="Microsoft Sans Serif"/>
              </a:rPr>
              <a:t>Гифка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30" dirty="0">
                <a:latin typeface="Microsoft Sans Serif"/>
                <a:cs typeface="Microsoft Sans Serif"/>
              </a:rPr>
              <a:t>Законопроект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Игра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Ин</a:t>
            </a:r>
            <a:r>
              <a:rPr sz="2000" spc="-40" dirty="0">
                <a:latin typeface="Microsoft Sans Serif"/>
                <a:cs typeface="Microsoft Sans Serif"/>
              </a:rPr>
              <a:t>т</a:t>
            </a:r>
            <a:r>
              <a:rPr sz="2000" spc="-5" dirty="0">
                <a:latin typeface="Microsoft Sans Serif"/>
                <a:cs typeface="Microsoft Sans Serif"/>
              </a:rPr>
              <a:t>ерн</a:t>
            </a:r>
            <a:r>
              <a:rPr sz="2000" spc="-70" dirty="0">
                <a:latin typeface="Microsoft Sans Serif"/>
                <a:cs typeface="Microsoft Sans Serif"/>
              </a:rPr>
              <a:t>е</a:t>
            </a:r>
            <a:r>
              <a:rPr sz="2000" spc="-10" dirty="0">
                <a:latin typeface="Microsoft Sans Serif"/>
                <a:cs typeface="Microsoft Sans Serif"/>
              </a:rPr>
              <a:t>т</a:t>
            </a:r>
            <a:r>
              <a:rPr sz="2000" spc="5" dirty="0">
                <a:latin typeface="Microsoft Sans Serif"/>
                <a:cs typeface="Microsoft Sans Serif"/>
              </a:rPr>
              <a:t>-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5" dirty="0">
                <a:latin typeface="Microsoft Sans Serif"/>
                <a:cs typeface="Microsoft Sans Serif"/>
              </a:rPr>
              <a:t>а</a:t>
            </a:r>
            <a:r>
              <a:rPr sz="2000" dirty="0">
                <a:latin typeface="Microsoft Sans Serif"/>
                <a:cs typeface="Microsoft Sans Serif"/>
              </a:rPr>
              <a:t>йт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40" dirty="0">
                <a:latin typeface="Microsoft Sans Serif"/>
                <a:cs typeface="Microsoft Sans Serif"/>
              </a:rPr>
              <a:t>Коллекция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40" dirty="0">
                <a:latin typeface="Microsoft Sans Serif"/>
                <a:cs typeface="Microsoft Sans Serif"/>
              </a:rPr>
              <a:t>Лифлет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20" dirty="0">
                <a:latin typeface="Microsoft Sans Serif"/>
                <a:cs typeface="Microsoft Sans Serif"/>
              </a:rPr>
              <a:t>М</a:t>
            </a:r>
            <a:r>
              <a:rPr sz="2000" spc="-70" dirty="0">
                <a:latin typeface="Microsoft Sans Serif"/>
                <a:cs typeface="Microsoft Sans Serif"/>
              </a:rPr>
              <a:t>а</a:t>
            </a:r>
            <a:r>
              <a:rPr sz="2000" spc="-40" dirty="0">
                <a:latin typeface="Microsoft Sans Serif"/>
                <a:cs typeface="Microsoft Sans Serif"/>
              </a:rPr>
              <a:t>к</a:t>
            </a:r>
            <a:r>
              <a:rPr sz="2000" spc="-75" dirty="0">
                <a:latin typeface="Microsoft Sans Serif"/>
                <a:cs typeface="Microsoft Sans Serif"/>
              </a:rPr>
              <a:t>е</a:t>
            </a:r>
            <a:r>
              <a:rPr sz="2000" spc="-225" dirty="0">
                <a:latin typeface="Microsoft Sans Serif"/>
                <a:cs typeface="Microsoft Sans Serif"/>
              </a:rPr>
              <a:t>т</a:t>
            </a:r>
            <a:r>
              <a:rPr sz="2000" dirty="0">
                <a:latin typeface="Microsoft Sans Serif"/>
                <a:cs typeface="Microsoft Sans Serif"/>
              </a:rPr>
              <a:t>,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м</a:t>
            </a:r>
            <a:r>
              <a:rPr sz="2000" spc="-70" dirty="0">
                <a:latin typeface="Microsoft Sans Serif"/>
                <a:cs typeface="Microsoft Sans Serif"/>
              </a:rPr>
              <a:t>о</a:t>
            </a:r>
            <a:r>
              <a:rPr sz="2000" spc="-5" dirty="0">
                <a:latin typeface="Microsoft Sans Serif"/>
                <a:cs typeface="Microsoft Sans Serif"/>
              </a:rPr>
              <a:t>д</a:t>
            </a:r>
            <a:r>
              <a:rPr sz="2000" spc="-80" dirty="0">
                <a:latin typeface="Microsoft Sans Serif"/>
                <a:cs typeface="Microsoft Sans Serif"/>
              </a:rPr>
              <a:t>е</a:t>
            </a:r>
            <a:r>
              <a:rPr sz="2000" spc="5" dirty="0">
                <a:latin typeface="Microsoft Sans Serif"/>
                <a:cs typeface="Microsoft Sans Serif"/>
              </a:rPr>
              <a:t>ль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28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Microsoft Sans Serif"/>
                <a:cs typeface="Microsoft Sans Serif"/>
              </a:rPr>
              <a:t>Мем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8423" y="2096465"/>
            <a:ext cx="3606800" cy="3623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28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Microsoft Sans Serif"/>
                <a:cs typeface="Microsoft Sans Serif"/>
              </a:rPr>
              <a:t>Мобильное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приложение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Microsoft Sans Serif"/>
                <a:cs typeface="Microsoft Sans Serif"/>
              </a:rPr>
              <a:t>Мотиватор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Оформление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кабинета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Письмо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434" dirty="0">
                <a:latin typeface="Microsoft Sans Serif"/>
                <a:cs typeface="Microsoft Sans Serif"/>
              </a:rPr>
              <a:t>в…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Прогноз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Путеводитель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Система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(само)управления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Microsoft Sans Serif"/>
                <a:cs typeface="Microsoft Sans Serif"/>
              </a:rPr>
              <a:t>Событие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Сценарий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Учебное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пособие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Челлендж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16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75" dirty="0">
                <a:latin typeface="Microsoft Sans Serif"/>
                <a:cs typeface="Microsoft Sans Serif"/>
              </a:rPr>
              <a:t>Фейк</a:t>
            </a:r>
            <a:endParaRPr sz="20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28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Экскурсия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4320" y="6242303"/>
            <a:ext cx="8391525" cy="0"/>
          </a:xfrm>
          <a:custGeom>
            <a:avLst/>
            <a:gdLst/>
            <a:ahLst/>
            <a:cxnLst/>
            <a:rect l="l" t="t" r="r" b="b"/>
            <a:pathLst>
              <a:path w="8391525">
                <a:moveTo>
                  <a:pt x="0" y="0"/>
                </a:moveTo>
                <a:lnTo>
                  <a:pt x="839127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25523" y="6260084"/>
            <a:ext cx="31578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solidFill>
                  <a:srgbClr val="C00000"/>
                </a:solidFill>
                <a:latin typeface="Calibri"/>
                <a:cs typeface="Calibri"/>
              </a:rPr>
              <a:t>Бесконечное</a:t>
            </a:r>
            <a:r>
              <a:rPr sz="2000" i="1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C00000"/>
                </a:solidFill>
                <a:latin typeface="Calibri"/>
                <a:cs typeface="Calibri"/>
              </a:rPr>
              <a:t>разнообразие...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2320" y="76200"/>
            <a:ext cx="814449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266" y="1101978"/>
            <a:ext cx="3405504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ЭТАПЫ</a:t>
            </a:r>
            <a:r>
              <a:rPr sz="20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УЧЕБНОГО</a:t>
            </a:r>
            <a:r>
              <a:rPr sz="20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ПРОЕКТА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8713" y="3041142"/>
            <a:ext cx="5828030" cy="9525"/>
          </a:xfrm>
          <a:custGeom>
            <a:avLst/>
            <a:gdLst/>
            <a:ahLst/>
            <a:cxnLst/>
            <a:rect l="l" t="t" r="r" b="b"/>
            <a:pathLst>
              <a:path w="5828030" h="9525">
                <a:moveTo>
                  <a:pt x="0" y="9144"/>
                </a:moveTo>
                <a:lnTo>
                  <a:pt x="5827776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8664" y="1880692"/>
            <a:ext cx="380111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7980" marR="5080" indent="-33591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</a:rPr>
              <a:t>Этап</a:t>
            </a:r>
            <a:r>
              <a:rPr sz="3200" spc="-25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4. </a:t>
            </a:r>
            <a:r>
              <a:rPr sz="3200" dirty="0">
                <a:solidFill>
                  <a:srgbClr val="C00000"/>
                </a:solidFill>
              </a:rPr>
              <a:t>Презентация</a:t>
            </a:r>
            <a:r>
              <a:rPr sz="3200" spc="-3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/ </a:t>
            </a:r>
            <a:r>
              <a:rPr sz="3200" spc="-710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защита</a:t>
            </a:r>
            <a:r>
              <a:rPr sz="3200" spc="-2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/</a:t>
            </a:r>
            <a:r>
              <a:rPr sz="3200" spc="-20" dirty="0">
                <a:solidFill>
                  <a:srgbClr val="C00000"/>
                </a:solidFill>
              </a:rPr>
              <a:t> продажа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866343" y="3421760"/>
            <a:ext cx="5506720" cy="28301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700"/>
              </a:spcBef>
              <a:buFont typeface="Microsoft Sans Serif"/>
              <a:buChar char="•"/>
              <a:tabLst>
                <a:tab pos="469265" algn="l"/>
                <a:tab pos="470534" algn="l"/>
              </a:tabLst>
            </a:pPr>
            <a:r>
              <a:rPr sz="2400" spc="-10" dirty="0">
                <a:latin typeface="Calibri"/>
                <a:cs typeface="Calibri"/>
              </a:rPr>
              <a:t>Представление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жюри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портфолио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00"/>
              </a:spcBef>
              <a:buFont typeface="Microsoft Sans Serif"/>
              <a:buChar char="•"/>
              <a:tabLst>
                <a:tab pos="469265" algn="l"/>
                <a:tab pos="470534" algn="l"/>
              </a:tabLst>
            </a:pPr>
            <a:r>
              <a:rPr sz="2400" spc="-5" dirty="0">
                <a:latin typeface="Calibri"/>
                <a:cs typeface="Calibri"/>
              </a:rPr>
              <a:t>Презентация проекта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0" dirty="0">
                <a:latin typeface="Calibri"/>
                <a:cs typeface="Calibri"/>
              </a:rPr>
              <a:t> его </a:t>
            </a:r>
            <a:r>
              <a:rPr sz="2400" spc="-15" dirty="0">
                <a:latin typeface="Calibri"/>
                <a:cs typeface="Calibri"/>
              </a:rPr>
              <a:t>продукта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00"/>
              </a:spcBef>
              <a:buFont typeface="Microsoft Sans Serif"/>
              <a:buChar char="•"/>
              <a:tabLst>
                <a:tab pos="469265" algn="l"/>
                <a:tab pos="470534" algn="l"/>
              </a:tabLst>
            </a:pPr>
            <a:r>
              <a:rPr sz="2400" spc="-15" dirty="0">
                <a:latin typeface="Calibri"/>
                <a:cs typeface="Calibri"/>
              </a:rPr>
              <a:t>Оценка </a:t>
            </a:r>
            <a:r>
              <a:rPr sz="2400" dirty="0">
                <a:latin typeface="Calibri"/>
                <a:cs typeface="Calibri"/>
              </a:rPr>
              <a:t>со</a:t>
            </a:r>
            <a:r>
              <a:rPr sz="2400" spc="-10" dirty="0">
                <a:latin typeface="Calibri"/>
                <a:cs typeface="Calibri"/>
              </a:rPr>
              <a:t> стороны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экспертов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00"/>
              </a:spcBef>
              <a:buFont typeface="Microsoft Sans Serif"/>
              <a:buChar char="•"/>
              <a:tabLst>
                <a:tab pos="469265" algn="l"/>
                <a:tab pos="470534" algn="l"/>
              </a:tabLst>
            </a:pPr>
            <a:r>
              <a:rPr sz="2400" spc="-15" dirty="0">
                <a:latin typeface="Calibri"/>
                <a:cs typeface="Calibri"/>
              </a:rPr>
              <a:t>Оценка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со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стороны заказчика</a:t>
            </a:r>
            <a:endParaRPr sz="2400">
              <a:latin typeface="Calibri"/>
              <a:cs typeface="Calibri"/>
            </a:endParaRPr>
          </a:p>
          <a:p>
            <a:pPr marL="1938655" algn="ctr">
              <a:lnSpc>
                <a:spcPct val="100000"/>
              </a:lnSpc>
              <a:spcBef>
                <a:spcPts val="2400"/>
              </a:spcBef>
            </a:pPr>
            <a:r>
              <a:rPr sz="2400" i="1" spc="-10" dirty="0">
                <a:latin typeface="Calibri"/>
                <a:cs typeface="Calibri"/>
              </a:rPr>
              <a:t>Выход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четвертого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этапа:</a:t>
            </a:r>
            <a:endParaRPr sz="2400">
              <a:latin typeface="Calibri"/>
              <a:cs typeface="Calibri"/>
            </a:endParaRPr>
          </a:p>
          <a:p>
            <a:pPr marL="1940560" algn="ctr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Оценка</a:t>
            </a:r>
            <a:r>
              <a:rPr sz="24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за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презентацию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2320" y="93866"/>
            <a:ext cx="814449" cy="1008112"/>
          </a:xfrm>
          <a:prstGeom prst="rect">
            <a:avLst/>
          </a:prstGeom>
        </p:spPr>
      </p:pic>
      <p:pic>
        <p:nvPicPr>
          <p:cNvPr id="1026" name="Picture 2" descr="https://i.mycdn.me/i?r=BDGvRlXWcXJosdiHOqVV3e-HjQSVy4hJpbnpB5kXjNie_JCoY0K9Y8YKKAhwTh4T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97" y="1476184"/>
            <a:ext cx="2594102" cy="248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83945" y="1845817"/>
            <a:ext cx="7858759" cy="4158615"/>
            <a:chOff x="583945" y="1845817"/>
            <a:chExt cx="7858759" cy="4158615"/>
          </a:xfrm>
        </p:grpSpPr>
        <p:sp>
          <p:nvSpPr>
            <p:cNvPr id="4" name="object 4"/>
            <p:cNvSpPr/>
            <p:nvPr/>
          </p:nvSpPr>
          <p:spPr>
            <a:xfrm>
              <a:off x="596645" y="1858517"/>
              <a:ext cx="7833359" cy="4133215"/>
            </a:xfrm>
            <a:custGeom>
              <a:avLst/>
              <a:gdLst/>
              <a:ahLst/>
              <a:cxnLst/>
              <a:rect l="l" t="t" r="r" b="b"/>
              <a:pathLst>
                <a:path w="7833359" h="4133215">
                  <a:moveTo>
                    <a:pt x="7833359" y="0"/>
                  </a:moveTo>
                  <a:lnTo>
                    <a:pt x="0" y="0"/>
                  </a:lnTo>
                  <a:lnTo>
                    <a:pt x="0" y="4133087"/>
                  </a:lnTo>
                  <a:lnTo>
                    <a:pt x="7833359" y="4133087"/>
                  </a:lnTo>
                  <a:lnTo>
                    <a:pt x="7833359" y="0"/>
                  </a:lnTo>
                  <a:close/>
                </a:path>
              </a:pathLst>
            </a:custGeom>
            <a:solidFill>
              <a:srgbClr val="FFF7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6645" y="1858517"/>
              <a:ext cx="7833359" cy="4133215"/>
            </a:xfrm>
            <a:custGeom>
              <a:avLst/>
              <a:gdLst/>
              <a:ahLst/>
              <a:cxnLst/>
              <a:rect l="l" t="t" r="r" b="b"/>
              <a:pathLst>
                <a:path w="7833359" h="4133215">
                  <a:moveTo>
                    <a:pt x="0" y="4133087"/>
                  </a:moveTo>
                  <a:lnTo>
                    <a:pt x="7833359" y="4133087"/>
                  </a:lnTo>
                  <a:lnTo>
                    <a:pt x="7833359" y="0"/>
                  </a:lnTo>
                  <a:lnTo>
                    <a:pt x="0" y="0"/>
                  </a:lnTo>
                  <a:lnTo>
                    <a:pt x="0" y="4133087"/>
                  </a:lnTo>
                  <a:close/>
                </a:path>
              </a:pathLst>
            </a:custGeom>
            <a:ln w="25400">
              <a:solidFill>
                <a:srgbClr val="E6B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35583" y="2055316"/>
            <a:ext cx="3169285" cy="3392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740410" indent="-342265" algn="r">
              <a:lnSpc>
                <a:spcPts val="2740"/>
              </a:lnSpc>
              <a:spcBef>
                <a:spcPts val="100"/>
              </a:spcBef>
              <a:buChar char="•"/>
              <a:tabLst>
                <a:tab pos="342265" algn="l"/>
                <a:tab pos="342900" algn="l"/>
              </a:tabLst>
            </a:pPr>
            <a:r>
              <a:rPr sz="2400" spc="-140" dirty="0">
                <a:latin typeface="Microsoft Sans Serif"/>
                <a:cs typeface="Microsoft Sans Serif"/>
              </a:rPr>
              <a:t>Д</a:t>
            </a:r>
            <a:r>
              <a:rPr sz="2400" spc="-114" dirty="0">
                <a:latin typeface="Microsoft Sans Serif"/>
                <a:cs typeface="Microsoft Sans Serif"/>
              </a:rPr>
              <a:t>е</a:t>
            </a:r>
            <a:r>
              <a:rPr sz="2400" spc="-20" dirty="0">
                <a:latin typeface="Microsoft Sans Serif"/>
                <a:cs typeface="Microsoft Sans Serif"/>
              </a:rPr>
              <a:t>мон</a:t>
            </a:r>
            <a:r>
              <a:rPr sz="2400" spc="-25" dirty="0">
                <a:latin typeface="Microsoft Sans Serif"/>
                <a:cs typeface="Microsoft Sans Serif"/>
              </a:rPr>
              <a:t>с</a:t>
            </a:r>
            <a:r>
              <a:rPr sz="2400" dirty="0">
                <a:latin typeface="Microsoft Sans Serif"/>
                <a:cs typeface="Microsoft Sans Serif"/>
              </a:rPr>
              <a:t>трация</a:t>
            </a:r>
            <a:endParaRPr sz="2400">
              <a:latin typeface="Microsoft Sans Serif"/>
              <a:cs typeface="Microsoft Sans Serif"/>
            </a:endParaRPr>
          </a:p>
          <a:p>
            <a:pPr marR="819150" algn="r">
              <a:lnSpc>
                <a:spcPts val="2740"/>
              </a:lnSpc>
            </a:pPr>
            <a:r>
              <a:rPr sz="2400" spc="-10" dirty="0">
                <a:latin typeface="Microsoft Sans Serif"/>
                <a:cs typeface="Microsoft Sans Serif"/>
              </a:rPr>
              <a:t>видеофильма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45" dirty="0">
                <a:latin typeface="Microsoft Sans Serif"/>
                <a:cs typeface="Microsoft Sans Serif"/>
              </a:rPr>
              <a:t>Диалог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персонажей</a:t>
            </a:r>
            <a:endParaRPr sz="2400">
              <a:latin typeface="Microsoft Sans Serif"/>
              <a:cs typeface="Microsoft Sans Serif"/>
            </a:endParaRPr>
          </a:p>
          <a:p>
            <a:pPr marL="355600" marR="150495" indent="-342900">
              <a:lnSpc>
                <a:spcPts val="2590"/>
              </a:lnSpc>
              <a:spcBef>
                <a:spcPts val="61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Защита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на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Учёном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Совете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Игра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 </a:t>
            </a:r>
            <a:r>
              <a:rPr sz="2400" spc="-30" dirty="0">
                <a:latin typeface="Microsoft Sans Serif"/>
                <a:cs typeface="Microsoft Sans Serif"/>
              </a:rPr>
              <a:t>залом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Инсценировка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ts val="274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Научная</a:t>
            </a:r>
            <a:endParaRPr sz="2400">
              <a:latin typeface="Microsoft Sans Serif"/>
              <a:cs typeface="Microsoft Sans Serif"/>
            </a:endParaRPr>
          </a:p>
          <a:p>
            <a:pPr marL="355600">
              <a:lnSpc>
                <a:spcPts val="2740"/>
              </a:lnSpc>
            </a:pPr>
            <a:r>
              <a:rPr sz="2400" spc="-20" dirty="0">
                <a:latin typeface="Microsoft Sans Serif"/>
                <a:cs typeface="Microsoft Sans Serif"/>
              </a:rPr>
              <a:t>конференция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8722" y="2055316"/>
            <a:ext cx="3243580" cy="3465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74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Отчёт</a:t>
            </a:r>
            <a:endParaRPr sz="2400">
              <a:latin typeface="Microsoft Sans Serif"/>
              <a:cs typeface="Microsoft Sans Serif"/>
            </a:endParaRPr>
          </a:p>
          <a:p>
            <a:pPr marL="355600" marR="133350">
              <a:lnSpc>
                <a:spcPts val="2590"/>
              </a:lnSpc>
              <a:spcBef>
                <a:spcPts val="185"/>
              </a:spcBef>
            </a:pPr>
            <a:r>
              <a:rPr sz="2400" spc="-25" dirty="0">
                <a:latin typeface="Microsoft Sans Serif"/>
                <a:cs typeface="Microsoft Sans Serif"/>
              </a:rPr>
              <a:t>исследовательской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экспедиции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Пресс-конференция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Путешествие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45" dirty="0">
                <a:latin typeface="Microsoft Sans Serif"/>
                <a:cs typeface="Microsoft Sans Serif"/>
              </a:rPr>
              <a:t>Реклама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Соревнования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Microsoft Sans Serif"/>
                <a:cs typeface="Microsoft Sans Serif"/>
              </a:rPr>
              <a:t>Спортивная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игра</a:t>
            </a:r>
            <a:endParaRPr sz="2400">
              <a:latin typeface="Microsoft Sans Serif"/>
              <a:cs typeface="Microsoft Sans Serif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35" dirty="0">
                <a:latin typeface="Microsoft Sans Serif"/>
                <a:cs typeface="Microsoft Sans Serif"/>
              </a:rPr>
              <a:t>Телепередача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4320" y="6242303"/>
            <a:ext cx="8391525" cy="0"/>
          </a:xfrm>
          <a:custGeom>
            <a:avLst/>
            <a:gdLst/>
            <a:ahLst/>
            <a:cxnLst/>
            <a:rect l="l" t="t" r="r" b="b"/>
            <a:pathLst>
              <a:path w="8391525">
                <a:moveTo>
                  <a:pt x="0" y="0"/>
                </a:moveTo>
                <a:lnTo>
                  <a:pt x="839127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28394" y="6260084"/>
            <a:ext cx="39528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solidFill>
                  <a:srgbClr val="C00000"/>
                </a:solidFill>
                <a:latin typeface="Calibri"/>
                <a:cs typeface="Calibri"/>
              </a:rPr>
              <a:t>Почти</a:t>
            </a:r>
            <a:r>
              <a:rPr sz="2000" i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C00000"/>
                </a:solidFill>
                <a:latin typeface="Calibri"/>
                <a:cs typeface="Calibri"/>
              </a:rPr>
              <a:t>бесконечное</a:t>
            </a:r>
            <a:r>
              <a:rPr sz="2000" i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C00000"/>
                </a:solidFill>
                <a:latin typeface="Calibri"/>
                <a:cs typeface="Calibri"/>
              </a:rPr>
              <a:t>разнообразие...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" y="4046"/>
            <a:ext cx="8175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266" y="1101978"/>
            <a:ext cx="3405504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ЭТАПЫ</a:t>
            </a:r>
            <a:r>
              <a:rPr sz="20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УЧЕБНОГО</a:t>
            </a:r>
            <a:r>
              <a:rPr sz="2000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ПРОЕКТА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150" y="2250185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51228" y="1681733"/>
            <a:ext cx="61169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C00000"/>
                </a:solidFill>
              </a:rPr>
              <a:t>Этап</a:t>
            </a:r>
            <a:r>
              <a:rPr sz="3200" spc="-2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5. </a:t>
            </a:r>
            <a:r>
              <a:rPr sz="3200" spc="-10" dirty="0">
                <a:solidFill>
                  <a:srgbClr val="C00000"/>
                </a:solidFill>
              </a:rPr>
              <a:t>Последействие</a:t>
            </a:r>
            <a:r>
              <a:rPr sz="3200" spc="-60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(рефлексия)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516127" y="2494280"/>
            <a:ext cx="5516245" cy="298132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05"/>
              </a:spcBef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Самооценка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проектной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группы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09"/>
              </a:spcBef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Самоанализ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работы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проектной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группы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95"/>
              </a:spcBef>
              <a:buFont typeface="Microsoft Sans Serif"/>
              <a:buChar char="•"/>
              <a:tabLst>
                <a:tab pos="469265" algn="l"/>
                <a:tab pos="469900" algn="l"/>
              </a:tabLst>
            </a:pPr>
            <a:r>
              <a:rPr sz="2400" spc="-15" dirty="0">
                <a:latin typeface="Calibri"/>
                <a:cs typeface="Calibri"/>
              </a:rPr>
              <a:t>Выводы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рекомендации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50" dirty="0">
              <a:latin typeface="Calibri"/>
              <a:cs typeface="Calibri"/>
            </a:endParaRPr>
          </a:p>
          <a:p>
            <a:pPr marR="1502410" algn="ctr">
              <a:lnSpc>
                <a:spcPct val="100000"/>
              </a:lnSpc>
            </a:pPr>
            <a:r>
              <a:rPr sz="2400" i="1" spc="-10" dirty="0">
                <a:latin typeface="Calibri"/>
                <a:cs typeface="Calibri"/>
              </a:rPr>
              <a:t>Выход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пятого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этапа:</a:t>
            </a:r>
            <a:endParaRPr sz="2400" dirty="0">
              <a:latin typeface="Calibri"/>
              <a:cs typeface="Calibri"/>
            </a:endParaRPr>
          </a:p>
          <a:p>
            <a:pPr marR="1500505" algn="ctr">
              <a:lnSpc>
                <a:spcPct val="100000"/>
              </a:lnSpc>
              <a:spcBef>
                <a:spcPts val="409"/>
              </a:spcBef>
            </a:pP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Лист</a:t>
            </a:r>
            <a:r>
              <a:rPr sz="24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FC0"/>
                </a:solidFill>
                <a:latin typeface="Calibri"/>
                <a:cs typeface="Calibri"/>
              </a:rPr>
              <a:t>самоанализа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проектной</a:t>
            </a:r>
            <a:endParaRPr sz="2400" dirty="0">
              <a:latin typeface="Calibri"/>
              <a:cs typeface="Calibri"/>
            </a:endParaRPr>
          </a:p>
          <a:p>
            <a:pPr marR="1499870" algn="ct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группы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" y="90741"/>
            <a:ext cx="8175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riac34.ru/upload/iblock/ad2/44oh0qb3fb6ta7lw0bfqcn03fe0ljysi/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362200"/>
            <a:ext cx="2550497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266" y="1101978"/>
            <a:ext cx="3589654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ПРОЕКТ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0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УЧЕБНОЕ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ЗАНЯТИЕ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6081" y="3060954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4"/>
                </a:moveTo>
                <a:lnTo>
                  <a:pt x="7833360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1844" y="2442210"/>
            <a:ext cx="6489065" cy="2887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465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C00000"/>
                </a:solidFill>
                <a:latin typeface="Tahoma"/>
                <a:cs typeface="Tahoma"/>
              </a:rPr>
              <a:t>Варианты</a:t>
            </a:r>
            <a:r>
              <a:rPr sz="2800" spc="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ahoma"/>
                <a:cs typeface="Tahoma"/>
              </a:rPr>
              <a:t>«урочных»</a:t>
            </a:r>
            <a:r>
              <a:rPr sz="2800" spc="-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Tahoma"/>
                <a:cs typeface="Tahoma"/>
              </a:rPr>
              <a:t>мини-проектов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300">
              <a:latin typeface="Tahoma"/>
              <a:cs typeface="Tahoma"/>
            </a:endParaRPr>
          </a:p>
          <a:p>
            <a:pPr marL="622300" indent="-610235">
              <a:lnSpc>
                <a:spcPct val="100000"/>
              </a:lnSpc>
              <a:spcBef>
                <a:spcPts val="271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800" spc="-35" dirty="0">
                <a:latin typeface="Microsoft Sans Serif"/>
                <a:cs typeface="Microsoft Sans Serif"/>
              </a:rPr>
              <a:t>«Экспертиза»</a:t>
            </a:r>
            <a:endParaRPr sz="2800">
              <a:latin typeface="Microsoft Sans Serif"/>
              <a:cs typeface="Microsoft Sans Serif"/>
            </a:endParaRPr>
          </a:p>
          <a:p>
            <a:pPr marL="622300" indent="-61023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800" spc="-40" dirty="0">
                <a:latin typeface="Microsoft Sans Serif"/>
                <a:cs typeface="Microsoft Sans Serif"/>
              </a:rPr>
              <a:t>«Реклама»</a:t>
            </a:r>
            <a:endParaRPr sz="2800">
              <a:latin typeface="Microsoft Sans Serif"/>
              <a:cs typeface="Microsoft Sans Serif"/>
            </a:endParaRPr>
          </a:p>
          <a:p>
            <a:pPr marL="622300" indent="-610235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2800" spc="-25" dirty="0">
                <a:latin typeface="Microsoft Sans Serif"/>
                <a:cs typeface="Microsoft Sans Serif"/>
              </a:rPr>
              <a:t>«Социологический</a:t>
            </a:r>
            <a:r>
              <a:rPr sz="2800" spc="5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опрос»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" y="76200"/>
            <a:ext cx="8175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266" y="1101978"/>
            <a:ext cx="324040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УЧЕБНЫЕ</a:t>
            </a:r>
            <a:r>
              <a:rPr sz="20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ПРОЕКТЫ</a:t>
            </a:r>
            <a:r>
              <a:rPr sz="20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20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ПОО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873" y="5868161"/>
            <a:ext cx="8526780" cy="9525"/>
          </a:xfrm>
          <a:custGeom>
            <a:avLst/>
            <a:gdLst/>
            <a:ahLst/>
            <a:cxnLst/>
            <a:rect l="l" t="t" r="r" b="b"/>
            <a:pathLst>
              <a:path w="8526780" h="9525">
                <a:moveTo>
                  <a:pt x="0" y="9143"/>
                </a:moveTo>
                <a:lnTo>
                  <a:pt x="8526780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2852" y="5879998"/>
            <a:ext cx="79108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i="1" spc="-5" dirty="0">
                <a:solidFill>
                  <a:srgbClr val="7E7E7E"/>
                </a:solidFill>
                <a:latin typeface="Calibri"/>
                <a:cs typeface="Calibri"/>
              </a:rPr>
              <a:t>Е.В.Ярвилянина.</a:t>
            </a:r>
            <a:r>
              <a:rPr sz="1600" i="1" spc="2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Проектная</a:t>
            </a:r>
            <a:r>
              <a:rPr sz="160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деятельность</a:t>
            </a:r>
            <a:r>
              <a:rPr sz="16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Calibri"/>
                <a:cs typeface="Calibri"/>
              </a:rPr>
              <a:t>как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средство</a:t>
            </a:r>
            <a:r>
              <a:rPr sz="160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формирования</a:t>
            </a:r>
            <a:r>
              <a:rPr sz="1600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общих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компетенций </a:t>
            </a:r>
            <a:r>
              <a:rPr sz="1600" spc="-3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7E7E7E"/>
                </a:solidFill>
                <a:latin typeface="Calibri"/>
                <a:cs typeface="Calibri"/>
              </a:rPr>
              <a:t>студентов</a:t>
            </a:r>
            <a:r>
              <a:rPr sz="1600" spc="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профессиональных</a:t>
            </a:r>
            <a:r>
              <a:rPr sz="1600" spc="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образовательных</a:t>
            </a:r>
            <a:r>
              <a:rPr sz="1600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организаций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 в условиях</a:t>
            </a:r>
            <a:r>
              <a:rPr sz="1600" spc="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интегрированной 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образовательной</a:t>
            </a:r>
            <a:r>
              <a:rPr sz="16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среды.</a:t>
            </a:r>
            <a:r>
              <a:rPr sz="1600" spc="1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–</a:t>
            </a:r>
            <a:r>
              <a:rPr sz="1600" spc="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7E7E7E"/>
                </a:solidFill>
                <a:latin typeface="Calibri"/>
                <a:cs typeface="Calibri"/>
              </a:rPr>
              <a:t>Дисс.</a:t>
            </a:r>
            <a:r>
              <a:rPr sz="160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...</a:t>
            </a:r>
            <a:r>
              <a:rPr sz="1600" spc="-2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7E7E7E"/>
                </a:solidFill>
                <a:latin typeface="Calibri"/>
                <a:cs typeface="Calibri"/>
              </a:rPr>
              <a:t>к.п.н.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06486" y="1605205"/>
            <a:ext cx="6172835" cy="3424554"/>
          </a:xfrm>
          <a:custGeom>
            <a:avLst/>
            <a:gdLst/>
            <a:ahLst/>
            <a:cxnLst/>
            <a:rect l="l" t="t" r="r" b="b"/>
            <a:pathLst>
              <a:path w="6172834" h="3424554">
                <a:moveTo>
                  <a:pt x="90262" y="3424001"/>
                </a:moveTo>
                <a:lnTo>
                  <a:pt x="987576" y="3424001"/>
                </a:lnTo>
              </a:path>
              <a:path w="6172834" h="3424554">
                <a:moveTo>
                  <a:pt x="6172535" y="20707"/>
                </a:moveTo>
                <a:lnTo>
                  <a:pt x="6150443" y="6679"/>
                </a:lnTo>
                <a:lnTo>
                  <a:pt x="6115314" y="0"/>
                </a:lnTo>
                <a:lnTo>
                  <a:pt x="90262" y="0"/>
                </a:lnTo>
                <a:lnTo>
                  <a:pt x="55128" y="6678"/>
                </a:lnTo>
                <a:lnTo>
                  <a:pt x="26437" y="24900"/>
                </a:lnTo>
                <a:lnTo>
                  <a:pt x="7093" y="51946"/>
                </a:lnTo>
                <a:lnTo>
                  <a:pt x="0" y="85095"/>
                </a:lnTo>
                <a:lnTo>
                  <a:pt x="0" y="3338770"/>
                </a:lnTo>
                <a:lnTo>
                  <a:pt x="7093" y="3371947"/>
                </a:lnTo>
                <a:lnTo>
                  <a:pt x="26437" y="3399038"/>
                </a:lnTo>
                <a:lnTo>
                  <a:pt x="55128" y="3417304"/>
                </a:lnTo>
                <a:lnTo>
                  <a:pt x="90262" y="3424001"/>
                </a:lnTo>
              </a:path>
            </a:pathLst>
          </a:custGeom>
          <a:ln w="11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15064" y="5128675"/>
            <a:ext cx="15684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60"/>
              </a:lnSpc>
            </a:pPr>
            <a:r>
              <a:rPr sz="1050" spc="40" dirty="0">
                <a:latin typeface="Times New Roman"/>
                <a:cs typeface="Times New Roman"/>
              </a:rPr>
              <a:t>Ри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81304" y="2025570"/>
            <a:ext cx="4737100" cy="2675255"/>
            <a:chOff x="1481304" y="2025570"/>
            <a:chExt cx="4737100" cy="2675255"/>
          </a:xfrm>
        </p:grpSpPr>
        <p:sp>
          <p:nvSpPr>
            <p:cNvPr id="9" name="object 9"/>
            <p:cNvSpPr/>
            <p:nvPr/>
          </p:nvSpPr>
          <p:spPr>
            <a:xfrm>
              <a:off x="3247061" y="2457515"/>
              <a:ext cx="2965450" cy="1946275"/>
            </a:xfrm>
            <a:custGeom>
              <a:avLst/>
              <a:gdLst/>
              <a:ahLst/>
              <a:cxnLst/>
              <a:rect l="l" t="t" r="r" b="b"/>
              <a:pathLst>
                <a:path w="2965450" h="1946275">
                  <a:moveTo>
                    <a:pt x="2965004" y="0"/>
                  </a:moveTo>
                  <a:lnTo>
                    <a:pt x="135490" y="0"/>
                  </a:lnTo>
                  <a:lnTo>
                    <a:pt x="92664" y="6521"/>
                  </a:lnTo>
                  <a:lnTo>
                    <a:pt x="55471" y="24675"/>
                  </a:lnTo>
                  <a:lnTo>
                    <a:pt x="26141" y="52349"/>
                  </a:lnTo>
                  <a:lnTo>
                    <a:pt x="6907" y="87426"/>
                  </a:lnTo>
                  <a:lnTo>
                    <a:pt x="0" y="127793"/>
                  </a:lnTo>
                  <a:lnTo>
                    <a:pt x="0" y="1946164"/>
                  </a:lnTo>
                  <a:lnTo>
                    <a:pt x="296500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47061" y="2457515"/>
              <a:ext cx="2965450" cy="1946275"/>
            </a:xfrm>
            <a:custGeom>
              <a:avLst/>
              <a:gdLst/>
              <a:ahLst/>
              <a:cxnLst/>
              <a:rect l="l" t="t" r="r" b="b"/>
              <a:pathLst>
                <a:path w="2965450" h="1946275">
                  <a:moveTo>
                    <a:pt x="2965004" y="0"/>
                  </a:moveTo>
                  <a:lnTo>
                    <a:pt x="135490" y="0"/>
                  </a:lnTo>
                  <a:lnTo>
                    <a:pt x="92664" y="6521"/>
                  </a:lnTo>
                  <a:lnTo>
                    <a:pt x="55471" y="24675"/>
                  </a:lnTo>
                  <a:lnTo>
                    <a:pt x="26141" y="52349"/>
                  </a:lnTo>
                  <a:lnTo>
                    <a:pt x="6907" y="87426"/>
                  </a:lnTo>
                  <a:lnTo>
                    <a:pt x="0" y="127793"/>
                  </a:lnTo>
                  <a:lnTo>
                    <a:pt x="0" y="1946164"/>
                  </a:lnTo>
                </a:path>
              </a:pathLst>
            </a:custGeom>
            <a:ln w="110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87019" y="2031285"/>
              <a:ext cx="3813810" cy="2663825"/>
            </a:xfrm>
            <a:custGeom>
              <a:avLst/>
              <a:gdLst/>
              <a:ahLst/>
              <a:cxnLst/>
              <a:rect l="l" t="t" r="r" b="b"/>
              <a:pathLst>
                <a:path w="3813810" h="2663825">
                  <a:moveTo>
                    <a:pt x="3678248" y="0"/>
                  </a:moveTo>
                  <a:lnTo>
                    <a:pt x="135395" y="0"/>
                  </a:lnTo>
                  <a:lnTo>
                    <a:pt x="92597" y="6522"/>
                  </a:lnTo>
                  <a:lnTo>
                    <a:pt x="55430" y="24685"/>
                  </a:lnTo>
                  <a:lnTo>
                    <a:pt x="26121" y="52381"/>
                  </a:lnTo>
                  <a:lnTo>
                    <a:pt x="6901" y="87503"/>
                  </a:lnTo>
                  <a:lnTo>
                    <a:pt x="0" y="127944"/>
                  </a:lnTo>
                  <a:lnTo>
                    <a:pt x="0" y="2535774"/>
                  </a:lnTo>
                  <a:lnTo>
                    <a:pt x="6901" y="2576182"/>
                  </a:lnTo>
                  <a:lnTo>
                    <a:pt x="26121" y="2611279"/>
                  </a:lnTo>
                  <a:lnTo>
                    <a:pt x="55430" y="2638957"/>
                  </a:lnTo>
                  <a:lnTo>
                    <a:pt x="92597" y="2657109"/>
                  </a:lnTo>
                  <a:lnTo>
                    <a:pt x="135395" y="2663628"/>
                  </a:lnTo>
                  <a:lnTo>
                    <a:pt x="1316343" y="2663628"/>
                  </a:lnTo>
                  <a:lnTo>
                    <a:pt x="3813579" y="1024497"/>
                  </a:lnTo>
                  <a:lnTo>
                    <a:pt x="3813579" y="127944"/>
                  </a:lnTo>
                  <a:lnTo>
                    <a:pt x="3806673" y="87503"/>
                  </a:lnTo>
                  <a:lnTo>
                    <a:pt x="3787448" y="52381"/>
                  </a:lnTo>
                  <a:lnTo>
                    <a:pt x="3758142" y="24685"/>
                  </a:lnTo>
                  <a:lnTo>
                    <a:pt x="3720996" y="6522"/>
                  </a:lnTo>
                  <a:lnTo>
                    <a:pt x="367824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87019" y="2031285"/>
              <a:ext cx="3813810" cy="2663825"/>
            </a:xfrm>
            <a:custGeom>
              <a:avLst/>
              <a:gdLst/>
              <a:ahLst/>
              <a:cxnLst/>
              <a:rect l="l" t="t" r="r" b="b"/>
              <a:pathLst>
                <a:path w="3813810" h="2663825">
                  <a:moveTo>
                    <a:pt x="135395" y="2663628"/>
                  </a:moveTo>
                  <a:lnTo>
                    <a:pt x="1316343" y="2663628"/>
                  </a:lnTo>
                </a:path>
                <a:path w="3813810" h="2663825">
                  <a:moveTo>
                    <a:pt x="3813579" y="1024497"/>
                  </a:moveTo>
                  <a:lnTo>
                    <a:pt x="3813579" y="127944"/>
                  </a:lnTo>
                  <a:lnTo>
                    <a:pt x="3806673" y="87503"/>
                  </a:lnTo>
                  <a:lnTo>
                    <a:pt x="3787448" y="52381"/>
                  </a:lnTo>
                  <a:lnTo>
                    <a:pt x="3758142" y="24685"/>
                  </a:lnTo>
                  <a:lnTo>
                    <a:pt x="3720996" y="6522"/>
                  </a:lnTo>
                  <a:lnTo>
                    <a:pt x="3678248" y="0"/>
                  </a:lnTo>
                  <a:lnTo>
                    <a:pt x="135395" y="0"/>
                  </a:lnTo>
                  <a:lnTo>
                    <a:pt x="92597" y="6522"/>
                  </a:lnTo>
                  <a:lnTo>
                    <a:pt x="55430" y="24685"/>
                  </a:lnTo>
                  <a:lnTo>
                    <a:pt x="26121" y="52381"/>
                  </a:lnTo>
                  <a:lnTo>
                    <a:pt x="6901" y="87503"/>
                  </a:lnTo>
                  <a:lnTo>
                    <a:pt x="0" y="127944"/>
                  </a:lnTo>
                  <a:lnTo>
                    <a:pt x="0" y="2535774"/>
                  </a:lnTo>
                  <a:lnTo>
                    <a:pt x="6901" y="2576182"/>
                  </a:lnTo>
                  <a:lnTo>
                    <a:pt x="26121" y="2611279"/>
                  </a:lnTo>
                  <a:lnTo>
                    <a:pt x="55430" y="2638957"/>
                  </a:lnTo>
                  <a:lnTo>
                    <a:pt x="92597" y="2657109"/>
                  </a:lnTo>
                  <a:lnTo>
                    <a:pt x="135395" y="2663628"/>
                  </a:lnTo>
                </a:path>
              </a:pathLst>
            </a:custGeom>
            <a:ln w="11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23207" y="2563960"/>
              <a:ext cx="727075" cy="320040"/>
            </a:xfrm>
            <a:custGeom>
              <a:avLst/>
              <a:gdLst/>
              <a:ahLst/>
              <a:cxnLst/>
              <a:rect l="l" t="t" r="r" b="b"/>
              <a:pathLst>
                <a:path w="727075" h="320039">
                  <a:moveTo>
                    <a:pt x="726689" y="0"/>
                  </a:moveTo>
                  <a:lnTo>
                    <a:pt x="0" y="0"/>
                  </a:lnTo>
                  <a:lnTo>
                    <a:pt x="0" y="319634"/>
                  </a:lnTo>
                  <a:lnTo>
                    <a:pt x="239721" y="319634"/>
                  </a:lnTo>
                  <a:lnTo>
                    <a:pt x="7266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74192" y="2482553"/>
            <a:ext cx="703580" cy="458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950" b="1" spc="30" dirty="0">
                <a:solidFill>
                  <a:srgbClr val="688037"/>
                </a:solidFill>
                <a:latin typeface="Arial"/>
                <a:cs typeface="Arial"/>
              </a:rPr>
              <a:t>Внешняя</a:t>
            </a:r>
            <a:r>
              <a:rPr sz="950" b="1" spc="-55" dirty="0">
                <a:solidFill>
                  <a:srgbClr val="688037"/>
                </a:solidFill>
                <a:latin typeface="Arial"/>
                <a:cs typeface="Arial"/>
              </a:rPr>
              <a:t> </a:t>
            </a:r>
            <a:r>
              <a:rPr sz="950" b="1" spc="25" dirty="0">
                <a:solidFill>
                  <a:srgbClr val="688037"/>
                </a:solidFill>
                <a:latin typeface="Arial"/>
                <a:cs typeface="Arial"/>
              </a:rPr>
              <a:t>с </a:t>
            </a:r>
            <a:r>
              <a:rPr sz="950" b="1" spc="-254" dirty="0">
                <a:solidFill>
                  <a:srgbClr val="688037"/>
                </a:solidFill>
                <a:latin typeface="Arial"/>
                <a:cs typeface="Arial"/>
              </a:rPr>
              <a:t> </a:t>
            </a:r>
            <a:r>
              <a:rPr sz="950" b="1" spc="25" dirty="0">
                <a:solidFill>
                  <a:srgbClr val="688037"/>
                </a:solidFill>
                <a:latin typeface="Arial"/>
                <a:cs typeface="Arial"/>
              </a:rPr>
              <a:t>(социал </a:t>
            </a:r>
            <a:r>
              <a:rPr sz="950" b="1" spc="30" dirty="0">
                <a:solidFill>
                  <a:srgbClr val="688037"/>
                </a:solidFill>
                <a:latin typeface="Arial"/>
                <a:cs typeface="Arial"/>
              </a:rPr>
              <a:t> ком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32140" y="2137880"/>
            <a:ext cx="3272154" cy="320040"/>
          </a:xfrm>
          <a:custGeom>
            <a:avLst/>
            <a:gdLst/>
            <a:ahLst/>
            <a:cxnLst/>
            <a:rect l="l" t="t" r="r" b="b"/>
            <a:pathLst>
              <a:path w="3272154" h="320039">
                <a:moveTo>
                  <a:pt x="3271998" y="0"/>
                </a:moveTo>
                <a:lnTo>
                  <a:pt x="0" y="0"/>
                </a:lnTo>
                <a:lnTo>
                  <a:pt x="0" y="319634"/>
                </a:lnTo>
                <a:lnTo>
                  <a:pt x="3271998" y="319635"/>
                </a:lnTo>
                <a:lnTo>
                  <a:pt x="327199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60565" y="1690084"/>
            <a:ext cx="3179445" cy="824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spc="60" dirty="0">
                <a:solidFill>
                  <a:srgbClr val="006FC0"/>
                </a:solidFill>
                <a:latin typeface="Arial"/>
                <a:cs typeface="Arial"/>
              </a:rPr>
              <a:t>Окружение</a:t>
            </a:r>
            <a:r>
              <a:rPr sz="165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50" b="1" spc="55" dirty="0">
                <a:solidFill>
                  <a:srgbClr val="006FC0"/>
                </a:solidFill>
                <a:latin typeface="Arial"/>
                <a:cs typeface="Arial"/>
              </a:rPr>
              <a:t>проекта</a:t>
            </a:r>
            <a:endParaRPr sz="1650">
              <a:latin typeface="Arial"/>
              <a:cs typeface="Arial"/>
            </a:endParaRPr>
          </a:p>
          <a:p>
            <a:pPr marL="34925" marR="5080">
              <a:lnSpc>
                <a:spcPct val="100000"/>
              </a:lnSpc>
              <a:spcBef>
                <a:spcPts val="894"/>
              </a:spcBef>
            </a:pPr>
            <a:r>
              <a:rPr sz="950" b="1" spc="30" dirty="0">
                <a:solidFill>
                  <a:srgbClr val="688037"/>
                </a:solidFill>
                <a:latin typeface="Arial"/>
                <a:cs typeface="Arial"/>
              </a:rPr>
              <a:t>Внутренняя среда </a:t>
            </a:r>
            <a:r>
              <a:rPr sz="950" b="1" spc="40" dirty="0">
                <a:solidFill>
                  <a:srgbClr val="688037"/>
                </a:solidFill>
                <a:latin typeface="Arial"/>
                <a:cs typeface="Arial"/>
              </a:rPr>
              <a:t>ПОО </a:t>
            </a:r>
            <a:r>
              <a:rPr sz="950" b="1" spc="25" dirty="0">
                <a:solidFill>
                  <a:srgbClr val="688037"/>
                </a:solidFill>
                <a:latin typeface="Arial"/>
                <a:cs typeface="Arial"/>
              </a:rPr>
              <a:t>(пространственно </a:t>
            </a:r>
            <a:r>
              <a:rPr sz="950" b="1" spc="15" dirty="0">
                <a:solidFill>
                  <a:srgbClr val="688037"/>
                </a:solidFill>
                <a:latin typeface="Arial"/>
                <a:cs typeface="Arial"/>
              </a:rPr>
              <a:t>- </a:t>
            </a:r>
            <a:r>
              <a:rPr sz="950" b="1" spc="20" dirty="0">
                <a:solidFill>
                  <a:srgbClr val="688037"/>
                </a:solidFill>
                <a:latin typeface="Arial"/>
                <a:cs typeface="Arial"/>
              </a:rPr>
              <a:t> </a:t>
            </a:r>
            <a:r>
              <a:rPr sz="950" b="1" spc="30" dirty="0">
                <a:solidFill>
                  <a:srgbClr val="688037"/>
                </a:solidFill>
                <a:latin typeface="Arial"/>
                <a:cs typeface="Arial"/>
              </a:rPr>
              <a:t>предметный</a:t>
            </a:r>
            <a:r>
              <a:rPr sz="950" b="1" spc="-5" dirty="0">
                <a:solidFill>
                  <a:srgbClr val="688037"/>
                </a:solidFill>
                <a:latin typeface="Arial"/>
                <a:cs typeface="Arial"/>
              </a:rPr>
              <a:t> </a:t>
            </a:r>
            <a:r>
              <a:rPr sz="950" b="1" spc="30" dirty="0">
                <a:solidFill>
                  <a:srgbClr val="688037"/>
                </a:solidFill>
                <a:latin typeface="Arial"/>
                <a:cs typeface="Arial"/>
              </a:rPr>
              <a:t>и</a:t>
            </a:r>
            <a:r>
              <a:rPr sz="950" b="1" dirty="0">
                <a:solidFill>
                  <a:srgbClr val="688037"/>
                </a:solidFill>
                <a:latin typeface="Arial"/>
                <a:cs typeface="Arial"/>
              </a:rPr>
              <a:t> </a:t>
            </a:r>
            <a:r>
              <a:rPr sz="950" b="1" spc="30" dirty="0">
                <a:solidFill>
                  <a:srgbClr val="688037"/>
                </a:solidFill>
                <a:latin typeface="Arial"/>
                <a:cs typeface="Arial"/>
              </a:rPr>
              <a:t>содержательно</a:t>
            </a:r>
            <a:r>
              <a:rPr sz="950" b="1" dirty="0">
                <a:solidFill>
                  <a:srgbClr val="688037"/>
                </a:solidFill>
                <a:latin typeface="Arial"/>
                <a:cs typeface="Arial"/>
              </a:rPr>
              <a:t> </a:t>
            </a:r>
            <a:r>
              <a:rPr sz="950" b="1" spc="15" dirty="0">
                <a:solidFill>
                  <a:srgbClr val="688037"/>
                </a:solidFill>
                <a:latin typeface="Arial"/>
                <a:cs typeface="Arial"/>
              </a:rPr>
              <a:t>-</a:t>
            </a:r>
            <a:r>
              <a:rPr sz="950" b="1" spc="5" dirty="0">
                <a:solidFill>
                  <a:srgbClr val="688037"/>
                </a:solidFill>
                <a:latin typeface="Arial"/>
                <a:cs typeface="Arial"/>
              </a:rPr>
              <a:t> </a:t>
            </a:r>
            <a:r>
              <a:rPr sz="950" b="1" spc="30" dirty="0">
                <a:solidFill>
                  <a:srgbClr val="688037"/>
                </a:solidFill>
                <a:latin typeface="Arial"/>
                <a:cs typeface="Arial"/>
              </a:rPr>
              <a:t>технологический </a:t>
            </a:r>
            <a:r>
              <a:rPr sz="950" b="1" spc="-250" dirty="0">
                <a:solidFill>
                  <a:srgbClr val="688037"/>
                </a:solidFill>
                <a:latin typeface="Arial"/>
                <a:cs typeface="Arial"/>
              </a:rPr>
              <a:t> </a:t>
            </a:r>
            <a:r>
              <a:rPr sz="950" b="1" spc="25" dirty="0">
                <a:solidFill>
                  <a:srgbClr val="688037"/>
                </a:solidFill>
                <a:latin typeface="Arial"/>
                <a:cs typeface="Arial"/>
              </a:rPr>
              <a:t>компонент)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532140" y="2451800"/>
            <a:ext cx="3797300" cy="1972945"/>
            <a:chOff x="1532140" y="2451800"/>
            <a:chExt cx="3797300" cy="1972945"/>
          </a:xfrm>
        </p:grpSpPr>
        <p:sp>
          <p:nvSpPr>
            <p:cNvPr id="18" name="object 18"/>
            <p:cNvSpPr/>
            <p:nvPr/>
          </p:nvSpPr>
          <p:spPr>
            <a:xfrm>
              <a:off x="3224612" y="2457515"/>
              <a:ext cx="2098675" cy="1961514"/>
            </a:xfrm>
            <a:custGeom>
              <a:avLst/>
              <a:gdLst/>
              <a:ahLst/>
              <a:cxnLst/>
              <a:rect l="l" t="t" r="r" b="b"/>
              <a:pathLst>
                <a:path w="2098675" h="1961514">
                  <a:moveTo>
                    <a:pt x="2008320" y="0"/>
                  </a:moveTo>
                  <a:lnTo>
                    <a:pt x="90274" y="0"/>
                  </a:lnTo>
                  <a:lnTo>
                    <a:pt x="26449" y="24976"/>
                  </a:lnTo>
                  <a:lnTo>
                    <a:pt x="0" y="85245"/>
                  </a:lnTo>
                  <a:lnTo>
                    <a:pt x="0" y="1960899"/>
                  </a:lnTo>
                  <a:lnTo>
                    <a:pt x="2098594" y="583427"/>
                  </a:lnTo>
                  <a:lnTo>
                    <a:pt x="2098594" y="85246"/>
                  </a:lnTo>
                  <a:lnTo>
                    <a:pt x="2091497" y="52073"/>
                  </a:lnTo>
                  <a:lnTo>
                    <a:pt x="2072145" y="24976"/>
                  </a:lnTo>
                  <a:lnTo>
                    <a:pt x="2043449" y="6702"/>
                  </a:lnTo>
                  <a:lnTo>
                    <a:pt x="200832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24612" y="2457515"/>
              <a:ext cx="2098675" cy="1961514"/>
            </a:xfrm>
            <a:custGeom>
              <a:avLst/>
              <a:gdLst/>
              <a:ahLst/>
              <a:cxnLst/>
              <a:rect l="l" t="t" r="r" b="b"/>
              <a:pathLst>
                <a:path w="2098675" h="1961514">
                  <a:moveTo>
                    <a:pt x="2098594" y="583427"/>
                  </a:moveTo>
                  <a:lnTo>
                    <a:pt x="2098594" y="85246"/>
                  </a:lnTo>
                  <a:lnTo>
                    <a:pt x="2091497" y="52073"/>
                  </a:lnTo>
                  <a:lnTo>
                    <a:pt x="2072145" y="24976"/>
                  </a:lnTo>
                  <a:lnTo>
                    <a:pt x="2043449" y="6702"/>
                  </a:lnTo>
                  <a:lnTo>
                    <a:pt x="2008320" y="0"/>
                  </a:lnTo>
                  <a:lnTo>
                    <a:pt x="90274" y="0"/>
                  </a:lnTo>
                  <a:lnTo>
                    <a:pt x="55145" y="6702"/>
                  </a:lnTo>
                  <a:lnTo>
                    <a:pt x="26449" y="24976"/>
                  </a:lnTo>
                  <a:lnTo>
                    <a:pt x="7097" y="52073"/>
                  </a:lnTo>
                  <a:lnTo>
                    <a:pt x="0" y="85245"/>
                  </a:lnTo>
                  <a:lnTo>
                    <a:pt x="0" y="1960899"/>
                  </a:lnTo>
                </a:path>
              </a:pathLst>
            </a:custGeom>
            <a:ln w="11122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32140" y="3192615"/>
              <a:ext cx="1624965" cy="746125"/>
            </a:xfrm>
            <a:custGeom>
              <a:avLst/>
              <a:gdLst/>
              <a:ahLst/>
              <a:cxnLst/>
              <a:rect l="l" t="t" r="r" b="b"/>
              <a:pathLst>
                <a:path w="1624964" h="746125">
                  <a:moveTo>
                    <a:pt x="1624774" y="0"/>
                  </a:moveTo>
                  <a:lnTo>
                    <a:pt x="0" y="0"/>
                  </a:lnTo>
                  <a:lnTo>
                    <a:pt x="0" y="745804"/>
                  </a:lnTo>
                  <a:lnTo>
                    <a:pt x="1624774" y="745804"/>
                  </a:lnTo>
                  <a:lnTo>
                    <a:pt x="162477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83125" y="2762043"/>
            <a:ext cx="856615" cy="5670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2899"/>
              </a:lnSpc>
              <a:spcBef>
                <a:spcPts val="90"/>
              </a:spcBef>
            </a:pPr>
            <a:r>
              <a:rPr sz="1150" b="1" spc="65" dirty="0">
                <a:solidFill>
                  <a:srgbClr val="C00000"/>
                </a:solidFill>
                <a:latin typeface="Arial"/>
                <a:cs typeface="Arial"/>
              </a:rPr>
              <a:t>Субъекты </a:t>
            </a:r>
            <a:r>
              <a:rPr sz="1150" b="1" spc="-3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50" b="1" spc="50" dirty="0">
                <a:solidFill>
                  <a:srgbClr val="C00000"/>
                </a:solidFill>
                <a:latin typeface="Arial"/>
                <a:cs typeface="Arial"/>
              </a:rPr>
              <a:t>(партнеры  проекта):</a:t>
            </a:r>
            <a:endParaRPr sz="11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83125" y="3450628"/>
            <a:ext cx="135064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15" dirty="0">
                <a:latin typeface="Microsoft Sans Serif"/>
                <a:cs typeface="Microsoft Sans Serif"/>
              </a:rPr>
              <a:t>-</a:t>
            </a:r>
            <a:r>
              <a:rPr sz="950" dirty="0">
                <a:latin typeface="Microsoft Sans Serif"/>
                <a:cs typeface="Microsoft Sans Serif"/>
              </a:rPr>
              <a:t> </a:t>
            </a:r>
            <a:r>
              <a:rPr sz="950" spc="25" dirty="0">
                <a:latin typeface="Microsoft Sans Serif"/>
                <a:cs typeface="Microsoft Sans Serif"/>
              </a:rPr>
              <a:t>администрация</a:t>
            </a:r>
            <a:r>
              <a:rPr sz="950" dirty="0">
                <a:latin typeface="Microsoft Sans Serif"/>
                <a:cs typeface="Microsoft Sans Serif"/>
              </a:rPr>
              <a:t> </a:t>
            </a:r>
            <a:r>
              <a:rPr sz="950" spc="35" dirty="0">
                <a:latin typeface="Microsoft Sans Serif"/>
                <a:cs typeface="Microsoft Sans Serif"/>
              </a:rPr>
              <a:t>ПОО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83125" y="3739292"/>
            <a:ext cx="97663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15" dirty="0">
                <a:latin typeface="Microsoft Sans Serif"/>
                <a:cs typeface="Microsoft Sans Serif"/>
              </a:rPr>
              <a:t>-</a:t>
            </a:r>
            <a:r>
              <a:rPr sz="950" spc="10" dirty="0">
                <a:latin typeface="Microsoft Sans Serif"/>
                <a:cs typeface="Microsoft Sans Serif"/>
              </a:rPr>
              <a:t>п</a:t>
            </a:r>
            <a:r>
              <a:rPr sz="950" spc="25" dirty="0">
                <a:latin typeface="Microsoft Sans Serif"/>
                <a:cs typeface="Microsoft Sans Serif"/>
              </a:rPr>
              <a:t>ре</a:t>
            </a:r>
            <a:r>
              <a:rPr sz="950" spc="10" dirty="0">
                <a:latin typeface="Microsoft Sans Serif"/>
                <a:cs typeface="Microsoft Sans Serif"/>
              </a:rPr>
              <a:t>п</a:t>
            </a:r>
            <a:r>
              <a:rPr sz="950" spc="25" dirty="0">
                <a:latin typeface="Microsoft Sans Serif"/>
                <a:cs typeface="Microsoft Sans Serif"/>
              </a:rPr>
              <a:t>о</a:t>
            </a:r>
            <a:r>
              <a:rPr sz="950" spc="30" dirty="0">
                <a:latin typeface="Microsoft Sans Serif"/>
                <a:cs typeface="Microsoft Sans Serif"/>
              </a:rPr>
              <a:t>д</a:t>
            </a:r>
            <a:r>
              <a:rPr sz="950" spc="25" dirty="0">
                <a:latin typeface="Microsoft Sans Serif"/>
                <a:cs typeface="Microsoft Sans Serif"/>
              </a:rPr>
              <a:t>авате</a:t>
            </a:r>
            <a:r>
              <a:rPr sz="950" spc="40" dirty="0">
                <a:latin typeface="Microsoft Sans Serif"/>
                <a:cs typeface="Microsoft Sans Serif"/>
              </a:rPr>
              <a:t>л</a:t>
            </a:r>
            <a:r>
              <a:rPr sz="950" spc="25" dirty="0">
                <a:latin typeface="Microsoft Sans Serif"/>
                <a:cs typeface="Microsoft Sans Serif"/>
              </a:rPr>
              <a:t>и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83125" y="4027956"/>
            <a:ext cx="1426845" cy="314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950" spc="20" dirty="0">
                <a:latin typeface="Microsoft Sans Serif"/>
                <a:cs typeface="Microsoft Sans Serif"/>
              </a:rPr>
              <a:t>-другие </a:t>
            </a:r>
            <a:r>
              <a:rPr sz="950" spc="25" dirty="0">
                <a:latin typeface="Microsoft Sans Serif"/>
                <a:cs typeface="Microsoft Sans Serif"/>
              </a:rPr>
              <a:t>студенты, не </a:t>
            </a:r>
            <a:r>
              <a:rPr sz="950" spc="30" dirty="0">
                <a:latin typeface="Microsoft Sans Serif"/>
                <a:cs typeface="Microsoft Sans Serif"/>
              </a:rPr>
              <a:t> </a:t>
            </a:r>
            <a:r>
              <a:rPr sz="950" spc="25" dirty="0">
                <a:latin typeface="Microsoft Sans Serif"/>
                <a:cs typeface="Microsoft Sans Serif"/>
              </a:rPr>
              <a:t>участвующие</a:t>
            </a:r>
            <a:r>
              <a:rPr sz="950" spc="10" dirty="0">
                <a:latin typeface="Microsoft Sans Serif"/>
                <a:cs typeface="Microsoft Sans Serif"/>
              </a:rPr>
              <a:t> </a:t>
            </a:r>
            <a:r>
              <a:rPr sz="950" spc="25" dirty="0">
                <a:latin typeface="Microsoft Sans Serif"/>
                <a:cs typeface="Microsoft Sans Serif"/>
              </a:rPr>
              <a:t>в</a:t>
            </a:r>
            <a:r>
              <a:rPr sz="950" spc="10" dirty="0">
                <a:latin typeface="Microsoft Sans Serif"/>
                <a:cs typeface="Microsoft Sans Serif"/>
              </a:rPr>
              <a:t> </a:t>
            </a:r>
            <a:r>
              <a:rPr sz="950" spc="15" dirty="0">
                <a:latin typeface="Microsoft Sans Serif"/>
                <a:cs typeface="Microsoft Sans Serif"/>
              </a:rPr>
              <a:t>проекте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224612" y="2627932"/>
            <a:ext cx="1771650" cy="277495"/>
          </a:xfrm>
          <a:custGeom>
            <a:avLst/>
            <a:gdLst/>
            <a:ahLst/>
            <a:cxnLst/>
            <a:rect l="l" t="t" r="r" b="b"/>
            <a:pathLst>
              <a:path w="1771650" h="277494">
                <a:moveTo>
                  <a:pt x="1771410" y="0"/>
                </a:moveTo>
                <a:lnTo>
                  <a:pt x="0" y="0"/>
                </a:lnTo>
                <a:lnTo>
                  <a:pt x="0" y="277011"/>
                </a:lnTo>
                <a:lnTo>
                  <a:pt x="1771410" y="277011"/>
                </a:lnTo>
                <a:lnTo>
                  <a:pt x="177141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275598" y="2480151"/>
            <a:ext cx="1612900" cy="530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50" b="1" spc="60" dirty="0">
                <a:solidFill>
                  <a:srgbClr val="006FC0"/>
                </a:solidFill>
                <a:latin typeface="Arial"/>
                <a:cs typeface="Arial"/>
              </a:rPr>
              <a:t>Локальная </a:t>
            </a:r>
            <a:r>
              <a:rPr sz="1650" b="1" spc="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50" b="1" spc="60" dirty="0">
                <a:solidFill>
                  <a:srgbClr val="006FC0"/>
                </a:solidFill>
                <a:latin typeface="Arial"/>
                <a:cs typeface="Arial"/>
              </a:rPr>
              <a:t>среда</a:t>
            </a:r>
            <a:r>
              <a:rPr sz="165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50" b="1" spc="55" dirty="0">
                <a:solidFill>
                  <a:srgbClr val="006FC0"/>
                </a:solidFill>
                <a:latin typeface="Arial"/>
                <a:cs typeface="Arial"/>
              </a:rPr>
              <a:t>проекта</a:t>
            </a:r>
            <a:endParaRPr sz="1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23812" y="3072056"/>
            <a:ext cx="886460" cy="5670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90"/>
              </a:spcBef>
            </a:pPr>
            <a:r>
              <a:rPr sz="1150" b="1" spc="65" dirty="0">
                <a:solidFill>
                  <a:srgbClr val="C00000"/>
                </a:solidFill>
                <a:latin typeface="Arial"/>
                <a:cs typeface="Arial"/>
              </a:rPr>
              <a:t>Субъекты </a:t>
            </a:r>
            <a:r>
              <a:rPr sz="1150" b="1" spc="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150" b="1" spc="50" dirty="0">
                <a:solidFill>
                  <a:srgbClr val="C00000"/>
                </a:solidFill>
                <a:latin typeface="Arial"/>
                <a:cs typeface="Arial"/>
              </a:rPr>
              <a:t>(участники  проекта):</a:t>
            </a:r>
            <a:endParaRPr sz="11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23812" y="3760641"/>
            <a:ext cx="654685" cy="314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950" spc="15" dirty="0">
                <a:latin typeface="Microsoft Sans Serif"/>
                <a:cs typeface="Microsoft Sans Serif"/>
              </a:rPr>
              <a:t>-</a:t>
            </a:r>
            <a:r>
              <a:rPr sz="950" spc="-45" dirty="0">
                <a:latin typeface="Microsoft Sans Serif"/>
                <a:cs typeface="Microsoft Sans Serif"/>
              </a:rPr>
              <a:t> </a:t>
            </a:r>
            <a:r>
              <a:rPr sz="950" spc="25" dirty="0">
                <a:latin typeface="Microsoft Sans Serif"/>
                <a:cs typeface="Microsoft Sans Serif"/>
              </a:rPr>
              <a:t>студенты </a:t>
            </a:r>
            <a:r>
              <a:rPr sz="950" spc="-240" dirty="0">
                <a:latin typeface="Microsoft Sans Serif"/>
                <a:cs typeface="Microsoft Sans Serif"/>
              </a:rPr>
              <a:t> </a:t>
            </a:r>
            <a:r>
              <a:rPr sz="950" spc="25" dirty="0">
                <a:latin typeface="Microsoft Sans Serif"/>
                <a:cs typeface="Microsoft Sans Serif"/>
              </a:rPr>
              <a:t>в</a:t>
            </a:r>
            <a:r>
              <a:rPr sz="950" spc="15" dirty="0">
                <a:latin typeface="Microsoft Sans Serif"/>
                <a:cs typeface="Microsoft Sans Serif"/>
              </a:rPr>
              <a:t> </a:t>
            </a:r>
            <a:r>
              <a:rPr sz="950" spc="25" dirty="0">
                <a:latin typeface="Microsoft Sans Serif"/>
                <a:cs typeface="Microsoft Sans Serif"/>
              </a:rPr>
              <a:t>рабо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19072" y="5056632"/>
            <a:ext cx="695325" cy="317500"/>
          </a:xfrm>
          <a:custGeom>
            <a:avLst/>
            <a:gdLst/>
            <a:ahLst/>
            <a:cxnLst/>
            <a:rect l="l" t="t" r="r" b="b"/>
            <a:pathLst>
              <a:path w="695325" h="317500">
                <a:moveTo>
                  <a:pt x="694944" y="0"/>
                </a:moveTo>
                <a:lnTo>
                  <a:pt x="0" y="0"/>
                </a:lnTo>
                <a:lnTo>
                  <a:pt x="0" y="316992"/>
                </a:lnTo>
                <a:lnTo>
                  <a:pt x="694944" y="316992"/>
                </a:lnTo>
                <a:lnTo>
                  <a:pt x="694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" y="228600"/>
            <a:ext cx="8175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266" y="1101978"/>
            <a:ext cx="324040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УЧЕБНЫЕ</a:t>
            </a:r>
            <a:r>
              <a:rPr sz="20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ПРОЕКТЫ</a:t>
            </a:r>
            <a:r>
              <a:rPr sz="20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В</a:t>
            </a:r>
            <a:r>
              <a:rPr sz="20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ПОО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4873" y="6284214"/>
            <a:ext cx="8526780" cy="9525"/>
          </a:xfrm>
          <a:custGeom>
            <a:avLst/>
            <a:gdLst/>
            <a:ahLst/>
            <a:cxnLst/>
            <a:rect l="l" t="t" r="r" b="b"/>
            <a:pathLst>
              <a:path w="8526780" h="9525">
                <a:moveTo>
                  <a:pt x="0" y="9144"/>
                </a:moveTo>
                <a:lnTo>
                  <a:pt x="8526780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27532" y="1659635"/>
            <a:ext cx="7417434" cy="4373880"/>
            <a:chOff x="827532" y="1659635"/>
            <a:chExt cx="7417434" cy="4373880"/>
          </a:xfrm>
        </p:grpSpPr>
        <p:sp>
          <p:nvSpPr>
            <p:cNvPr id="7" name="object 7"/>
            <p:cNvSpPr/>
            <p:nvPr/>
          </p:nvSpPr>
          <p:spPr>
            <a:xfrm>
              <a:off x="827532" y="1659635"/>
              <a:ext cx="7417434" cy="4373880"/>
            </a:xfrm>
            <a:custGeom>
              <a:avLst/>
              <a:gdLst/>
              <a:ahLst/>
              <a:cxnLst/>
              <a:rect l="l" t="t" r="r" b="b"/>
              <a:pathLst>
                <a:path w="7417434" h="4373880">
                  <a:moveTo>
                    <a:pt x="7417308" y="0"/>
                  </a:moveTo>
                  <a:lnTo>
                    <a:pt x="0" y="0"/>
                  </a:lnTo>
                  <a:lnTo>
                    <a:pt x="0" y="4373880"/>
                  </a:lnTo>
                  <a:lnTo>
                    <a:pt x="7417308" y="4373880"/>
                  </a:lnTo>
                  <a:lnTo>
                    <a:pt x="7417308" y="0"/>
                  </a:lnTo>
                  <a:close/>
                </a:path>
              </a:pathLst>
            </a:custGeom>
            <a:solidFill>
              <a:srgbClr val="C2F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0993" y="1822137"/>
              <a:ext cx="243097" cy="24227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28241" y="2056961"/>
              <a:ext cx="228600" cy="272415"/>
            </a:xfrm>
            <a:custGeom>
              <a:avLst/>
              <a:gdLst/>
              <a:ahLst/>
              <a:cxnLst/>
              <a:rect l="l" t="t" r="r" b="b"/>
              <a:pathLst>
                <a:path w="228600" h="272414">
                  <a:moveTo>
                    <a:pt x="107174" y="0"/>
                  </a:moveTo>
                  <a:lnTo>
                    <a:pt x="107174" y="171285"/>
                  </a:lnTo>
                  <a:lnTo>
                    <a:pt x="5967" y="272206"/>
                  </a:lnTo>
                </a:path>
                <a:path w="228600" h="272414">
                  <a:moveTo>
                    <a:pt x="107174" y="171285"/>
                  </a:moveTo>
                  <a:lnTo>
                    <a:pt x="192877" y="256726"/>
                  </a:lnTo>
                </a:path>
                <a:path w="228600" h="272414">
                  <a:moveTo>
                    <a:pt x="0" y="85843"/>
                  </a:moveTo>
                  <a:lnTo>
                    <a:pt x="228602" y="85843"/>
                  </a:lnTo>
                </a:path>
              </a:pathLst>
            </a:custGeom>
            <a:ln w="144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9626" y="2356510"/>
              <a:ext cx="1200150" cy="213995"/>
            </a:xfrm>
            <a:custGeom>
              <a:avLst/>
              <a:gdLst/>
              <a:ahLst/>
              <a:cxnLst/>
              <a:rect l="l" t="t" r="r" b="b"/>
              <a:pathLst>
                <a:path w="1200150" h="213994">
                  <a:moveTo>
                    <a:pt x="1200128" y="0"/>
                  </a:moveTo>
                  <a:lnTo>
                    <a:pt x="0" y="0"/>
                  </a:lnTo>
                  <a:lnTo>
                    <a:pt x="0" y="213704"/>
                  </a:lnTo>
                  <a:lnTo>
                    <a:pt x="1200128" y="213704"/>
                  </a:lnTo>
                  <a:lnTo>
                    <a:pt x="1200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96755" y="2366127"/>
            <a:ext cx="81915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latin typeface="Microsoft Sans Serif"/>
                <a:cs typeface="Microsoft Sans Serif"/>
              </a:rPr>
              <a:t>Работодате</a:t>
            </a:r>
            <a:r>
              <a:rPr sz="950" spc="10" dirty="0">
                <a:latin typeface="Microsoft Sans Serif"/>
                <a:cs typeface="Microsoft Sans Serif"/>
              </a:rPr>
              <a:t>л</a:t>
            </a:r>
            <a:r>
              <a:rPr sz="950" dirty="0">
                <a:latin typeface="Microsoft Sans Serif"/>
                <a:cs typeface="Microsoft Sans Serif"/>
              </a:rPr>
              <a:t>и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99626" y="2904733"/>
            <a:ext cx="1200150" cy="748665"/>
            <a:chOff x="999626" y="2904733"/>
            <a:chExt cx="1200150" cy="74866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0993" y="2904733"/>
              <a:ext cx="243097" cy="24247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28241" y="3139758"/>
              <a:ext cx="228600" cy="272415"/>
            </a:xfrm>
            <a:custGeom>
              <a:avLst/>
              <a:gdLst/>
              <a:ahLst/>
              <a:cxnLst/>
              <a:rect l="l" t="t" r="r" b="b"/>
              <a:pathLst>
                <a:path w="228600" h="272414">
                  <a:moveTo>
                    <a:pt x="107174" y="0"/>
                  </a:moveTo>
                  <a:lnTo>
                    <a:pt x="107174" y="171285"/>
                  </a:lnTo>
                  <a:lnTo>
                    <a:pt x="5967" y="272206"/>
                  </a:lnTo>
                </a:path>
                <a:path w="228600" h="272414">
                  <a:moveTo>
                    <a:pt x="107174" y="171285"/>
                  </a:moveTo>
                  <a:lnTo>
                    <a:pt x="192877" y="256726"/>
                  </a:lnTo>
                </a:path>
                <a:path w="228600" h="272414">
                  <a:moveTo>
                    <a:pt x="0" y="85642"/>
                  </a:moveTo>
                  <a:lnTo>
                    <a:pt x="228602" y="85642"/>
                  </a:lnTo>
                </a:path>
              </a:pathLst>
            </a:custGeom>
            <a:ln w="144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9626" y="3439105"/>
              <a:ext cx="1200150" cy="213995"/>
            </a:xfrm>
            <a:custGeom>
              <a:avLst/>
              <a:gdLst/>
              <a:ahLst/>
              <a:cxnLst/>
              <a:rect l="l" t="t" r="r" b="b"/>
              <a:pathLst>
                <a:path w="1200150" h="213995">
                  <a:moveTo>
                    <a:pt x="1200128" y="0"/>
                  </a:moveTo>
                  <a:lnTo>
                    <a:pt x="0" y="0"/>
                  </a:lnTo>
                  <a:lnTo>
                    <a:pt x="0" y="213704"/>
                  </a:lnTo>
                  <a:lnTo>
                    <a:pt x="1200128" y="213704"/>
                  </a:lnTo>
                  <a:lnTo>
                    <a:pt x="1200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326228" y="3448923"/>
            <a:ext cx="56007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latin typeface="Microsoft Sans Serif"/>
                <a:cs typeface="Microsoft Sans Serif"/>
              </a:rPr>
              <a:t>Родите</a:t>
            </a:r>
            <a:r>
              <a:rPr sz="950" spc="10" dirty="0">
                <a:latin typeface="Microsoft Sans Serif"/>
                <a:cs typeface="Microsoft Sans Serif"/>
              </a:rPr>
              <a:t>л</a:t>
            </a:r>
            <a:r>
              <a:rPr sz="950" dirty="0">
                <a:latin typeface="Microsoft Sans Serif"/>
                <a:cs typeface="Microsoft Sans Serif"/>
              </a:rPr>
              <a:t>и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99626" y="4016057"/>
            <a:ext cx="1200150" cy="748665"/>
            <a:chOff x="999626" y="4016057"/>
            <a:chExt cx="1200150" cy="74866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0993" y="4016057"/>
              <a:ext cx="243097" cy="24245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28241" y="4251042"/>
              <a:ext cx="228600" cy="272415"/>
            </a:xfrm>
            <a:custGeom>
              <a:avLst/>
              <a:gdLst/>
              <a:ahLst/>
              <a:cxnLst/>
              <a:rect l="l" t="t" r="r" b="b"/>
              <a:pathLst>
                <a:path w="228600" h="272414">
                  <a:moveTo>
                    <a:pt x="107174" y="0"/>
                  </a:moveTo>
                  <a:lnTo>
                    <a:pt x="107174" y="171184"/>
                  </a:lnTo>
                  <a:lnTo>
                    <a:pt x="5967" y="272106"/>
                  </a:lnTo>
                </a:path>
                <a:path w="228600" h="272414">
                  <a:moveTo>
                    <a:pt x="107174" y="171184"/>
                  </a:moveTo>
                  <a:lnTo>
                    <a:pt x="192877" y="256666"/>
                  </a:lnTo>
                </a:path>
                <a:path w="228600" h="272414">
                  <a:moveTo>
                    <a:pt x="0" y="85702"/>
                  </a:moveTo>
                  <a:lnTo>
                    <a:pt x="228602" y="85702"/>
                  </a:lnTo>
                </a:path>
              </a:pathLst>
            </a:custGeom>
            <a:ln w="144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9626" y="4550450"/>
              <a:ext cx="1200150" cy="213995"/>
            </a:xfrm>
            <a:custGeom>
              <a:avLst/>
              <a:gdLst/>
              <a:ahLst/>
              <a:cxnLst/>
              <a:rect l="l" t="t" r="r" b="b"/>
              <a:pathLst>
                <a:path w="1200150" h="213995">
                  <a:moveTo>
                    <a:pt x="1200128" y="0"/>
                  </a:moveTo>
                  <a:lnTo>
                    <a:pt x="0" y="0"/>
                  </a:lnTo>
                  <a:lnTo>
                    <a:pt x="0" y="213704"/>
                  </a:lnTo>
                  <a:lnTo>
                    <a:pt x="1200128" y="213704"/>
                  </a:lnTo>
                  <a:lnTo>
                    <a:pt x="1200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43004" y="4487793"/>
            <a:ext cx="72644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marR="5080" indent="-8509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latin typeface="Microsoft Sans Serif"/>
                <a:cs typeface="Microsoft Sans Serif"/>
              </a:rPr>
              <a:t>Социа</a:t>
            </a:r>
            <a:r>
              <a:rPr sz="950" spc="10" dirty="0">
                <a:latin typeface="Microsoft Sans Serif"/>
                <a:cs typeface="Microsoft Sans Serif"/>
              </a:rPr>
              <a:t>л</a:t>
            </a:r>
            <a:r>
              <a:rPr sz="950" spc="-5" dirty="0">
                <a:latin typeface="Microsoft Sans Serif"/>
                <a:cs typeface="Microsoft Sans Serif"/>
              </a:rPr>
              <a:t>ьн</a:t>
            </a:r>
            <a:r>
              <a:rPr sz="950" dirty="0">
                <a:latin typeface="Microsoft Sans Serif"/>
                <a:cs typeface="Microsoft Sans Serif"/>
              </a:rPr>
              <a:t>ые  </a:t>
            </a:r>
            <a:r>
              <a:rPr sz="950" spc="-5" dirty="0">
                <a:latin typeface="Microsoft Sans Serif"/>
                <a:cs typeface="Microsoft Sans Serif"/>
              </a:rPr>
              <a:t>партнеры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914461" y="1822138"/>
            <a:ext cx="1200150" cy="748665"/>
            <a:chOff x="6914461" y="1822138"/>
            <a:chExt cx="1200150" cy="748665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5831" y="1822138"/>
              <a:ext cx="243118" cy="24227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343078" y="2056961"/>
              <a:ext cx="229235" cy="272415"/>
            </a:xfrm>
            <a:custGeom>
              <a:avLst/>
              <a:gdLst/>
              <a:ahLst/>
              <a:cxnLst/>
              <a:rect l="l" t="t" r="r" b="b"/>
              <a:pathLst>
                <a:path w="229234" h="272414">
                  <a:moveTo>
                    <a:pt x="107255" y="0"/>
                  </a:moveTo>
                  <a:lnTo>
                    <a:pt x="107255" y="171285"/>
                  </a:lnTo>
                  <a:lnTo>
                    <a:pt x="6048" y="272206"/>
                  </a:lnTo>
                </a:path>
                <a:path w="229234" h="272414">
                  <a:moveTo>
                    <a:pt x="107255" y="171285"/>
                  </a:moveTo>
                  <a:lnTo>
                    <a:pt x="192938" y="256726"/>
                  </a:lnTo>
                </a:path>
                <a:path w="229234" h="272414">
                  <a:moveTo>
                    <a:pt x="0" y="85843"/>
                  </a:moveTo>
                  <a:lnTo>
                    <a:pt x="228622" y="85843"/>
                  </a:lnTo>
                </a:path>
              </a:pathLst>
            </a:custGeom>
            <a:ln w="144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14461" y="2356510"/>
              <a:ext cx="1200150" cy="213995"/>
            </a:xfrm>
            <a:custGeom>
              <a:avLst/>
              <a:gdLst/>
              <a:ahLst/>
              <a:cxnLst/>
              <a:rect l="l" t="t" r="r" b="b"/>
              <a:pathLst>
                <a:path w="1200150" h="213994">
                  <a:moveTo>
                    <a:pt x="1200128" y="0"/>
                  </a:moveTo>
                  <a:lnTo>
                    <a:pt x="0" y="0"/>
                  </a:lnTo>
                  <a:lnTo>
                    <a:pt x="0" y="213704"/>
                  </a:lnTo>
                  <a:lnTo>
                    <a:pt x="1200128" y="213704"/>
                  </a:lnTo>
                  <a:lnTo>
                    <a:pt x="1200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069901" y="2293753"/>
            <a:ext cx="90233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6705" marR="5080" indent="-30734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latin typeface="Microsoft Sans Serif"/>
                <a:cs typeface="Microsoft Sans Serif"/>
              </a:rPr>
              <a:t>Ад</a:t>
            </a:r>
            <a:r>
              <a:rPr sz="950" spc="-25" dirty="0">
                <a:latin typeface="Microsoft Sans Serif"/>
                <a:cs typeface="Microsoft Sans Serif"/>
              </a:rPr>
              <a:t>м</a:t>
            </a:r>
            <a:r>
              <a:rPr sz="950" dirty="0">
                <a:latin typeface="Microsoft Sans Serif"/>
                <a:cs typeface="Microsoft Sans Serif"/>
              </a:rPr>
              <a:t>и</a:t>
            </a:r>
            <a:r>
              <a:rPr sz="950" spc="-5" dirty="0">
                <a:latin typeface="Microsoft Sans Serif"/>
                <a:cs typeface="Microsoft Sans Serif"/>
              </a:rPr>
              <a:t>н</a:t>
            </a:r>
            <a:r>
              <a:rPr sz="950" dirty="0">
                <a:latin typeface="Microsoft Sans Serif"/>
                <a:cs typeface="Microsoft Sans Serif"/>
              </a:rPr>
              <a:t>истрация  ПОО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914461" y="2904733"/>
            <a:ext cx="1200150" cy="748665"/>
            <a:chOff x="6914461" y="2904733"/>
            <a:chExt cx="1200150" cy="748665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35831" y="2904733"/>
              <a:ext cx="243118" cy="24247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343078" y="3139758"/>
              <a:ext cx="229235" cy="272415"/>
            </a:xfrm>
            <a:custGeom>
              <a:avLst/>
              <a:gdLst/>
              <a:ahLst/>
              <a:cxnLst/>
              <a:rect l="l" t="t" r="r" b="b"/>
              <a:pathLst>
                <a:path w="229234" h="272414">
                  <a:moveTo>
                    <a:pt x="107255" y="0"/>
                  </a:moveTo>
                  <a:lnTo>
                    <a:pt x="107255" y="171285"/>
                  </a:lnTo>
                  <a:lnTo>
                    <a:pt x="6048" y="272206"/>
                  </a:lnTo>
                </a:path>
                <a:path w="229234" h="272414">
                  <a:moveTo>
                    <a:pt x="107255" y="171285"/>
                  </a:moveTo>
                  <a:lnTo>
                    <a:pt x="192938" y="256726"/>
                  </a:lnTo>
                </a:path>
                <a:path w="229234" h="272414">
                  <a:moveTo>
                    <a:pt x="0" y="85642"/>
                  </a:moveTo>
                  <a:lnTo>
                    <a:pt x="228622" y="85642"/>
                  </a:lnTo>
                </a:path>
              </a:pathLst>
            </a:custGeom>
            <a:ln w="144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14461" y="3439105"/>
              <a:ext cx="1200150" cy="213995"/>
            </a:xfrm>
            <a:custGeom>
              <a:avLst/>
              <a:gdLst/>
              <a:ahLst/>
              <a:cxnLst/>
              <a:rect l="l" t="t" r="r" b="b"/>
              <a:pathLst>
                <a:path w="1200150" h="213995">
                  <a:moveTo>
                    <a:pt x="1200128" y="0"/>
                  </a:moveTo>
                  <a:lnTo>
                    <a:pt x="0" y="0"/>
                  </a:lnTo>
                  <a:lnTo>
                    <a:pt x="0" y="213704"/>
                  </a:lnTo>
                  <a:lnTo>
                    <a:pt x="1200128" y="213704"/>
                  </a:lnTo>
                  <a:lnTo>
                    <a:pt x="12001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072321" y="3448923"/>
            <a:ext cx="89725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50" spc="-5" dirty="0">
                <a:latin typeface="Microsoft Sans Serif"/>
                <a:cs typeface="Microsoft Sans Serif"/>
              </a:rPr>
              <a:t>П</a:t>
            </a:r>
            <a:r>
              <a:rPr sz="950" dirty="0">
                <a:latin typeface="Microsoft Sans Serif"/>
                <a:cs typeface="Microsoft Sans Serif"/>
              </a:rPr>
              <a:t>ре</a:t>
            </a:r>
            <a:r>
              <a:rPr sz="950" spc="-15" dirty="0">
                <a:latin typeface="Microsoft Sans Serif"/>
                <a:cs typeface="Microsoft Sans Serif"/>
              </a:rPr>
              <a:t>п</a:t>
            </a:r>
            <a:r>
              <a:rPr sz="950" dirty="0">
                <a:latin typeface="Microsoft Sans Serif"/>
                <a:cs typeface="Microsoft Sans Serif"/>
              </a:rPr>
              <a:t>одавате</a:t>
            </a:r>
            <a:r>
              <a:rPr sz="950" spc="10" dirty="0">
                <a:latin typeface="Microsoft Sans Serif"/>
                <a:cs typeface="Microsoft Sans Serif"/>
              </a:rPr>
              <a:t>л</a:t>
            </a:r>
            <a:r>
              <a:rPr sz="950" dirty="0">
                <a:latin typeface="Microsoft Sans Serif"/>
                <a:cs typeface="Microsoft Sans Serif"/>
              </a:rPr>
              <a:t>и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335777" y="4001804"/>
            <a:ext cx="243840" cy="514984"/>
            <a:chOff x="7335777" y="4001804"/>
            <a:chExt cx="243840" cy="514984"/>
          </a:xfrm>
        </p:grpSpPr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35831" y="4001804"/>
              <a:ext cx="243118" cy="24245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343079" y="4236788"/>
              <a:ext cx="229235" cy="272415"/>
            </a:xfrm>
            <a:custGeom>
              <a:avLst/>
              <a:gdLst/>
              <a:ahLst/>
              <a:cxnLst/>
              <a:rect l="l" t="t" r="r" b="b"/>
              <a:pathLst>
                <a:path w="229234" h="272414">
                  <a:moveTo>
                    <a:pt x="107255" y="0"/>
                  </a:moveTo>
                  <a:lnTo>
                    <a:pt x="107255" y="171184"/>
                  </a:lnTo>
                  <a:lnTo>
                    <a:pt x="6048" y="272106"/>
                  </a:lnTo>
                </a:path>
                <a:path w="229234" h="272414">
                  <a:moveTo>
                    <a:pt x="107255" y="171184"/>
                  </a:moveTo>
                  <a:lnTo>
                    <a:pt x="192938" y="256666"/>
                  </a:lnTo>
                </a:path>
                <a:path w="229234" h="272414">
                  <a:moveTo>
                    <a:pt x="0" y="85702"/>
                  </a:moveTo>
                  <a:lnTo>
                    <a:pt x="228622" y="85702"/>
                  </a:lnTo>
                </a:path>
              </a:pathLst>
            </a:custGeom>
            <a:ln w="144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914461" y="4664419"/>
            <a:ext cx="1200150" cy="2139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225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175"/>
              </a:spcBef>
            </a:pPr>
            <a:r>
              <a:rPr sz="950" dirty="0">
                <a:latin typeface="Microsoft Sans Serif"/>
                <a:cs typeface="Microsoft Sans Serif"/>
              </a:rPr>
              <a:t>участвующие</a:t>
            </a:r>
            <a:r>
              <a:rPr sz="950" spc="-30" dirty="0">
                <a:latin typeface="Microsoft Sans Serif"/>
                <a:cs typeface="Microsoft Sans Serif"/>
              </a:rPr>
              <a:t> </a:t>
            </a:r>
            <a:r>
              <a:rPr sz="950" dirty="0">
                <a:latin typeface="Microsoft Sans Serif"/>
                <a:cs typeface="Microsoft Sans Serif"/>
              </a:rPr>
              <a:t>в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138851" y="4529409"/>
            <a:ext cx="764540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latin typeface="Microsoft Sans Serif"/>
                <a:cs typeface="Microsoft Sans Serif"/>
              </a:rPr>
              <a:t>Студе</a:t>
            </a:r>
            <a:r>
              <a:rPr sz="950" spc="-5" dirty="0">
                <a:latin typeface="Microsoft Sans Serif"/>
                <a:cs typeface="Microsoft Sans Serif"/>
              </a:rPr>
              <a:t>н</a:t>
            </a:r>
            <a:r>
              <a:rPr sz="950" dirty="0">
                <a:latin typeface="Microsoft Sans Serif"/>
                <a:cs typeface="Microsoft Sans Serif"/>
              </a:rPr>
              <a:t>т</a:t>
            </a:r>
            <a:r>
              <a:rPr sz="950" spc="-5" dirty="0">
                <a:latin typeface="Microsoft Sans Serif"/>
                <a:cs typeface="Microsoft Sans Serif"/>
              </a:rPr>
              <a:t>ы</a:t>
            </a:r>
            <a:r>
              <a:rPr sz="950" dirty="0">
                <a:latin typeface="Microsoft Sans Serif"/>
                <a:cs typeface="Microsoft Sans Serif"/>
              </a:rPr>
              <a:t>,</a:t>
            </a:r>
            <a:r>
              <a:rPr sz="950" spc="10" dirty="0">
                <a:latin typeface="Microsoft Sans Serif"/>
                <a:cs typeface="Microsoft Sans Serif"/>
              </a:rPr>
              <a:t> </a:t>
            </a:r>
            <a:r>
              <a:rPr sz="950" spc="-5" dirty="0">
                <a:latin typeface="Microsoft Sans Serif"/>
                <a:cs typeface="Microsoft Sans Serif"/>
              </a:rPr>
              <a:t>н</a:t>
            </a:r>
            <a:r>
              <a:rPr sz="950" dirty="0">
                <a:latin typeface="Microsoft Sans Serif"/>
                <a:cs typeface="Microsoft Sans Serif"/>
              </a:rPr>
              <a:t>е</a:t>
            </a:r>
            <a:endParaRPr sz="9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Microsoft Sans Serif"/>
              <a:cs typeface="Microsoft Sans Serif"/>
            </a:endParaRPr>
          </a:p>
          <a:p>
            <a:pPr marR="5080" algn="ctr">
              <a:lnSpc>
                <a:spcPct val="100000"/>
              </a:lnSpc>
            </a:pPr>
            <a:r>
              <a:rPr sz="950" spc="-10" dirty="0">
                <a:latin typeface="Microsoft Sans Serif"/>
                <a:cs typeface="Microsoft Sans Serif"/>
              </a:rPr>
              <a:t>проекте</a:t>
            </a:r>
            <a:endParaRPr sz="950">
              <a:latin typeface="Microsoft Sans Serif"/>
              <a:cs typeface="Microsoft Sans Serif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606846" y="1708093"/>
            <a:ext cx="1829435" cy="406400"/>
            <a:chOff x="3606846" y="1708093"/>
            <a:chExt cx="1829435" cy="406400"/>
          </a:xfrm>
        </p:grpSpPr>
        <p:sp>
          <p:nvSpPr>
            <p:cNvPr id="38" name="object 38"/>
            <p:cNvSpPr/>
            <p:nvPr/>
          </p:nvSpPr>
          <p:spPr>
            <a:xfrm>
              <a:off x="3614149" y="1715396"/>
              <a:ext cx="1814830" cy="391795"/>
            </a:xfrm>
            <a:custGeom>
              <a:avLst/>
              <a:gdLst/>
              <a:ahLst/>
              <a:cxnLst/>
              <a:rect l="l" t="t" r="r" b="b"/>
              <a:pathLst>
                <a:path w="1814829" h="391794">
                  <a:moveTo>
                    <a:pt x="1618100" y="0"/>
                  </a:moveTo>
                  <a:lnTo>
                    <a:pt x="196365" y="0"/>
                  </a:lnTo>
                  <a:lnTo>
                    <a:pt x="151336" y="5170"/>
                  </a:lnTo>
                  <a:lnTo>
                    <a:pt x="110002" y="19899"/>
                  </a:lnTo>
                  <a:lnTo>
                    <a:pt x="73542" y="43012"/>
                  </a:lnTo>
                  <a:lnTo>
                    <a:pt x="43134" y="73335"/>
                  </a:lnTo>
                  <a:lnTo>
                    <a:pt x="19956" y="109692"/>
                  </a:lnTo>
                  <a:lnTo>
                    <a:pt x="5185" y="150909"/>
                  </a:lnTo>
                  <a:lnTo>
                    <a:pt x="0" y="195812"/>
                  </a:lnTo>
                  <a:lnTo>
                    <a:pt x="5185" y="240714"/>
                  </a:lnTo>
                  <a:lnTo>
                    <a:pt x="19956" y="281931"/>
                  </a:lnTo>
                  <a:lnTo>
                    <a:pt x="43134" y="318288"/>
                  </a:lnTo>
                  <a:lnTo>
                    <a:pt x="73542" y="348611"/>
                  </a:lnTo>
                  <a:lnTo>
                    <a:pt x="110002" y="371724"/>
                  </a:lnTo>
                  <a:lnTo>
                    <a:pt x="151336" y="386453"/>
                  </a:lnTo>
                  <a:lnTo>
                    <a:pt x="196365" y="391624"/>
                  </a:lnTo>
                  <a:lnTo>
                    <a:pt x="1618100" y="391624"/>
                  </a:lnTo>
                  <a:lnTo>
                    <a:pt x="1663130" y="386453"/>
                  </a:lnTo>
                  <a:lnTo>
                    <a:pt x="1704463" y="371724"/>
                  </a:lnTo>
                  <a:lnTo>
                    <a:pt x="1740923" y="348611"/>
                  </a:lnTo>
                  <a:lnTo>
                    <a:pt x="1771331" y="318288"/>
                  </a:lnTo>
                  <a:lnTo>
                    <a:pt x="1794510" y="281931"/>
                  </a:lnTo>
                  <a:lnTo>
                    <a:pt x="1809280" y="240714"/>
                  </a:lnTo>
                  <a:lnTo>
                    <a:pt x="1814466" y="195812"/>
                  </a:lnTo>
                  <a:lnTo>
                    <a:pt x="1809280" y="150909"/>
                  </a:lnTo>
                  <a:lnTo>
                    <a:pt x="1794510" y="109692"/>
                  </a:lnTo>
                  <a:lnTo>
                    <a:pt x="1771331" y="73335"/>
                  </a:lnTo>
                  <a:lnTo>
                    <a:pt x="1740923" y="43012"/>
                  </a:lnTo>
                  <a:lnTo>
                    <a:pt x="1704463" y="19899"/>
                  </a:lnTo>
                  <a:lnTo>
                    <a:pt x="1663130" y="5170"/>
                  </a:lnTo>
                  <a:lnTo>
                    <a:pt x="161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14149" y="1715396"/>
              <a:ext cx="1814830" cy="391795"/>
            </a:xfrm>
            <a:custGeom>
              <a:avLst/>
              <a:gdLst/>
              <a:ahLst/>
              <a:cxnLst/>
              <a:rect l="l" t="t" r="r" b="b"/>
              <a:pathLst>
                <a:path w="1814829" h="391794">
                  <a:moveTo>
                    <a:pt x="196365" y="391624"/>
                  </a:moveTo>
                  <a:lnTo>
                    <a:pt x="1618100" y="391624"/>
                  </a:lnTo>
                  <a:lnTo>
                    <a:pt x="1663130" y="386453"/>
                  </a:lnTo>
                  <a:lnTo>
                    <a:pt x="1704464" y="371724"/>
                  </a:lnTo>
                  <a:lnTo>
                    <a:pt x="1740923" y="348611"/>
                  </a:lnTo>
                  <a:lnTo>
                    <a:pt x="1771331" y="318288"/>
                  </a:lnTo>
                  <a:lnTo>
                    <a:pt x="1794510" y="281931"/>
                  </a:lnTo>
                  <a:lnTo>
                    <a:pt x="1809281" y="240714"/>
                  </a:lnTo>
                  <a:lnTo>
                    <a:pt x="1814466" y="195812"/>
                  </a:lnTo>
                  <a:lnTo>
                    <a:pt x="1809281" y="150909"/>
                  </a:lnTo>
                  <a:lnTo>
                    <a:pt x="1794510" y="109692"/>
                  </a:lnTo>
                  <a:lnTo>
                    <a:pt x="1771331" y="73335"/>
                  </a:lnTo>
                  <a:lnTo>
                    <a:pt x="1740923" y="43012"/>
                  </a:lnTo>
                  <a:lnTo>
                    <a:pt x="1704464" y="19899"/>
                  </a:lnTo>
                  <a:lnTo>
                    <a:pt x="1663130" y="5170"/>
                  </a:lnTo>
                  <a:lnTo>
                    <a:pt x="1618100" y="0"/>
                  </a:lnTo>
                  <a:lnTo>
                    <a:pt x="196365" y="0"/>
                  </a:lnTo>
                  <a:lnTo>
                    <a:pt x="151336" y="5170"/>
                  </a:lnTo>
                  <a:lnTo>
                    <a:pt x="110002" y="19899"/>
                  </a:lnTo>
                  <a:lnTo>
                    <a:pt x="73542" y="43012"/>
                  </a:lnTo>
                  <a:lnTo>
                    <a:pt x="43134" y="73335"/>
                  </a:lnTo>
                  <a:lnTo>
                    <a:pt x="19956" y="109692"/>
                  </a:lnTo>
                  <a:lnTo>
                    <a:pt x="5185" y="150909"/>
                  </a:lnTo>
                  <a:lnTo>
                    <a:pt x="0" y="195812"/>
                  </a:lnTo>
                  <a:lnTo>
                    <a:pt x="5185" y="240714"/>
                  </a:lnTo>
                  <a:lnTo>
                    <a:pt x="19956" y="281931"/>
                  </a:lnTo>
                  <a:lnTo>
                    <a:pt x="43134" y="318288"/>
                  </a:lnTo>
                  <a:lnTo>
                    <a:pt x="73542" y="348611"/>
                  </a:lnTo>
                  <a:lnTo>
                    <a:pt x="110002" y="371724"/>
                  </a:lnTo>
                  <a:lnTo>
                    <a:pt x="151336" y="386453"/>
                  </a:lnTo>
                  <a:lnTo>
                    <a:pt x="196365" y="391624"/>
                  </a:lnTo>
                  <a:close/>
                </a:path>
              </a:pathLst>
            </a:custGeom>
            <a:ln w="14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105063" y="1757779"/>
            <a:ext cx="845819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550" spc="-25" dirty="0">
                <a:latin typeface="Microsoft Sans Serif"/>
                <a:cs typeface="Microsoft Sans Serif"/>
              </a:rPr>
              <a:t>З</a:t>
            </a:r>
            <a:r>
              <a:rPr sz="1550" spc="20" dirty="0">
                <a:latin typeface="Microsoft Sans Serif"/>
                <a:cs typeface="Microsoft Sans Serif"/>
              </a:rPr>
              <a:t>а</a:t>
            </a:r>
            <a:r>
              <a:rPr sz="1550" spc="-85" dirty="0">
                <a:latin typeface="Microsoft Sans Serif"/>
                <a:cs typeface="Microsoft Sans Serif"/>
              </a:rPr>
              <a:t>к</a:t>
            </a:r>
            <a:r>
              <a:rPr sz="1550" spc="20" dirty="0">
                <a:latin typeface="Microsoft Sans Serif"/>
                <a:cs typeface="Microsoft Sans Serif"/>
              </a:rPr>
              <a:t>а</a:t>
            </a:r>
            <a:r>
              <a:rPr sz="1550" spc="-50" dirty="0">
                <a:latin typeface="Microsoft Sans Serif"/>
                <a:cs typeface="Microsoft Sans Serif"/>
              </a:rPr>
              <a:t>з</a:t>
            </a:r>
            <a:r>
              <a:rPr sz="1550" dirty="0">
                <a:latin typeface="Microsoft Sans Serif"/>
                <a:cs typeface="Microsoft Sans Serif"/>
              </a:rPr>
              <a:t>ч</a:t>
            </a:r>
            <a:r>
              <a:rPr sz="1550" spc="20" dirty="0">
                <a:latin typeface="Microsoft Sans Serif"/>
                <a:cs typeface="Microsoft Sans Serif"/>
              </a:rPr>
              <a:t>и</a:t>
            </a:r>
            <a:r>
              <a:rPr sz="1550" spc="-85" dirty="0">
                <a:latin typeface="Microsoft Sans Serif"/>
                <a:cs typeface="Microsoft Sans Serif"/>
              </a:rPr>
              <a:t>к</a:t>
            </a:r>
            <a:endParaRPr sz="1550">
              <a:latin typeface="Microsoft Sans Serif"/>
              <a:cs typeface="Microsoft Sans Serif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606846" y="2224563"/>
            <a:ext cx="1829435" cy="406400"/>
            <a:chOff x="3606846" y="2224563"/>
            <a:chExt cx="1829435" cy="406400"/>
          </a:xfrm>
        </p:grpSpPr>
        <p:sp>
          <p:nvSpPr>
            <p:cNvPr id="42" name="object 42"/>
            <p:cNvSpPr/>
            <p:nvPr/>
          </p:nvSpPr>
          <p:spPr>
            <a:xfrm>
              <a:off x="3614149" y="2231866"/>
              <a:ext cx="1814830" cy="391795"/>
            </a:xfrm>
            <a:custGeom>
              <a:avLst/>
              <a:gdLst/>
              <a:ahLst/>
              <a:cxnLst/>
              <a:rect l="l" t="t" r="r" b="b"/>
              <a:pathLst>
                <a:path w="1814829" h="391794">
                  <a:moveTo>
                    <a:pt x="1618100" y="0"/>
                  </a:moveTo>
                  <a:lnTo>
                    <a:pt x="196365" y="0"/>
                  </a:lnTo>
                  <a:lnTo>
                    <a:pt x="151336" y="5170"/>
                  </a:lnTo>
                  <a:lnTo>
                    <a:pt x="110002" y="19899"/>
                  </a:lnTo>
                  <a:lnTo>
                    <a:pt x="73542" y="43012"/>
                  </a:lnTo>
                  <a:lnTo>
                    <a:pt x="43134" y="73335"/>
                  </a:lnTo>
                  <a:lnTo>
                    <a:pt x="19956" y="109692"/>
                  </a:lnTo>
                  <a:lnTo>
                    <a:pt x="5185" y="150909"/>
                  </a:lnTo>
                  <a:lnTo>
                    <a:pt x="0" y="195812"/>
                  </a:lnTo>
                  <a:lnTo>
                    <a:pt x="5185" y="240714"/>
                  </a:lnTo>
                  <a:lnTo>
                    <a:pt x="19956" y="281931"/>
                  </a:lnTo>
                  <a:lnTo>
                    <a:pt x="43134" y="318288"/>
                  </a:lnTo>
                  <a:lnTo>
                    <a:pt x="73542" y="348611"/>
                  </a:lnTo>
                  <a:lnTo>
                    <a:pt x="110002" y="371724"/>
                  </a:lnTo>
                  <a:lnTo>
                    <a:pt x="151336" y="386453"/>
                  </a:lnTo>
                  <a:lnTo>
                    <a:pt x="196365" y="391624"/>
                  </a:lnTo>
                  <a:lnTo>
                    <a:pt x="1618100" y="391624"/>
                  </a:lnTo>
                  <a:lnTo>
                    <a:pt x="1663130" y="386453"/>
                  </a:lnTo>
                  <a:lnTo>
                    <a:pt x="1704463" y="371724"/>
                  </a:lnTo>
                  <a:lnTo>
                    <a:pt x="1740923" y="348611"/>
                  </a:lnTo>
                  <a:lnTo>
                    <a:pt x="1771331" y="318288"/>
                  </a:lnTo>
                  <a:lnTo>
                    <a:pt x="1794510" y="281931"/>
                  </a:lnTo>
                  <a:lnTo>
                    <a:pt x="1809280" y="240714"/>
                  </a:lnTo>
                  <a:lnTo>
                    <a:pt x="1814466" y="195812"/>
                  </a:lnTo>
                  <a:lnTo>
                    <a:pt x="1809280" y="150909"/>
                  </a:lnTo>
                  <a:lnTo>
                    <a:pt x="1794510" y="109692"/>
                  </a:lnTo>
                  <a:lnTo>
                    <a:pt x="1771331" y="73335"/>
                  </a:lnTo>
                  <a:lnTo>
                    <a:pt x="1740923" y="43012"/>
                  </a:lnTo>
                  <a:lnTo>
                    <a:pt x="1704463" y="19899"/>
                  </a:lnTo>
                  <a:lnTo>
                    <a:pt x="1663130" y="5170"/>
                  </a:lnTo>
                  <a:lnTo>
                    <a:pt x="161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14149" y="2231865"/>
              <a:ext cx="1814830" cy="391795"/>
            </a:xfrm>
            <a:custGeom>
              <a:avLst/>
              <a:gdLst/>
              <a:ahLst/>
              <a:cxnLst/>
              <a:rect l="l" t="t" r="r" b="b"/>
              <a:pathLst>
                <a:path w="1814829" h="391794">
                  <a:moveTo>
                    <a:pt x="196365" y="391624"/>
                  </a:moveTo>
                  <a:lnTo>
                    <a:pt x="1618100" y="391624"/>
                  </a:lnTo>
                  <a:lnTo>
                    <a:pt x="1663130" y="386453"/>
                  </a:lnTo>
                  <a:lnTo>
                    <a:pt x="1704464" y="371724"/>
                  </a:lnTo>
                  <a:lnTo>
                    <a:pt x="1740923" y="348611"/>
                  </a:lnTo>
                  <a:lnTo>
                    <a:pt x="1771331" y="318288"/>
                  </a:lnTo>
                  <a:lnTo>
                    <a:pt x="1794510" y="281931"/>
                  </a:lnTo>
                  <a:lnTo>
                    <a:pt x="1809281" y="240714"/>
                  </a:lnTo>
                  <a:lnTo>
                    <a:pt x="1814466" y="195812"/>
                  </a:lnTo>
                  <a:lnTo>
                    <a:pt x="1809281" y="150909"/>
                  </a:lnTo>
                  <a:lnTo>
                    <a:pt x="1794510" y="109692"/>
                  </a:lnTo>
                  <a:lnTo>
                    <a:pt x="1771331" y="73335"/>
                  </a:lnTo>
                  <a:lnTo>
                    <a:pt x="1740923" y="43012"/>
                  </a:lnTo>
                  <a:lnTo>
                    <a:pt x="1704464" y="19899"/>
                  </a:lnTo>
                  <a:lnTo>
                    <a:pt x="1663130" y="5170"/>
                  </a:lnTo>
                  <a:lnTo>
                    <a:pt x="1618100" y="0"/>
                  </a:lnTo>
                  <a:lnTo>
                    <a:pt x="196365" y="0"/>
                  </a:lnTo>
                  <a:lnTo>
                    <a:pt x="151336" y="5170"/>
                  </a:lnTo>
                  <a:lnTo>
                    <a:pt x="110002" y="19899"/>
                  </a:lnTo>
                  <a:lnTo>
                    <a:pt x="73542" y="43012"/>
                  </a:lnTo>
                  <a:lnTo>
                    <a:pt x="43134" y="73335"/>
                  </a:lnTo>
                  <a:lnTo>
                    <a:pt x="19956" y="109692"/>
                  </a:lnTo>
                  <a:lnTo>
                    <a:pt x="5185" y="150909"/>
                  </a:lnTo>
                  <a:lnTo>
                    <a:pt x="0" y="195812"/>
                  </a:lnTo>
                  <a:lnTo>
                    <a:pt x="5185" y="240714"/>
                  </a:lnTo>
                  <a:lnTo>
                    <a:pt x="19956" y="281931"/>
                  </a:lnTo>
                  <a:lnTo>
                    <a:pt x="43134" y="318288"/>
                  </a:lnTo>
                  <a:lnTo>
                    <a:pt x="73542" y="348611"/>
                  </a:lnTo>
                  <a:lnTo>
                    <a:pt x="110002" y="371724"/>
                  </a:lnTo>
                  <a:lnTo>
                    <a:pt x="151336" y="386453"/>
                  </a:lnTo>
                  <a:lnTo>
                    <a:pt x="196365" y="391624"/>
                  </a:lnTo>
                  <a:close/>
                </a:path>
              </a:pathLst>
            </a:custGeom>
            <a:ln w="14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965349" y="2274248"/>
            <a:ext cx="112522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550" spc="-110" dirty="0">
                <a:latin typeface="Microsoft Sans Serif"/>
                <a:cs typeface="Microsoft Sans Serif"/>
              </a:rPr>
              <a:t>К</a:t>
            </a:r>
            <a:r>
              <a:rPr sz="1550" spc="20" dirty="0">
                <a:latin typeface="Microsoft Sans Serif"/>
                <a:cs typeface="Microsoft Sans Serif"/>
              </a:rPr>
              <a:t>орди</a:t>
            </a:r>
            <a:r>
              <a:rPr sz="1550" spc="10" dirty="0">
                <a:latin typeface="Microsoft Sans Serif"/>
                <a:cs typeface="Microsoft Sans Serif"/>
              </a:rPr>
              <a:t>н</a:t>
            </a:r>
            <a:r>
              <a:rPr sz="1550" spc="15" dirty="0">
                <a:latin typeface="Microsoft Sans Serif"/>
                <a:cs typeface="Microsoft Sans Serif"/>
              </a:rPr>
              <a:t>атор</a:t>
            </a:r>
            <a:endParaRPr sz="1550">
              <a:latin typeface="Microsoft Sans Serif"/>
              <a:cs typeface="Microsoft Sans Serif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606846" y="2741033"/>
            <a:ext cx="1829435" cy="406400"/>
            <a:chOff x="3606846" y="2741033"/>
            <a:chExt cx="1829435" cy="406400"/>
          </a:xfrm>
        </p:grpSpPr>
        <p:sp>
          <p:nvSpPr>
            <p:cNvPr id="46" name="object 46"/>
            <p:cNvSpPr/>
            <p:nvPr/>
          </p:nvSpPr>
          <p:spPr>
            <a:xfrm>
              <a:off x="3614149" y="2748335"/>
              <a:ext cx="1814830" cy="391795"/>
            </a:xfrm>
            <a:custGeom>
              <a:avLst/>
              <a:gdLst/>
              <a:ahLst/>
              <a:cxnLst/>
              <a:rect l="l" t="t" r="r" b="b"/>
              <a:pathLst>
                <a:path w="1814829" h="391794">
                  <a:moveTo>
                    <a:pt x="1618100" y="0"/>
                  </a:moveTo>
                  <a:lnTo>
                    <a:pt x="196365" y="0"/>
                  </a:lnTo>
                  <a:lnTo>
                    <a:pt x="151336" y="5170"/>
                  </a:lnTo>
                  <a:lnTo>
                    <a:pt x="110002" y="19899"/>
                  </a:lnTo>
                  <a:lnTo>
                    <a:pt x="73542" y="43012"/>
                  </a:lnTo>
                  <a:lnTo>
                    <a:pt x="43134" y="73335"/>
                  </a:lnTo>
                  <a:lnTo>
                    <a:pt x="19956" y="109692"/>
                  </a:lnTo>
                  <a:lnTo>
                    <a:pt x="5185" y="150909"/>
                  </a:lnTo>
                  <a:lnTo>
                    <a:pt x="0" y="195812"/>
                  </a:lnTo>
                  <a:lnTo>
                    <a:pt x="5185" y="240714"/>
                  </a:lnTo>
                  <a:lnTo>
                    <a:pt x="19956" y="281931"/>
                  </a:lnTo>
                  <a:lnTo>
                    <a:pt x="43134" y="318288"/>
                  </a:lnTo>
                  <a:lnTo>
                    <a:pt x="73542" y="348611"/>
                  </a:lnTo>
                  <a:lnTo>
                    <a:pt x="110002" y="371724"/>
                  </a:lnTo>
                  <a:lnTo>
                    <a:pt x="151336" y="386453"/>
                  </a:lnTo>
                  <a:lnTo>
                    <a:pt x="196365" y="391624"/>
                  </a:lnTo>
                  <a:lnTo>
                    <a:pt x="1618100" y="391624"/>
                  </a:lnTo>
                  <a:lnTo>
                    <a:pt x="1663130" y="386453"/>
                  </a:lnTo>
                  <a:lnTo>
                    <a:pt x="1704463" y="371724"/>
                  </a:lnTo>
                  <a:lnTo>
                    <a:pt x="1740923" y="348611"/>
                  </a:lnTo>
                  <a:lnTo>
                    <a:pt x="1771331" y="318288"/>
                  </a:lnTo>
                  <a:lnTo>
                    <a:pt x="1794510" y="281931"/>
                  </a:lnTo>
                  <a:lnTo>
                    <a:pt x="1809280" y="240714"/>
                  </a:lnTo>
                  <a:lnTo>
                    <a:pt x="1814466" y="195812"/>
                  </a:lnTo>
                  <a:lnTo>
                    <a:pt x="1809280" y="150909"/>
                  </a:lnTo>
                  <a:lnTo>
                    <a:pt x="1794510" y="109692"/>
                  </a:lnTo>
                  <a:lnTo>
                    <a:pt x="1771331" y="73335"/>
                  </a:lnTo>
                  <a:lnTo>
                    <a:pt x="1740923" y="43012"/>
                  </a:lnTo>
                  <a:lnTo>
                    <a:pt x="1704463" y="19899"/>
                  </a:lnTo>
                  <a:lnTo>
                    <a:pt x="1663130" y="5170"/>
                  </a:lnTo>
                  <a:lnTo>
                    <a:pt x="161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614149" y="2748335"/>
              <a:ext cx="1814830" cy="391795"/>
            </a:xfrm>
            <a:custGeom>
              <a:avLst/>
              <a:gdLst/>
              <a:ahLst/>
              <a:cxnLst/>
              <a:rect l="l" t="t" r="r" b="b"/>
              <a:pathLst>
                <a:path w="1814829" h="391794">
                  <a:moveTo>
                    <a:pt x="196365" y="391624"/>
                  </a:moveTo>
                  <a:lnTo>
                    <a:pt x="1618100" y="391624"/>
                  </a:lnTo>
                  <a:lnTo>
                    <a:pt x="1663130" y="386453"/>
                  </a:lnTo>
                  <a:lnTo>
                    <a:pt x="1704464" y="371724"/>
                  </a:lnTo>
                  <a:lnTo>
                    <a:pt x="1740923" y="348611"/>
                  </a:lnTo>
                  <a:lnTo>
                    <a:pt x="1771331" y="318288"/>
                  </a:lnTo>
                  <a:lnTo>
                    <a:pt x="1794510" y="281931"/>
                  </a:lnTo>
                  <a:lnTo>
                    <a:pt x="1809281" y="240714"/>
                  </a:lnTo>
                  <a:lnTo>
                    <a:pt x="1814466" y="195812"/>
                  </a:lnTo>
                  <a:lnTo>
                    <a:pt x="1809281" y="150909"/>
                  </a:lnTo>
                  <a:lnTo>
                    <a:pt x="1794510" y="109692"/>
                  </a:lnTo>
                  <a:lnTo>
                    <a:pt x="1771331" y="73335"/>
                  </a:lnTo>
                  <a:lnTo>
                    <a:pt x="1740923" y="43012"/>
                  </a:lnTo>
                  <a:lnTo>
                    <a:pt x="1704464" y="19899"/>
                  </a:lnTo>
                  <a:lnTo>
                    <a:pt x="1663130" y="5170"/>
                  </a:lnTo>
                  <a:lnTo>
                    <a:pt x="1618100" y="0"/>
                  </a:lnTo>
                  <a:lnTo>
                    <a:pt x="196365" y="0"/>
                  </a:lnTo>
                  <a:lnTo>
                    <a:pt x="151336" y="5170"/>
                  </a:lnTo>
                  <a:lnTo>
                    <a:pt x="110002" y="19899"/>
                  </a:lnTo>
                  <a:lnTo>
                    <a:pt x="73542" y="43012"/>
                  </a:lnTo>
                  <a:lnTo>
                    <a:pt x="43134" y="73335"/>
                  </a:lnTo>
                  <a:lnTo>
                    <a:pt x="19956" y="109692"/>
                  </a:lnTo>
                  <a:lnTo>
                    <a:pt x="5185" y="150909"/>
                  </a:lnTo>
                  <a:lnTo>
                    <a:pt x="0" y="195812"/>
                  </a:lnTo>
                  <a:lnTo>
                    <a:pt x="5185" y="240714"/>
                  </a:lnTo>
                  <a:lnTo>
                    <a:pt x="19956" y="281931"/>
                  </a:lnTo>
                  <a:lnTo>
                    <a:pt x="43134" y="318288"/>
                  </a:lnTo>
                  <a:lnTo>
                    <a:pt x="73542" y="348611"/>
                  </a:lnTo>
                  <a:lnTo>
                    <a:pt x="110002" y="371724"/>
                  </a:lnTo>
                  <a:lnTo>
                    <a:pt x="151336" y="386453"/>
                  </a:lnTo>
                  <a:lnTo>
                    <a:pt x="196365" y="391624"/>
                  </a:lnTo>
                  <a:close/>
                </a:path>
              </a:pathLst>
            </a:custGeom>
            <a:ln w="14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075023" y="2790718"/>
            <a:ext cx="906144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550" spc="15" dirty="0">
                <a:latin typeface="Microsoft Sans Serif"/>
                <a:cs typeface="Microsoft Sans Serif"/>
              </a:rPr>
              <a:t>Инвестор</a:t>
            </a:r>
            <a:endParaRPr sz="1550">
              <a:latin typeface="Microsoft Sans Serif"/>
              <a:cs typeface="Microsoft Sans Serif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606846" y="3275193"/>
            <a:ext cx="1829435" cy="406400"/>
            <a:chOff x="3606846" y="3275193"/>
            <a:chExt cx="1829435" cy="406400"/>
          </a:xfrm>
        </p:grpSpPr>
        <p:sp>
          <p:nvSpPr>
            <p:cNvPr id="50" name="object 50"/>
            <p:cNvSpPr/>
            <p:nvPr/>
          </p:nvSpPr>
          <p:spPr>
            <a:xfrm>
              <a:off x="3614149" y="3282496"/>
              <a:ext cx="1814830" cy="391795"/>
            </a:xfrm>
            <a:custGeom>
              <a:avLst/>
              <a:gdLst/>
              <a:ahLst/>
              <a:cxnLst/>
              <a:rect l="l" t="t" r="r" b="b"/>
              <a:pathLst>
                <a:path w="1814829" h="391795">
                  <a:moveTo>
                    <a:pt x="1618100" y="0"/>
                  </a:moveTo>
                  <a:lnTo>
                    <a:pt x="196365" y="0"/>
                  </a:lnTo>
                  <a:lnTo>
                    <a:pt x="151336" y="5170"/>
                  </a:lnTo>
                  <a:lnTo>
                    <a:pt x="110002" y="19899"/>
                  </a:lnTo>
                  <a:lnTo>
                    <a:pt x="73542" y="43012"/>
                  </a:lnTo>
                  <a:lnTo>
                    <a:pt x="43134" y="73335"/>
                  </a:lnTo>
                  <a:lnTo>
                    <a:pt x="19956" y="109692"/>
                  </a:lnTo>
                  <a:lnTo>
                    <a:pt x="5185" y="150909"/>
                  </a:lnTo>
                  <a:lnTo>
                    <a:pt x="0" y="195812"/>
                  </a:lnTo>
                  <a:lnTo>
                    <a:pt x="5185" y="240714"/>
                  </a:lnTo>
                  <a:lnTo>
                    <a:pt x="19956" y="281931"/>
                  </a:lnTo>
                  <a:lnTo>
                    <a:pt x="43134" y="318288"/>
                  </a:lnTo>
                  <a:lnTo>
                    <a:pt x="73542" y="348611"/>
                  </a:lnTo>
                  <a:lnTo>
                    <a:pt x="110002" y="371724"/>
                  </a:lnTo>
                  <a:lnTo>
                    <a:pt x="151336" y="386453"/>
                  </a:lnTo>
                  <a:lnTo>
                    <a:pt x="196365" y="391624"/>
                  </a:lnTo>
                  <a:lnTo>
                    <a:pt x="1618100" y="391624"/>
                  </a:lnTo>
                  <a:lnTo>
                    <a:pt x="1663130" y="386453"/>
                  </a:lnTo>
                  <a:lnTo>
                    <a:pt x="1704463" y="371724"/>
                  </a:lnTo>
                  <a:lnTo>
                    <a:pt x="1740923" y="348611"/>
                  </a:lnTo>
                  <a:lnTo>
                    <a:pt x="1771331" y="318288"/>
                  </a:lnTo>
                  <a:lnTo>
                    <a:pt x="1794510" y="281931"/>
                  </a:lnTo>
                  <a:lnTo>
                    <a:pt x="1809280" y="240714"/>
                  </a:lnTo>
                  <a:lnTo>
                    <a:pt x="1814466" y="195812"/>
                  </a:lnTo>
                  <a:lnTo>
                    <a:pt x="1809280" y="150909"/>
                  </a:lnTo>
                  <a:lnTo>
                    <a:pt x="1794510" y="109692"/>
                  </a:lnTo>
                  <a:lnTo>
                    <a:pt x="1771331" y="73335"/>
                  </a:lnTo>
                  <a:lnTo>
                    <a:pt x="1740923" y="43012"/>
                  </a:lnTo>
                  <a:lnTo>
                    <a:pt x="1704463" y="19899"/>
                  </a:lnTo>
                  <a:lnTo>
                    <a:pt x="1663130" y="5170"/>
                  </a:lnTo>
                  <a:lnTo>
                    <a:pt x="161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614149" y="3282496"/>
              <a:ext cx="1814830" cy="391795"/>
            </a:xfrm>
            <a:custGeom>
              <a:avLst/>
              <a:gdLst/>
              <a:ahLst/>
              <a:cxnLst/>
              <a:rect l="l" t="t" r="r" b="b"/>
              <a:pathLst>
                <a:path w="1814829" h="391795">
                  <a:moveTo>
                    <a:pt x="196365" y="391624"/>
                  </a:moveTo>
                  <a:lnTo>
                    <a:pt x="1618100" y="391624"/>
                  </a:lnTo>
                  <a:lnTo>
                    <a:pt x="1663130" y="386453"/>
                  </a:lnTo>
                  <a:lnTo>
                    <a:pt x="1704464" y="371724"/>
                  </a:lnTo>
                  <a:lnTo>
                    <a:pt x="1740923" y="348611"/>
                  </a:lnTo>
                  <a:lnTo>
                    <a:pt x="1771331" y="318288"/>
                  </a:lnTo>
                  <a:lnTo>
                    <a:pt x="1794510" y="281931"/>
                  </a:lnTo>
                  <a:lnTo>
                    <a:pt x="1809281" y="240714"/>
                  </a:lnTo>
                  <a:lnTo>
                    <a:pt x="1814466" y="195812"/>
                  </a:lnTo>
                  <a:lnTo>
                    <a:pt x="1809281" y="150909"/>
                  </a:lnTo>
                  <a:lnTo>
                    <a:pt x="1794510" y="109692"/>
                  </a:lnTo>
                  <a:lnTo>
                    <a:pt x="1771331" y="73335"/>
                  </a:lnTo>
                  <a:lnTo>
                    <a:pt x="1740923" y="43012"/>
                  </a:lnTo>
                  <a:lnTo>
                    <a:pt x="1704464" y="19899"/>
                  </a:lnTo>
                  <a:lnTo>
                    <a:pt x="1663130" y="5170"/>
                  </a:lnTo>
                  <a:lnTo>
                    <a:pt x="1618100" y="0"/>
                  </a:lnTo>
                  <a:lnTo>
                    <a:pt x="196365" y="0"/>
                  </a:lnTo>
                  <a:lnTo>
                    <a:pt x="151336" y="5170"/>
                  </a:lnTo>
                  <a:lnTo>
                    <a:pt x="110002" y="19899"/>
                  </a:lnTo>
                  <a:lnTo>
                    <a:pt x="73542" y="43012"/>
                  </a:lnTo>
                  <a:lnTo>
                    <a:pt x="43134" y="73335"/>
                  </a:lnTo>
                  <a:lnTo>
                    <a:pt x="19956" y="109692"/>
                  </a:lnTo>
                  <a:lnTo>
                    <a:pt x="5185" y="150909"/>
                  </a:lnTo>
                  <a:lnTo>
                    <a:pt x="0" y="195812"/>
                  </a:lnTo>
                  <a:lnTo>
                    <a:pt x="5185" y="240714"/>
                  </a:lnTo>
                  <a:lnTo>
                    <a:pt x="19956" y="281931"/>
                  </a:lnTo>
                  <a:lnTo>
                    <a:pt x="43134" y="318288"/>
                  </a:lnTo>
                  <a:lnTo>
                    <a:pt x="73542" y="348611"/>
                  </a:lnTo>
                  <a:lnTo>
                    <a:pt x="110002" y="371724"/>
                  </a:lnTo>
                  <a:lnTo>
                    <a:pt x="151336" y="386453"/>
                  </a:lnTo>
                  <a:lnTo>
                    <a:pt x="196365" y="391624"/>
                  </a:lnTo>
                  <a:close/>
                </a:path>
              </a:pathLst>
            </a:custGeom>
            <a:ln w="14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934705" y="3324879"/>
            <a:ext cx="118618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550" spc="5" dirty="0">
                <a:latin typeface="Microsoft Sans Serif"/>
                <a:cs typeface="Microsoft Sans Serif"/>
              </a:rPr>
              <a:t>Консультант</a:t>
            </a:r>
            <a:endParaRPr sz="1550">
              <a:latin typeface="Microsoft Sans Serif"/>
              <a:cs typeface="Microsoft Sans Serif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606846" y="3791663"/>
            <a:ext cx="1829435" cy="406400"/>
            <a:chOff x="3606846" y="3791663"/>
            <a:chExt cx="1829435" cy="406400"/>
          </a:xfrm>
        </p:grpSpPr>
        <p:sp>
          <p:nvSpPr>
            <p:cNvPr id="54" name="object 54"/>
            <p:cNvSpPr/>
            <p:nvPr/>
          </p:nvSpPr>
          <p:spPr>
            <a:xfrm>
              <a:off x="3614149" y="3798966"/>
              <a:ext cx="1814830" cy="391795"/>
            </a:xfrm>
            <a:custGeom>
              <a:avLst/>
              <a:gdLst/>
              <a:ahLst/>
              <a:cxnLst/>
              <a:rect l="l" t="t" r="r" b="b"/>
              <a:pathLst>
                <a:path w="1814829" h="391795">
                  <a:moveTo>
                    <a:pt x="1618100" y="0"/>
                  </a:moveTo>
                  <a:lnTo>
                    <a:pt x="196365" y="0"/>
                  </a:lnTo>
                  <a:lnTo>
                    <a:pt x="151336" y="5170"/>
                  </a:lnTo>
                  <a:lnTo>
                    <a:pt x="110002" y="19899"/>
                  </a:lnTo>
                  <a:lnTo>
                    <a:pt x="73542" y="43012"/>
                  </a:lnTo>
                  <a:lnTo>
                    <a:pt x="43134" y="73335"/>
                  </a:lnTo>
                  <a:lnTo>
                    <a:pt x="19956" y="109692"/>
                  </a:lnTo>
                  <a:lnTo>
                    <a:pt x="5185" y="150909"/>
                  </a:lnTo>
                  <a:lnTo>
                    <a:pt x="0" y="195812"/>
                  </a:lnTo>
                  <a:lnTo>
                    <a:pt x="5185" y="240738"/>
                  </a:lnTo>
                  <a:lnTo>
                    <a:pt x="19956" y="281974"/>
                  </a:lnTo>
                  <a:lnTo>
                    <a:pt x="43134" y="318345"/>
                  </a:lnTo>
                  <a:lnTo>
                    <a:pt x="73542" y="348678"/>
                  </a:lnTo>
                  <a:lnTo>
                    <a:pt x="110002" y="371799"/>
                  </a:lnTo>
                  <a:lnTo>
                    <a:pt x="151336" y="386532"/>
                  </a:lnTo>
                  <a:lnTo>
                    <a:pt x="196365" y="391704"/>
                  </a:lnTo>
                  <a:lnTo>
                    <a:pt x="1618100" y="391704"/>
                  </a:lnTo>
                  <a:lnTo>
                    <a:pt x="1663130" y="386532"/>
                  </a:lnTo>
                  <a:lnTo>
                    <a:pt x="1704463" y="371799"/>
                  </a:lnTo>
                  <a:lnTo>
                    <a:pt x="1740923" y="348678"/>
                  </a:lnTo>
                  <a:lnTo>
                    <a:pt x="1771331" y="318345"/>
                  </a:lnTo>
                  <a:lnTo>
                    <a:pt x="1794510" y="281974"/>
                  </a:lnTo>
                  <a:lnTo>
                    <a:pt x="1809280" y="240738"/>
                  </a:lnTo>
                  <a:lnTo>
                    <a:pt x="1814466" y="195812"/>
                  </a:lnTo>
                  <a:lnTo>
                    <a:pt x="1809280" y="150909"/>
                  </a:lnTo>
                  <a:lnTo>
                    <a:pt x="1794510" y="109692"/>
                  </a:lnTo>
                  <a:lnTo>
                    <a:pt x="1771331" y="73335"/>
                  </a:lnTo>
                  <a:lnTo>
                    <a:pt x="1740923" y="43012"/>
                  </a:lnTo>
                  <a:lnTo>
                    <a:pt x="1704463" y="19899"/>
                  </a:lnTo>
                  <a:lnTo>
                    <a:pt x="1663130" y="5170"/>
                  </a:lnTo>
                  <a:lnTo>
                    <a:pt x="161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614149" y="3798966"/>
              <a:ext cx="1814830" cy="391795"/>
            </a:xfrm>
            <a:custGeom>
              <a:avLst/>
              <a:gdLst/>
              <a:ahLst/>
              <a:cxnLst/>
              <a:rect l="l" t="t" r="r" b="b"/>
              <a:pathLst>
                <a:path w="1814829" h="391795">
                  <a:moveTo>
                    <a:pt x="196365" y="391704"/>
                  </a:moveTo>
                  <a:lnTo>
                    <a:pt x="1618100" y="391704"/>
                  </a:lnTo>
                  <a:lnTo>
                    <a:pt x="1663130" y="386532"/>
                  </a:lnTo>
                  <a:lnTo>
                    <a:pt x="1704464" y="371799"/>
                  </a:lnTo>
                  <a:lnTo>
                    <a:pt x="1740923" y="348678"/>
                  </a:lnTo>
                  <a:lnTo>
                    <a:pt x="1771331" y="318345"/>
                  </a:lnTo>
                  <a:lnTo>
                    <a:pt x="1794510" y="281974"/>
                  </a:lnTo>
                  <a:lnTo>
                    <a:pt x="1809281" y="240738"/>
                  </a:lnTo>
                  <a:lnTo>
                    <a:pt x="1814466" y="195812"/>
                  </a:lnTo>
                  <a:lnTo>
                    <a:pt x="1809281" y="150909"/>
                  </a:lnTo>
                  <a:lnTo>
                    <a:pt x="1794510" y="109692"/>
                  </a:lnTo>
                  <a:lnTo>
                    <a:pt x="1771331" y="73335"/>
                  </a:lnTo>
                  <a:lnTo>
                    <a:pt x="1740923" y="43012"/>
                  </a:lnTo>
                  <a:lnTo>
                    <a:pt x="1704464" y="19899"/>
                  </a:lnTo>
                  <a:lnTo>
                    <a:pt x="1663130" y="5170"/>
                  </a:lnTo>
                  <a:lnTo>
                    <a:pt x="1618100" y="0"/>
                  </a:lnTo>
                  <a:lnTo>
                    <a:pt x="196365" y="0"/>
                  </a:lnTo>
                  <a:lnTo>
                    <a:pt x="151336" y="5170"/>
                  </a:lnTo>
                  <a:lnTo>
                    <a:pt x="110002" y="19899"/>
                  </a:lnTo>
                  <a:lnTo>
                    <a:pt x="73542" y="43012"/>
                  </a:lnTo>
                  <a:lnTo>
                    <a:pt x="43134" y="73335"/>
                  </a:lnTo>
                  <a:lnTo>
                    <a:pt x="19956" y="109692"/>
                  </a:lnTo>
                  <a:lnTo>
                    <a:pt x="5185" y="150909"/>
                  </a:lnTo>
                  <a:lnTo>
                    <a:pt x="0" y="195812"/>
                  </a:lnTo>
                  <a:lnTo>
                    <a:pt x="5185" y="240738"/>
                  </a:lnTo>
                  <a:lnTo>
                    <a:pt x="19956" y="281974"/>
                  </a:lnTo>
                  <a:lnTo>
                    <a:pt x="43134" y="318345"/>
                  </a:lnTo>
                  <a:lnTo>
                    <a:pt x="73542" y="348678"/>
                  </a:lnTo>
                  <a:lnTo>
                    <a:pt x="110002" y="371799"/>
                  </a:lnTo>
                  <a:lnTo>
                    <a:pt x="151336" y="386532"/>
                  </a:lnTo>
                  <a:lnTo>
                    <a:pt x="196365" y="391704"/>
                  </a:lnTo>
                  <a:close/>
                </a:path>
              </a:pathLst>
            </a:custGeom>
            <a:ln w="14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3906883" y="3841389"/>
            <a:ext cx="124206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550" spc="20" dirty="0">
                <a:latin typeface="Microsoft Sans Serif"/>
                <a:cs typeface="Microsoft Sans Serif"/>
              </a:rPr>
              <a:t>П</a:t>
            </a:r>
            <a:r>
              <a:rPr sz="1550" spc="15" dirty="0">
                <a:latin typeface="Microsoft Sans Serif"/>
                <a:cs typeface="Microsoft Sans Serif"/>
              </a:rPr>
              <a:t>отре</a:t>
            </a:r>
            <a:r>
              <a:rPr sz="1550" spc="20" dirty="0">
                <a:latin typeface="Microsoft Sans Serif"/>
                <a:cs typeface="Microsoft Sans Serif"/>
              </a:rPr>
              <a:t>би</a:t>
            </a:r>
            <a:r>
              <a:rPr sz="1550" spc="15" dirty="0">
                <a:latin typeface="Microsoft Sans Serif"/>
                <a:cs typeface="Microsoft Sans Serif"/>
              </a:rPr>
              <a:t>те</a:t>
            </a:r>
            <a:r>
              <a:rPr sz="1550" spc="40" dirty="0">
                <a:latin typeface="Microsoft Sans Serif"/>
                <a:cs typeface="Microsoft Sans Serif"/>
              </a:rPr>
              <a:t>л</a:t>
            </a:r>
            <a:r>
              <a:rPr sz="1550" spc="15" dirty="0">
                <a:latin typeface="Microsoft Sans Serif"/>
                <a:cs typeface="Microsoft Sans Serif"/>
              </a:rPr>
              <a:t>ь</a:t>
            </a:r>
            <a:endParaRPr sz="1550">
              <a:latin typeface="Microsoft Sans Serif"/>
              <a:cs typeface="Microsoft Sans Serif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606846" y="4308153"/>
            <a:ext cx="1829435" cy="406400"/>
            <a:chOff x="3606846" y="4308153"/>
            <a:chExt cx="1829435" cy="406400"/>
          </a:xfrm>
        </p:grpSpPr>
        <p:sp>
          <p:nvSpPr>
            <p:cNvPr id="58" name="object 58"/>
            <p:cNvSpPr/>
            <p:nvPr/>
          </p:nvSpPr>
          <p:spPr>
            <a:xfrm>
              <a:off x="3614149" y="4315455"/>
              <a:ext cx="1814830" cy="391795"/>
            </a:xfrm>
            <a:custGeom>
              <a:avLst/>
              <a:gdLst/>
              <a:ahLst/>
              <a:cxnLst/>
              <a:rect l="l" t="t" r="r" b="b"/>
              <a:pathLst>
                <a:path w="1814829" h="391795">
                  <a:moveTo>
                    <a:pt x="1618100" y="0"/>
                  </a:moveTo>
                  <a:lnTo>
                    <a:pt x="196365" y="0"/>
                  </a:lnTo>
                  <a:lnTo>
                    <a:pt x="151336" y="5171"/>
                  </a:lnTo>
                  <a:lnTo>
                    <a:pt x="110002" y="19904"/>
                  </a:lnTo>
                  <a:lnTo>
                    <a:pt x="73542" y="43022"/>
                  </a:lnTo>
                  <a:lnTo>
                    <a:pt x="43134" y="73351"/>
                  </a:lnTo>
                  <a:lnTo>
                    <a:pt x="19956" y="109715"/>
                  </a:lnTo>
                  <a:lnTo>
                    <a:pt x="5185" y="150941"/>
                  </a:lnTo>
                  <a:lnTo>
                    <a:pt x="0" y="195852"/>
                  </a:lnTo>
                  <a:lnTo>
                    <a:pt x="5185" y="240757"/>
                  </a:lnTo>
                  <a:lnTo>
                    <a:pt x="19956" y="281980"/>
                  </a:lnTo>
                  <a:lnTo>
                    <a:pt x="43134" y="318344"/>
                  </a:lnTo>
                  <a:lnTo>
                    <a:pt x="73542" y="348675"/>
                  </a:lnTo>
                  <a:lnTo>
                    <a:pt x="110002" y="371796"/>
                  </a:lnTo>
                  <a:lnTo>
                    <a:pt x="151336" y="386531"/>
                  </a:lnTo>
                  <a:lnTo>
                    <a:pt x="196365" y="391704"/>
                  </a:lnTo>
                  <a:lnTo>
                    <a:pt x="1618100" y="391704"/>
                  </a:lnTo>
                  <a:lnTo>
                    <a:pt x="1663130" y="386531"/>
                  </a:lnTo>
                  <a:lnTo>
                    <a:pt x="1704463" y="371796"/>
                  </a:lnTo>
                  <a:lnTo>
                    <a:pt x="1740923" y="348675"/>
                  </a:lnTo>
                  <a:lnTo>
                    <a:pt x="1771331" y="318344"/>
                  </a:lnTo>
                  <a:lnTo>
                    <a:pt x="1794510" y="281980"/>
                  </a:lnTo>
                  <a:lnTo>
                    <a:pt x="1809280" y="240757"/>
                  </a:lnTo>
                  <a:lnTo>
                    <a:pt x="1814466" y="195852"/>
                  </a:lnTo>
                  <a:lnTo>
                    <a:pt x="1809280" y="150941"/>
                  </a:lnTo>
                  <a:lnTo>
                    <a:pt x="1794510" y="109715"/>
                  </a:lnTo>
                  <a:lnTo>
                    <a:pt x="1771331" y="73351"/>
                  </a:lnTo>
                  <a:lnTo>
                    <a:pt x="1740923" y="43022"/>
                  </a:lnTo>
                  <a:lnTo>
                    <a:pt x="1704463" y="19904"/>
                  </a:lnTo>
                  <a:lnTo>
                    <a:pt x="1663130" y="5171"/>
                  </a:lnTo>
                  <a:lnTo>
                    <a:pt x="1618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614149" y="4315455"/>
              <a:ext cx="1814830" cy="391795"/>
            </a:xfrm>
            <a:custGeom>
              <a:avLst/>
              <a:gdLst/>
              <a:ahLst/>
              <a:cxnLst/>
              <a:rect l="l" t="t" r="r" b="b"/>
              <a:pathLst>
                <a:path w="1814829" h="391795">
                  <a:moveTo>
                    <a:pt x="196365" y="391704"/>
                  </a:moveTo>
                  <a:lnTo>
                    <a:pt x="1618100" y="391704"/>
                  </a:lnTo>
                  <a:lnTo>
                    <a:pt x="1663130" y="386531"/>
                  </a:lnTo>
                  <a:lnTo>
                    <a:pt x="1704464" y="371796"/>
                  </a:lnTo>
                  <a:lnTo>
                    <a:pt x="1740923" y="348675"/>
                  </a:lnTo>
                  <a:lnTo>
                    <a:pt x="1771331" y="318344"/>
                  </a:lnTo>
                  <a:lnTo>
                    <a:pt x="1794510" y="281980"/>
                  </a:lnTo>
                  <a:lnTo>
                    <a:pt x="1809281" y="240757"/>
                  </a:lnTo>
                  <a:lnTo>
                    <a:pt x="1814466" y="195852"/>
                  </a:lnTo>
                  <a:lnTo>
                    <a:pt x="1809281" y="150941"/>
                  </a:lnTo>
                  <a:lnTo>
                    <a:pt x="1794510" y="109715"/>
                  </a:lnTo>
                  <a:lnTo>
                    <a:pt x="1771331" y="73351"/>
                  </a:lnTo>
                  <a:lnTo>
                    <a:pt x="1740923" y="43022"/>
                  </a:lnTo>
                  <a:lnTo>
                    <a:pt x="1704464" y="19904"/>
                  </a:lnTo>
                  <a:lnTo>
                    <a:pt x="1663130" y="5171"/>
                  </a:lnTo>
                  <a:lnTo>
                    <a:pt x="1618100" y="0"/>
                  </a:lnTo>
                  <a:lnTo>
                    <a:pt x="196365" y="0"/>
                  </a:lnTo>
                  <a:lnTo>
                    <a:pt x="151336" y="5171"/>
                  </a:lnTo>
                  <a:lnTo>
                    <a:pt x="110002" y="19904"/>
                  </a:lnTo>
                  <a:lnTo>
                    <a:pt x="73542" y="43022"/>
                  </a:lnTo>
                  <a:lnTo>
                    <a:pt x="43134" y="73351"/>
                  </a:lnTo>
                  <a:lnTo>
                    <a:pt x="19956" y="109715"/>
                  </a:lnTo>
                  <a:lnTo>
                    <a:pt x="5185" y="150941"/>
                  </a:lnTo>
                  <a:lnTo>
                    <a:pt x="0" y="195852"/>
                  </a:lnTo>
                  <a:lnTo>
                    <a:pt x="5185" y="240757"/>
                  </a:lnTo>
                  <a:lnTo>
                    <a:pt x="19956" y="281980"/>
                  </a:lnTo>
                  <a:lnTo>
                    <a:pt x="43134" y="318344"/>
                  </a:lnTo>
                  <a:lnTo>
                    <a:pt x="73542" y="348675"/>
                  </a:lnTo>
                  <a:lnTo>
                    <a:pt x="110002" y="371796"/>
                  </a:lnTo>
                  <a:lnTo>
                    <a:pt x="151336" y="386531"/>
                  </a:lnTo>
                  <a:lnTo>
                    <a:pt x="196365" y="391704"/>
                  </a:lnTo>
                  <a:close/>
                </a:path>
              </a:pathLst>
            </a:custGeom>
            <a:ln w="144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4141554" y="4357878"/>
            <a:ext cx="77279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550" spc="30" dirty="0">
                <a:latin typeface="Microsoft Sans Serif"/>
                <a:cs typeface="Microsoft Sans Serif"/>
              </a:rPr>
              <a:t>Э</a:t>
            </a:r>
            <a:r>
              <a:rPr sz="1550" spc="-85" dirty="0">
                <a:latin typeface="Microsoft Sans Serif"/>
                <a:cs typeface="Microsoft Sans Serif"/>
              </a:rPr>
              <a:t>к</a:t>
            </a:r>
            <a:r>
              <a:rPr sz="1550" spc="15" dirty="0">
                <a:latin typeface="Microsoft Sans Serif"/>
                <a:cs typeface="Microsoft Sans Serif"/>
              </a:rPr>
              <a:t>с</a:t>
            </a:r>
            <a:r>
              <a:rPr sz="1550" spc="-5" dirty="0">
                <a:latin typeface="Microsoft Sans Serif"/>
                <a:cs typeface="Microsoft Sans Serif"/>
              </a:rPr>
              <a:t>п</a:t>
            </a:r>
            <a:r>
              <a:rPr sz="1550" spc="15" dirty="0">
                <a:latin typeface="Microsoft Sans Serif"/>
                <a:cs typeface="Microsoft Sans Serif"/>
              </a:rPr>
              <a:t>ерт</a:t>
            </a:r>
            <a:endParaRPr sz="1550">
              <a:latin typeface="Microsoft Sans Serif"/>
              <a:cs typeface="Microsoft Sans Serif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056779" y="1834210"/>
            <a:ext cx="6943725" cy="3956050"/>
            <a:chOff x="1056779" y="1834210"/>
            <a:chExt cx="6943725" cy="3956050"/>
          </a:xfrm>
        </p:grpSpPr>
        <p:sp>
          <p:nvSpPr>
            <p:cNvPr id="62" name="object 62"/>
            <p:cNvSpPr/>
            <p:nvPr/>
          </p:nvSpPr>
          <p:spPr>
            <a:xfrm>
              <a:off x="1999717" y="1936740"/>
              <a:ext cx="1420495" cy="206375"/>
            </a:xfrm>
            <a:custGeom>
              <a:avLst/>
              <a:gdLst/>
              <a:ahLst/>
              <a:cxnLst/>
              <a:rect l="l" t="t" r="r" b="b"/>
              <a:pathLst>
                <a:path w="1420495" h="206375">
                  <a:moveTo>
                    <a:pt x="0" y="206065"/>
                  </a:moveTo>
                  <a:lnTo>
                    <a:pt x="1420082" y="0"/>
                  </a:lnTo>
                </a:path>
              </a:pathLst>
            </a:custGeom>
            <a:ln w="4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398026" y="1883867"/>
              <a:ext cx="173990" cy="109855"/>
            </a:xfrm>
            <a:custGeom>
              <a:avLst/>
              <a:gdLst/>
              <a:ahLst/>
              <a:cxnLst/>
              <a:rect l="l" t="t" r="r" b="b"/>
              <a:pathLst>
                <a:path w="173989" h="109855">
                  <a:moveTo>
                    <a:pt x="0" y="0"/>
                  </a:moveTo>
                  <a:lnTo>
                    <a:pt x="16128" y="109767"/>
                  </a:lnTo>
                  <a:lnTo>
                    <a:pt x="173382" y="30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999717" y="2142805"/>
              <a:ext cx="1434465" cy="702310"/>
            </a:xfrm>
            <a:custGeom>
              <a:avLst/>
              <a:gdLst/>
              <a:ahLst/>
              <a:cxnLst/>
              <a:rect l="l" t="t" r="r" b="b"/>
              <a:pathLst>
                <a:path w="1434464" h="702310">
                  <a:moveTo>
                    <a:pt x="0" y="0"/>
                  </a:moveTo>
                  <a:lnTo>
                    <a:pt x="1434194" y="702028"/>
                  </a:lnTo>
                </a:path>
              </a:pathLst>
            </a:custGeom>
            <a:ln w="4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97018" y="2788945"/>
              <a:ext cx="174625" cy="123189"/>
            </a:xfrm>
            <a:custGeom>
              <a:avLst/>
              <a:gdLst/>
              <a:ahLst/>
              <a:cxnLst/>
              <a:rect l="l" t="t" r="r" b="b"/>
              <a:pathLst>
                <a:path w="174625" h="123189">
                  <a:moveTo>
                    <a:pt x="48990" y="0"/>
                  </a:moveTo>
                  <a:lnTo>
                    <a:pt x="0" y="99514"/>
                  </a:lnTo>
                  <a:lnTo>
                    <a:pt x="174390" y="123035"/>
                  </a:lnTo>
                  <a:lnTo>
                    <a:pt x="489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999717" y="2142805"/>
              <a:ext cx="1453515" cy="1185545"/>
            </a:xfrm>
            <a:custGeom>
              <a:avLst/>
              <a:gdLst/>
              <a:ahLst/>
              <a:cxnLst/>
              <a:rect l="l" t="t" r="r" b="b"/>
              <a:pathLst>
                <a:path w="1453514" h="1185545">
                  <a:moveTo>
                    <a:pt x="0" y="0"/>
                  </a:moveTo>
                  <a:lnTo>
                    <a:pt x="1453145" y="1185527"/>
                  </a:lnTo>
                </a:path>
              </a:pathLst>
            </a:custGeom>
            <a:ln w="48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406896" y="3276666"/>
              <a:ext cx="165100" cy="148590"/>
            </a:xfrm>
            <a:custGeom>
              <a:avLst/>
              <a:gdLst/>
              <a:ahLst/>
              <a:cxnLst/>
              <a:rect l="l" t="t" r="r" b="b"/>
              <a:pathLst>
                <a:path w="165100" h="148589">
                  <a:moveTo>
                    <a:pt x="70360" y="0"/>
                  </a:moveTo>
                  <a:lnTo>
                    <a:pt x="0" y="85843"/>
                  </a:lnTo>
                  <a:lnTo>
                    <a:pt x="164511" y="148366"/>
                  </a:lnTo>
                  <a:lnTo>
                    <a:pt x="703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999717" y="2142805"/>
              <a:ext cx="1527175" cy="1663064"/>
            </a:xfrm>
            <a:custGeom>
              <a:avLst/>
              <a:gdLst/>
              <a:ahLst/>
              <a:cxnLst/>
              <a:rect l="l" t="t" r="r" b="b"/>
              <a:pathLst>
                <a:path w="1527175" h="1663064">
                  <a:moveTo>
                    <a:pt x="0" y="0"/>
                  </a:moveTo>
                  <a:lnTo>
                    <a:pt x="1526933" y="1662593"/>
                  </a:lnTo>
                </a:path>
              </a:pathLst>
            </a:custGeom>
            <a:ln w="48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476048" y="3757753"/>
              <a:ext cx="154305" cy="160655"/>
            </a:xfrm>
            <a:custGeom>
              <a:avLst/>
              <a:gdLst/>
              <a:ahLst/>
              <a:cxnLst/>
              <a:rect l="l" t="t" r="r" b="b"/>
              <a:pathLst>
                <a:path w="154304" h="160654">
                  <a:moveTo>
                    <a:pt x="82255" y="0"/>
                  </a:moveTo>
                  <a:lnTo>
                    <a:pt x="0" y="74987"/>
                  </a:lnTo>
                  <a:lnTo>
                    <a:pt x="153826" y="160228"/>
                  </a:lnTo>
                  <a:lnTo>
                    <a:pt x="822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999717" y="2142805"/>
              <a:ext cx="1485265" cy="2153920"/>
            </a:xfrm>
            <a:custGeom>
              <a:avLst/>
              <a:gdLst/>
              <a:ahLst/>
              <a:cxnLst/>
              <a:rect l="l" t="t" r="r" b="b"/>
              <a:pathLst>
                <a:path w="1485264" h="2153920">
                  <a:moveTo>
                    <a:pt x="0" y="0"/>
                  </a:moveTo>
                  <a:lnTo>
                    <a:pt x="1484999" y="2153671"/>
                  </a:lnTo>
                </a:path>
              </a:pathLst>
            </a:custGeom>
            <a:ln w="4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430888" y="4253616"/>
              <a:ext cx="140970" cy="168910"/>
            </a:xfrm>
            <a:custGeom>
              <a:avLst/>
              <a:gdLst/>
              <a:ahLst/>
              <a:cxnLst/>
              <a:rect l="l" t="t" r="r" b="b"/>
              <a:pathLst>
                <a:path w="140970" h="168910">
                  <a:moveTo>
                    <a:pt x="91731" y="0"/>
                  </a:moveTo>
                  <a:lnTo>
                    <a:pt x="0" y="62864"/>
                  </a:lnTo>
                  <a:lnTo>
                    <a:pt x="140520" y="168611"/>
                  </a:lnTo>
                  <a:lnTo>
                    <a:pt x="917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999717" y="3025367"/>
              <a:ext cx="1392555" cy="257175"/>
            </a:xfrm>
            <a:custGeom>
              <a:avLst/>
              <a:gdLst/>
              <a:ahLst/>
              <a:cxnLst/>
              <a:rect l="l" t="t" r="r" b="b"/>
              <a:pathLst>
                <a:path w="1392554" h="257175">
                  <a:moveTo>
                    <a:pt x="0" y="257129"/>
                  </a:moveTo>
                  <a:lnTo>
                    <a:pt x="1392461" y="0"/>
                  </a:lnTo>
                </a:path>
              </a:pathLst>
            </a:custGeom>
            <a:ln w="4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368389" y="2973298"/>
              <a:ext cx="174625" cy="109220"/>
            </a:xfrm>
            <a:custGeom>
              <a:avLst/>
              <a:gdLst/>
              <a:ahLst/>
              <a:cxnLst/>
              <a:rect l="l" t="t" r="r" b="b"/>
              <a:pathLst>
                <a:path w="174625" h="109219">
                  <a:moveTo>
                    <a:pt x="0" y="0"/>
                  </a:moveTo>
                  <a:lnTo>
                    <a:pt x="20362" y="109164"/>
                  </a:lnTo>
                  <a:lnTo>
                    <a:pt x="174390" y="2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99717" y="3282496"/>
              <a:ext cx="1432560" cy="649605"/>
            </a:xfrm>
            <a:custGeom>
              <a:avLst/>
              <a:gdLst/>
              <a:ahLst/>
              <a:cxnLst/>
              <a:rect l="l" t="t" r="r" b="b"/>
              <a:pathLst>
                <a:path w="1432560" h="649604">
                  <a:moveTo>
                    <a:pt x="0" y="0"/>
                  </a:moveTo>
                  <a:lnTo>
                    <a:pt x="1432380" y="649155"/>
                  </a:lnTo>
                </a:path>
              </a:pathLst>
            </a:custGeom>
            <a:ln w="4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396413" y="3875360"/>
              <a:ext cx="175260" cy="120014"/>
            </a:xfrm>
            <a:custGeom>
              <a:avLst/>
              <a:gdLst/>
              <a:ahLst/>
              <a:cxnLst/>
              <a:rect l="l" t="t" r="r" b="b"/>
              <a:pathLst>
                <a:path w="175260" h="120014">
                  <a:moveTo>
                    <a:pt x="45966" y="0"/>
                  </a:moveTo>
                  <a:lnTo>
                    <a:pt x="0" y="101122"/>
                  </a:lnTo>
                  <a:lnTo>
                    <a:pt x="174995" y="119417"/>
                  </a:lnTo>
                  <a:lnTo>
                    <a:pt x="459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999717" y="2129135"/>
              <a:ext cx="1461135" cy="2293620"/>
            </a:xfrm>
            <a:custGeom>
              <a:avLst/>
              <a:gdLst/>
              <a:ahLst/>
              <a:cxnLst/>
              <a:rect l="l" t="t" r="r" b="b"/>
              <a:pathLst>
                <a:path w="1461135" h="2293620">
                  <a:moveTo>
                    <a:pt x="0" y="2293092"/>
                  </a:moveTo>
                  <a:lnTo>
                    <a:pt x="1461008" y="0"/>
                  </a:lnTo>
                </a:path>
              </a:pathLst>
            </a:custGeom>
            <a:ln w="4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406291" y="2000269"/>
              <a:ext cx="136525" cy="170815"/>
            </a:xfrm>
            <a:custGeom>
              <a:avLst/>
              <a:gdLst/>
              <a:ahLst/>
              <a:cxnLst/>
              <a:rect l="l" t="t" r="r" b="b"/>
              <a:pathLst>
                <a:path w="136525" h="170814">
                  <a:moveTo>
                    <a:pt x="136488" y="0"/>
                  </a:moveTo>
                  <a:lnTo>
                    <a:pt x="0" y="110772"/>
                  </a:lnTo>
                  <a:lnTo>
                    <a:pt x="93949" y="170280"/>
                  </a:lnTo>
                  <a:lnTo>
                    <a:pt x="1364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999717" y="4422227"/>
              <a:ext cx="1419225" cy="0"/>
            </a:xfrm>
            <a:custGeom>
              <a:avLst/>
              <a:gdLst/>
              <a:ahLst/>
              <a:cxnLst/>
              <a:rect l="l" t="t" r="r" b="b"/>
              <a:pathLst>
                <a:path w="1419225">
                  <a:moveTo>
                    <a:pt x="0" y="0"/>
                  </a:moveTo>
                  <a:lnTo>
                    <a:pt x="1418670" y="0"/>
                  </a:lnTo>
                </a:path>
              </a:pathLst>
            </a:custGeom>
            <a:ln w="48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404477" y="4366740"/>
              <a:ext cx="167005" cy="111125"/>
            </a:xfrm>
            <a:custGeom>
              <a:avLst/>
              <a:gdLst/>
              <a:ahLst/>
              <a:cxnLst/>
              <a:rect l="l" t="t" r="r" b="b"/>
              <a:pathLst>
                <a:path w="167004" h="111125">
                  <a:moveTo>
                    <a:pt x="0" y="0"/>
                  </a:moveTo>
                  <a:lnTo>
                    <a:pt x="0" y="110973"/>
                  </a:lnTo>
                  <a:lnTo>
                    <a:pt x="166930" y="55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999717" y="4106274"/>
              <a:ext cx="1482090" cy="316230"/>
            </a:xfrm>
            <a:custGeom>
              <a:avLst/>
              <a:gdLst/>
              <a:ahLst/>
              <a:cxnLst/>
              <a:rect l="l" t="t" r="r" b="b"/>
              <a:pathLst>
                <a:path w="1482089" h="316229">
                  <a:moveTo>
                    <a:pt x="0" y="315953"/>
                  </a:moveTo>
                  <a:lnTo>
                    <a:pt x="1481773" y="0"/>
                  </a:lnTo>
                </a:path>
              </a:pathLst>
            </a:custGeom>
            <a:ln w="4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456290" y="4054929"/>
              <a:ext cx="175260" cy="108585"/>
            </a:xfrm>
            <a:custGeom>
              <a:avLst/>
              <a:gdLst/>
              <a:ahLst/>
              <a:cxnLst/>
              <a:rect l="l" t="t" r="r" b="b"/>
              <a:pathLst>
                <a:path w="175260" h="108585">
                  <a:moveTo>
                    <a:pt x="0" y="0"/>
                  </a:moveTo>
                  <a:lnTo>
                    <a:pt x="23184" y="108520"/>
                  </a:lnTo>
                  <a:lnTo>
                    <a:pt x="174793" y="1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999717" y="3587070"/>
              <a:ext cx="1439545" cy="835660"/>
            </a:xfrm>
            <a:custGeom>
              <a:avLst/>
              <a:gdLst/>
              <a:ahLst/>
              <a:cxnLst/>
              <a:rect l="l" t="t" r="r" b="b"/>
              <a:pathLst>
                <a:path w="1439545" h="835660">
                  <a:moveTo>
                    <a:pt x="0" y="835156"/>
                  </a:moveTo>
                  <a:lnTo>
                    <a:pt x="1439234" y="0"/>
                  </a:lnTo>
                </a:path>
              </a:pathLst>
            </a:custGeom>
            <a:ln w="4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399034" y="3510475"/>
              <a:ext cx="172720" cy="132080"/>
            </a:xfrm>
            <a:custGeom>
              <a:avLst/>
              <a:gdLst/>
              <a:ahLst/>
              <a:cxnLst/>
              <a:rect l="l" t="t" r="r" b="b"/>
              <a:pathLst>
                <a:path w="172720" h="132079">
                  <a:moveTo>
                    <a:pt x="172374" y="0"/>
                  </a:moveTo>
                  <a:lnTo>
                    <a:pt x="0" y="35784"/>
                  </a:lnTo>
                  <a:lnTo>
                    <a:pt x="56046" y="131680"/>
                  </a:lnTo>
                  <a:lnTo>
                    <a:pt x="1723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636069" y="1886078"/>
              <a:ext cx="1364615" cy="257175"/>
            </a:xfrm>
            <a:custGeom>
              <a:avLst/>
              <a:gdLst/>
              <a:ahLst/>
              <a:cxnLst/>
              <a:rect l="l" t="t" r="r" b="b"/>
              <a:pathLst>
                <a:path w="1364615" h="257175">
                  <a:moveTo>
                    <a:pt x="1364075" y="256726"/>
                  </a:moveTo>
                  <a:lnTo>
                    <a:pt x="0" y="0"/>
                  </a:lnTo>
                </a:path>
              </a:pathLst>
            </a:custGeom>
            <a:ln w="4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485872" y="1834210"/>
              <a:ext cx="174625" cy="109220"/>
            </a:xfrm>
            <a:custGeom>
              <a:avLst/>
              <a:gdLst/>
              <a:ahLst/>
              <a:cxnLst/>
              <a:rect l="l" t="t" r="r" b="b"/>
              <a:pathLst>
                <a:path w="174625" h="109219">
                  <a:moveTo>
                    <a:pt x="174188" y="0"/>
                  </a:moveTo>
                  <a:lnTo>
                    <a:pt x="0" y="23521"/>
                  </a:lnTo>
                  <a:lnTo>
                    <a:pt x="153624" y="108963"/>
                  </a:lnTo>
                  <a:lnTo>
                    <a:pt x="1741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624174" y="2142805"/>
              <a:ext cx="1376045" cy="647700"/>
            </a:xfrm>
            <a:custGeom>
              <a:avLst/>
              <a:gdLst/>
              <a:ahLst/>
              <a:cxnLst/>
              <a:rect l="l" t="t" r="r" b="b"/>
              <a:pathLst>
                <a:path w="1376045" h="647700">
                  <a:moveTo>
                    <a:pt x="1375970" y="0"/>
                  </a:moveTo>
                  <a:lnTo>
                    <a:pt x="0" y="647144"/>
                  </a:lnTo>
                </a:path>
              </a:pathLst>
            </a:custGeom>
            <a:ln w="4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85872" y="2733860"/>
              <a:ext cx="174625" cy="121285"/>
            </a:xfrm>
            <a:custGeom>
              <a:avLst/>
              <a:gdLst/>
              <a:ahLst/>
              <a:cxnLst/>
              <a:rect l="l" t="t" r="r" b="b"/>
              <a:pathLst>
                <a:path w="174625" h="121285">
                  <a:moveTo>
                    <a:pt x="127214" y="0"/>
                  </a:moveTo>
                  <a:lnTo>
                    <a:pt x="0" y="121226"/>
                  </a:lnTo>
                  <a:lnTo>
                    <a:pt x="174591" y="100318"/>
                  </a:lnTo>
                  <a:lnTo>
                    <a:pt x="1272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609860" y="2142805"/>
              <a:ext cx="1390650" cy="1733550"/>
            </a:xfrm>
            <a:custGeom>
              <a:avLst/>
              <a:gdLst/>
              <a:ahLst/>
              <a:cxnLst/>
              <a:rect l="l" t="t" r="r" b="b"/>
              <a:pathLst>
                <a:path w="1390650" h="1733550">
                  <a:moveTo>
                    <a:pt x="1390284" y="0"/>
                  </a:moveTo>
                  <a:lnTo>
                    <a:pt x="0" y="1732957"/>
                  </a:lnTo>
                </a:path>
              </a:pathLst>
            </a:custGeom>
            <a:ln w="48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514298" y="3830127"/>
              <a:ext cx="147955" cy="165100"/>
            </a:xfrm>
            <a:custGeom>
              <a:avLst/>
              <a:gdLst/>
              <a:ahLst/>
              <a:cxnLst/>
              <a:rect l="l" t="t" r="r" b="b"/>
              <a:pathLst>
                <a:path w="147954" h="165100">
                  <a:moveTo>
                    <a:pt x="60885" y="0"/>
                  </a:moveTo>
                  <a:lnTo>
                    <a:pt x="0" y="164651"/>
                  </a:lnTo>
                  <a:lnTo>
                    <a:pt x="147778" y="69358"/>
                  </a:lnTo>
                  <a:lnTo>
                    <a:pt x="608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570345" y="2142805"/>
              <a:ext cx="1430020" cy="2152650"/>
            </a:xfrm>
            <a:custGeom>
              <a:avLst/>
              <a:gdLst/>
              <a:ahLst/>
              <a:cxnLst/>
              <a:rect l="l" t="t" r="r" b="b"/>
              <a:pathLst>
                <a:path w="1430020" h="2152650">
                  <a:moveTo>
                    <a:pt x="1429799" y="0"/>
                  </a:moveTo>
                  <a:lnTo>
                    <a:pt x="0" y="2152224"/>
                  </a:lnTo>
                </a:path>
              </a:pathLst>
            </a:custGeom>
            <a:ln w="48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485872" y="4252811"/>
              <a:ext cx="139065" cy="169545"/>
            </a:xfrm>
            <a:custGeom>
              <a:avLst/>
              <a:gdLst/>
              <a:ahLst/>
              <a:cxnLst/>
              <a:rect l="l" t="t" r="r" b="b"/>
              <a:pathLst>
                <a:path w="139064" h="169545">
                  <a:moveTo>
                    <a:pt x="45764" y="0"/>
                  </a:moveTo>
                  <a:lnTo>
                    <a:pt x="0" y="169415"/>
                  </a:lnTo>
                  <a:lnTo>
                    <a:pt x="138504" y="61296"/>
                  </a:lnTo>
                  <a:lnTo>
                    <a:pt x="457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646956" y="2503872"/>
              <a:ext cx="1353185" cy="779145"/>
            </a:xfrm>
            <a:custGeom>
              <a:avLst/>
              <a:gdLst/>
              <a:ahLst/>
              <a:cxnLst/>
              <a:rect l="l" t="t" r="r" b="b"/>
              <a:pathLst>
                <a:path w="1353184" h="779145">
                  <a:moveTo>
                    <a:pt x="1353188" y="778624"/>
                  </a:moveTo>
                  <a:lnTo>
                    <a:pt x="0" y="0"/>
                  </a:lnTo>
                </a:path>
              </a:pathLst>
            </a:custGeom>
            <a:ln w="4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514298" y="2427678"/>
              <a:ext cx="172720" cy="131445"/>
            </a:xfrm>
            <a:custGeom>
              <a:avLst/>
              <a:gdLst/>
              <a:ahLst/>
              <a:cxnLst/>
              <a:rect l="l" t="t" r="r" b="b"/>
              <a:pathLst>
                <a:path w="172720" h="131444">
                  <a:moveTo>
                    <a:pt x="0" y="0"/>
                  </a:moveTo>
                  <a:lnTo>
                    <a:pt x="116932" y="131278"/>
                  </a:lnTo>
                  <a:lnTo>
                    <a:pt x="172374" y="35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638085" y="3282496"/>
              <a:ext cx="1362075" cy="128270"/>
            </a:xfrm>
            <a:custGeom>
              <a:avLst/>
              <a:gdLst/>
              <a:ahLst/>
              <a:cxnLst/>
              <a:rect l="l" t="t" r="r" b="b"/>
              <a:pathLst>
                <a:path w="1362075" h="128270">
                  <a:moveTo>
                    <a:pt x="1362059" y="0"/>
                  </a:moveTo>
                  <a:lnTo>
                    <a:pt x="0" y="128061"/>
                  </a:lnTo>
                </a:path>
              </a:pathLst>
            </a:custGeom>
            <a:ln w="4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485872" y="3354066"/>
              <a:ext cx="171450" cy="111125"/>
            </a:xfrm>
            <a:custGeom>
              <a:avLst/>
              <a:gdLst/>
              <a:ahLst/>
              <a:cxnLst/>
              <a:rect l="l" t="t" r="r" b="b"/>
              <a:pathLst>
                <a:path w="171450" h="111125">
                  <a:moveTo>
                    <a:pt x="160882" y="0"/>
                  </a:moveTo>
                  <a:lnTo>
                    <a:pt x="0" y="70966"/>
                  </a:lnTo>
                  <a:lnTo>
                    <a:pt x="171366" y="110571"/>
                  </a:lnTo>
                  <a:lnTo>
                    <a:pt x="1608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632239" y="3282496"/>
              <a:ext cx="1368425" cy="1128395"/>
            </a:xfrm>
            <a:custGeom>
              <a:avLst/>
              <a:gdLst/>
              <a:ahLst/>
              <a:cxnLst/>
              <a:rect l="l" t="t" r="r" b="b"/>
              <a:pathLst>
                <a:path w="1368425" h="1128395">
                  <a:moveTo>
                    <a:pt x="1367906" y="0"/>
                  </a:moveTo>
                  <a:lnTo>
                    <a:pt x="0" y="1127970"/>
                  </a:lnTo>
                </a:path>
              </a:pathLst>
            </a:custGeom>
            <a:ln w="48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514298" y="4358860"/>
              <a:ext cx="164465" cy="149225"/>
            </a:xfrm>
            <a:custGeom>
              <a:avLst/>
              <a:gdLst/>
              <a:ahLst/>
              <a:cxnLst/>
              <a:rect l="l" t="t" r="r" b="b"/>
              <a:pathLst>
                <a:path w="164464" h="149225">
                  <a:moveTo>
                    <a:pt x="93344" y="0"/>
                  </a:moveTo>
                  <a:lnTo>
                    <a:pt x="0" y="148849"/>
                  </a:lnTo>
                  <a:lnTo>
                    <a:pt x="164108" y="85522"/>
                  </a:lnTo>
                  <a:lnTo>
                    <a:pt x="93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722155" y="4050345"/>
              <a:ext cx="1278255" cy="229870"/>
            </a:xfrm>
            <a:custGeom>
              <a:avLst/>
              <a:gdLst/>
              <a:ahLst/>
              <a:cxnLst/>
              <a:rect l="l" t="t" r="r" b="b"/>
              <a:pathLst>
                <a:path w="1278254" h="229870">
                  <a:moveTo>
                    <a:pt x="1277989" y="229405"/>
                  </a:moveTo>
                  <a:lnTo>
                    <a:pt x="0" y="0"/>
                  </a:lnTo>
                </a:path>
              </a:pathLst>
            </a:custGeom>
            <a:ln w="4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571555" y="3998195"/>
              <a:ext cx="174625" cy="109220"/>
            </a:xfrm>
            <a:custGeom>
              <a:avLst/>
              <a:gdLst/>
              <a:ahLst/>
              <a:cxnLst/>
              <a:rect l="l" t="t" r="r" b="b"/>
              <a:pathLst>
                <a:path w="174625" h="109220">
                  <a:moveTo>
                    <a:pt x="174188" y="0"/>
                  </a:moveTo>
                  <a:lnTo>
                    <a:pt x="0" y="25109"/>
                  </a:lnTo>
                  <a:lnTo>
                    <a:pt x="154431" y="109224"/>
                  </a:lnTo>
                  <a:lnTo>
                    <a:pt x="1741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721551" y="4279751"/>
              <a:ext cx="1278890" cy="255270"/>
            </a:xfrm>
            <a:custGeom>
              <a:avLst/>
              <a:gdLst/>
              <a:ahLst/>
              <a:cxnLst/>
              <a:rect l="l" t="t" r="r" b="b"/>
              <a:pathLst>
                <a:path w="1278890" h="255270">
                  <a:moveTo>
                    <a:pt x="1278594" y="0"/>
                  </a:moveTo>
                  <a:lnTo>
                    <a:pt x="0" y="255018"/>
                  </a:lnTo>
                </a:path>
              </a:pathLst>
            </a:custGeom>
            <a:ln w="48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571555" y="4477634"/>
              <a:ext cx="174625" cy="109220"/>
            </a:xfrm>
            <a:custGeom>
              <a:avLst/>
              <a:gdLst/>
              <a:ahLst/>
              <a:cxnLst/>
              <a:rect l="l" t="t" r="r" b="b"/>
              <a:pathLst>
                <a:path w="174625" h="109220">
                  <a:moveTo>
                    <a:pt x="152818" y="0"/>
                  </a:moveTo>
                  <a:lnTo>
                    <a:pt x="0" y="87070"/>
                  </a:lnTo>
                  <a:lnTo>
                    <a:pt x="174591" y="108822"/>
                  </a:lnTo>
                  <a:lnTo>
                    <a:pt x="1528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56779" y="5277025"/>
              <a:ext cx="6943725" cy="513080"/>
            </a:xfrm>
            <a:custGeom>
              <a:avLst/>
              <a:gdLst/>
              <a:ahLst/>
              <a:cxnLst/>
              <a:rect l="l" t="t" r="r" b="b"/>
              <a:pathLst>
                <a:path w="6943725" h="513079">
                  <a:moveTo>
                    <a:pt x="6943559" y="0"/>
                  </a:moveTo>
                  <a:lnTo>
                    <a:pt x="0" y="0"/>
                  </a:lnTo>
                  <a:lnTo>
                    <a:pt x="0" y="512891"/>
                  </a:lnTo>
                  <a:lnTo>
                    <a:pt x="6943559" y="512891"/>
                  </a:lnTo>
                  <a:lnTo>
                    <a:pt x="6943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1162704" y="5086546"/>
            <a:ext cx="6744970" cy="568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0880" marR="5080" indent="-691515">
              <a:lnSpc>
                <a:spcPct val="127200"/>
              </a:lnSpc>
              <a:spcBef>
                <a:spcPts val="95"/>
              </a:spcBef>
            </a:pPr>
            <a:r>
              <a:rPr sz="1400" spc="10" dirty="0">
                <a:latin typeface="Times New Roman"/>
                <a:cs typeface="Times New Roman"/>
              </a:rPr>
              <a:t>Рис.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5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–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Ролевое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распределение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субъектов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модели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формирования общих </a:t>
            </a:r>
            <a:r>
              <a:rPr sz="1400" spc="10" dirty="0">
                <a:latin typeface="Times New Roman"/>
                <a:cs typeface="Times New Roman"/>
              </a:rPr>
              <a:t>компетенций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студентов </a:t>
            </a:r>
            <a:r>
              <a:rPr sz="1400" spc="20" dirty="0">
                <a:latin typeface="Times New Roman"/>
                <a:cs typeface="Times New Roman"/>
              </a:rPr>
              <a:t>ПОО</a:t>
            </a:r>
            <a:r>
              <a:rPr sz="1400" spc="10" dirty="0">
                <a:latin typeface="Times New Roman"/>
                <a:cs typeface="Times New Roman"/>
              </a:rPr>
              <a:t> в условиях интегрированной образовательной среды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5428615" y="2000268"/>
            <a:ext cx="1574165" cy="2282190"/>
            <a:chOff x="5428615" y="2000268"/>
            <a:chExt cx="1574165" cy="2282190"/>
          </a:xfrm>
        </p:grpSpPr>
        <p:sp>
          <p:nvSpPr>
            <p:cNvPr id="105" name="object 105"/>
            <p:cNvSpPr/>
            <p:nvPr/>
          </p:nvSpPr>
          <p:spPr>
            <a:xfrm>
              <a:off x="5630021" y="2100185"/>
              <a:ext cx="1370330" cy="1182370"/>
            </a:xfrm>
            <a:custGeom>
              <a:avLst/>
              <a:gdLst/>
              <a:ahLst/>
              <a:cxnLst/>
              <a:rect l="l" t="t" r="r" b="b"/>
              <a:pathLst>
                <a:path w="1370329" h="1182370">
                  <a:moveTo>
                    <a:pt x="1370123" y="1182311"/>
                  </a:moveTo>
                  <a:lnTo>
                    <a:pt x="0" y="0"/>
                  </a:lnTo>
                </a:path>
              </a:pathLst>
            </a:custGeom>
            <a:ln w="48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514298" y="2000268"/>
              <a:ext cx="163195" cy="151130"/>
            </a:xfrm>
            <a:custGeom>
              <a:avLst/>
              <a:gdLst/>
              <a:ahLst/>
              <a:cxnLst/>
              <a:rect l="l" t="t" r="r" b="b"/>
              <a:pathLst>
                <a:path w="163195" h="151130">
                  <a:moveTo>
                    <a:pt x="0" y="0"/>
                  </a:moveTo>
                  <a:lnTo>
                    <a:pt x="89916" y="150779"/>
                  </a:lnTo>
                  <a:lnTo>
                    <a:pt x="162697" y="669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518129" y="2230860"/>
              <a:ext cx="1482090" cy="2049145"/>
            </a:xfrm>
            <a:custGeom>
              <a:avLst/>
              <a:gdLst/>
              <a:ahLst/>
              <a:cxnLst/>
              <a:rect l="l" t="t" r="r" b="b"/>
              <a:pathLst>
                <a:path w="1482090" h="2049145">
                  <a:moveTo>
                    <a:pt x="1482015" y="2048890"/>
                  </a:moveTo>
                  <a:lnTo>
                    <a:pt x="0" y="0"/>
                  </a:lnTo>
                </a:path>
              </a:pathLst>
            </a:custGeom>
            <a:ln w="48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28615" y="2107020"/>
              <a:ext cx="142875" cy="167640"/>
            </a:xfrm>
            <a:custGeom>
              <a:avLst/>
              <a:gdLst/>
              <a:ahLst/>
              <a:cxnLst/>
              <a:rect l="l" t="t" r="r" b="b"/>
              <a:pathLst>
                <a:path w="142875" h="167639">
                  <a:moveTo>
                    <a:pt x="0" y="0"/>
                  </a:moveTo>
                  <a:lnTo>
                    <a:pt x="52619" y="167465"/>
                  </a:lnTo>
                  <a:lnTo>
                    <a:pt x="142738" y="102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9" name="object 109"/>
          <p:cNvGrpSpPr/>
          <p:nvPr/>
        </p:nvGrpSpPr>
        <p:grpSpPr>
          <a:xfrm>
            <a:off x="1054417" y="5170741"/>
            <a:ext cx="704850" cy="328295"/>
            <a:chOff x="1054417" y="5170741"/>
            <a:chExt cx="704850" cy="328295"/>
          </a:xfrm>
        </p:grpSpPr>
        <p:sp>
          <p:nvSpPr>
            <p:cNvPr id="110" name="object 110"/>
            <p:cNvSpPr/>
            <p:nvPr/>
          </p:nvSpPr>
          <p:spPr>
            <a:xfrm>
              <a:off x="1059180" y="5175503"/>
              <a:ext cx="695325" cy="318770"/>
            </a:xfrm>
            <a:custGeom>
              <a:avLst/>
              <a:gdLst/>
              <a:ahLst/>
              <a:cxnLst/>
              <a:rect l="l" t="t" r="r" b="b"/>
              <a:pathLst>
                <a:path w="695325" h="318770">
                  <a:moveTo>
                    <a:pt x="694944" y="0"/>
                  </a:moveTo>
                  <a:lnTo>
                    <a:pt x="0" y="0"/>
                  </a:lnTo>
                  <a:lnTo>
                    <a:pt x="0" y="318516"/>
                  </a:lnTo>
                  <a:lnTo>
                    <a:pt x="694944" y="318516"/>
                  </a:lnTo>
                  <a:lnTo>
                    <a:pt x="694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59180" y="5175503"/>
              <a:ext cx="695325" cy="318770"/>
            </a:xfrm>
            <a:custGeom>
              <a:avLst/>
              <a:gdLst/>
              <a:ahLst/>
              <a:cxnLst/>
              <a:rect l="l" t="t" r="r" b="b"/>
              <a:pathLst>
                <a:path w="695325" h="318770">
                  <a:moveTo>
                    <a:pt x="0" y="318516"/>
                  </a:moveTo>
                  <a:lnTo>
                    <a:pt x="694944" y="318516"/>
                  </a:lnTo>
                  <a:lnTo>
                    <a:pt x="694944" y="0"/>
                  </a:lnTo>
                  <a:lnTo>
                    <a:pt x="0" y="0"/>
                  </a:lnTo>
                  <a:lnTo>
                    <a:pt x="0" y="31851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175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266" y="1101978"/>
            <a:ext cx="302577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СЛОЖНОСТИ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И</a:t>
            </a:r>
            <a:r>
              <a:rPr sz="20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БАРЬЕРЫ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8" y="1955292"/>
            <a:ext cx="5059680" cy="429158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984494" y="2125421"/>
            <a:ext cx="2884170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Tahoma"/>
                <a:cs typeface="Tahoma"/>
              </a:rPr>
              <a:t>1967.</a:t>
            </a:r>
            <a:r>
              <a:rPr sz="2000" b="1" spc="-2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ahoma"/>
                <a:cs typeface="Tahoma"/>
              </a:rPr>
              <a:t>Швеция.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solidFill>
                  <a:srgbClr val="C00000"/>
                </a:solidFill>
                <a:latin typeface="Tahoma"/>
                <a:cs typeface="Tahoma"/>
              </a:rPr>
              <a:t>Первое</a:t>
            </a:r>
            <a:r>
              <a:rPr sz="2000" spc="-5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ahoma"/>
                <a:cs typeface="Tahoma"/>
              </a:rPr>
              <a:t>утро</a:t>
            </a:r>
            <a:r>
              <a:rPr sz="2000" spc="-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C00000"/>
                </a:solidFill>
                <a:latin typeface="Tahoma"/>
                <a:cs typeface="Tahoma"/>
              </a:rPr>
              <a:t>после</a:t>
            </a:r>
            <a:r>
              <a:rPr sz="2000" spc="-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ahoma"/>
                <a:cs typeface="Tahoma"/>
              </a:rPr>
              <a:t>того, </a:t>
            </a:r>
            <a:r>
              <a:rPr sz="2000" spc="-6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ahoma"/>
                <a:cs typeface="Tahoma"/>
              </a:rPr>
              <a:t>как страна перешла </a:t>
            </a:r>
            <a:r>
              <a:rPr sz="2000" dirty="0">
                <a:solidFill>
                  <a:srgbClr val="C00000"/>
                </a:solidFill>
                <a:latin typeface="Tahoma"/>
                <a:cs typeface="Tahoma"/>
              </a:rPr>
              <a:t>с </a:t>
            </a:r>
            <a:r>
              <a:rPr sz="2000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C00000"/>
                </a:solidFill>
                <a:latin typeface="Tahoma"/>
                <a:cs typeface="Tahoma"/>
              </a:rPr>
              <a:t>левостороннего на </a:t>
            </a:r>
            <a:r>
              <a:rPr sz="2000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Tahoma"/>
                <a:cs typeface="Tahoma"/>
              </a:rPr>
              <a:t>правосторонне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C00000"/>
                </a:solidFill>
                <a:latin typeface="Tahoma"/>
                <a:cs typeface="Tahoma"/>
              </a:rPr>
              <a:t>движение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" y="90741"/>
            <a:ext cx="8175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5266" y="1101978"/>
            <a:ext cx="7722870" cy="50882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ТИПИЧНЫЕ</a:t>
            </a:r>
            <a:r>
              <a:rPr sz="20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ОШИБКИ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50" dirty="0">
              <a:latin typeface="Tahoma"/>
              <a:cs typeface="Tahoma"/>
            </a:endParaRPr>
          </a:p>
          <a:p>
            <a:pPr marL="469900" marR="1475105" indent="-457834">
              <a:lnSpc>
                <a:spcPct val="113999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Tahoma"/>
                <a:cs typeface="Tahoma"/>
              </a:rPr>
              <a:t>Разбалансировка по </a:t>
            </a:r>
            <a:r>
              <a:rPr sz="2000" dirty="0">
                <a:latin typeface="Tahoma"/>
                <a:cs typeface="Tahoma"/>
              </a:rPr>
              <a:t>оси </a:t>
            </a:r>
            <a:r>
              <a:rPr sz="2000" spc="-5" dirty="0">
                <a:latin typeface="Tahoma"/>
                <a:cs typeface="Tahoma"/>
              </a:rPr>
              <a:t>«педагогические цели </a:t>
            </a:r>
            <a:r>
              <a:rPr sz="2000" dirty="0">
                <a:latin typeface="Tahoma"/>
                <a:cs typeface="Tahoma"/>
              </a:rPr>
              <a:t>–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практические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цели».</a:t>
            </a:r>
            <a:endParaRPr sz="2000" dirty="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spcBef>
                <a:spcPts val="94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Tahoma"/>
                <a:cs typeface="Tahoma"/>
              </a:rPr>
              <a:t>«Превращение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проекта</a:t>
            </a:r>
            <a:r>
              <a:rPr sz="2000" dirty="0">
                <a:latin typeface="Tahoma"/>
                <a:cs typeface="Tahoma"/>
              </a:rPr>
              <a:t> в реферат»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(имитация).</a:t>
            </a:r>
            <a:endParaRPr sz="2000" dirty="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Tahoma"/>
                <a:cs typeface="Tahoma"/>
              </a:rPr>
              <a:t>Переоценка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результата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недооценка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процесса.</a:t>
            </a:r>
            <a:endParaRPr sz="2000" dirty="0">
              <a:latin typeface="Tahoma"/>
              <a:cs typeface="Tahoma"/>
            </a:endParaRPr>
          </a:p>
          <a:p>
            <a:pPr marL="469900" marR="922655" indent="-457834">
              <a:lnSpc>
                <a:spcPct val="113999"/>
              </a:lnSpc>
              <a:spcBef>
                <a:spcPts val="6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Tahoma"/>
                <a:cs typeface="Tahoma"/>
              </a:rPr>
              <a:t>Нарушение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принципа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постепенности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(в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наращивании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самостоятельности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обучающихся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использовании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их</a:t>
            </a:r>
            <a:endParaRPr sz="20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340"/>
              </a:spcBef>
            </a:pPr>
            <a:r>
              <a:rPr sz="2000" spc="-5" dirty="0">
                <a:latin typeface="Tahoma"/>
                <a:cs typeface="Tahoma"/>
              </a:rPr>
              <a:t>«проектных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компетенций»).</a:t>
            </a:r>
            <a:endParaRPr sz="2000" dirty="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spcBef>
                <a:spcPts val="935"/>
              </a:spcBef>
              <a:buAutoNum type="arabicPeriod" startAt="5"/>
              <a:tabLst>
                <a:tab pos="469900" algn="l"/>
                <a:tab pos="470534" algn="l"/>
              </a:tabLst>
            </a:pPr>
            <a:r>
              <a:rPr sz="2000" spc="-5" dirty="0">
                <a:latin typeface="Tahoma"/>
                <a:cs typeface="Tahoma"/>
              </a:rPr>
              <a:t>Переоценка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или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недооценка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роли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педагога.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2100" spc="-55" dirty="0">
                <a:solidFill>
                  <a:srgbClr val="C00000"/>
                </a:solidFill>
                <a:latin typeface="Tahoma"/>
                <a:cs typeface="Tahoma"/>
              </a:rPr>
              <a:t>Самостоятельность</a:t>
            </a:r>
            <a:r>
              <a:rPr sz="2100" spc="-7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spc="-55" dirty="0">
                <a:solidFill>
                  <a:srgbClr val="C00000"/>
                </a:solidFill>
                <a:latin typeface="Tahoma"/>
                <a:cs typeface="Tahoma"/>
              </a:rPr>
              <a:t>студентов</a:t>
            </a:r>
            <a:r>
              <a:rPr sz="2100" spc="-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spc="-55" dirty="0">
                <a:solidFill>
                  <a:srgbClr val="C00000"/>
                </a:solidFill>
                <a:latin typeface="Tahoma"/>
                <a:cs typeface="Tahoma"/>
              </a:rPr>
              <a:t>в</a:t>
            </a:r>
            <a:r>
              <a:rPr sz="2100" spc="-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spc="-55" dirty="0">
                <a:solidFill>
                  <a:srgbClr val="C00000"/>
                </a:solidFill>
                <a:latin typeface="Tahoma"/>
                <a:cs typeface="Tahoma"/>
              </a:rPr>
              <a:t>разработке и</a:t>
            </a:r>
            <a:r>
              <a:rPr sz="2100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spc="-55" dirty="0">
                <a:solidFill>
                  <a:srgbClr val="C00000"/>
                </a:solidFill>
                <a:latin typeface="Tahoma"/>
                <a:cs typeface="Tahoma"/>
              </a:rPr>
              <a:t>реализации</a:t>
            </a:r>
            <a:endParaRPr sz="2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2100" spc="-55" dirty="0">
                <a:solidFill>
                  <a:srgbClr val="C00000"/>
                </a:solidFill>
                <a:latin typeface="Tahoma"/>
                <a:cs typeface="Tahoma"/>
              </a:rPr>
              <a:t>проектных замыслов</a:t>
            </a:r>
            <a:r>
              <a:rPr sz="2100" spc="-60" dirty="0">
                <a:solidFill>
                  <a:srgbClr val="C00000"/>
                </a:solidFill>
                <a:latin typeface="Tahoma"/>
                <a:cs typeface="Tahoma"/>
              </a:rPr>
              <a:t> должна</a:t>
            </a:r>
            <a:r>
              <a:rPr sz="2100" spc="-55" dirty="0">
                <a:solidFill>
                  <a:srgbClr val="C00000"/>
                </a:solidFill>
                <a:latin typeface="Tahoma"/>
                <a:cs typeface="Tahoma"/>
              </a:rPr>
              <a:t> постепенно</a:t>
            </a:r>
            <a:r>
              <a:rPr sz="2100" spc="-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spc="-50" dirty="0">
                <a:solidFill>
                  <a:srgbClr val="C00000"/>
                </a:solidFill>
                <a:latin typeface="Tahoma"/>
                <a:cs typeface="Tahoma"/>
              </a:rPr>
              <a:t>возрастать,</a:t>
            </a:r>
            <a:r>
              <a:rPr sz="2100" spc="-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spc="-60" dirty="0">
                <a:solidFill>
                  <a:srgbClr val="C00000"/>
                </a:solidFill>
                <a:latin typeface="Tahoma"/>
                <a:cs typeface="Tahoma"/>
              </a:rPr>
              <a:t>постепенно</a:t>
            </a:r>
            <a:endParaRPr sz="2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2100" spc="-55" dirty="0">
                <a:solidFill>
                  <a:srgbClr val="C00000"/>
                </a:solidFill>
                <a:latin typeface="Tahoma"/>
                <a:cs typeface="Tahoma"/>
              </a:rPr>
              <a:t>вытесняя педагога</a:t>
            </a:r>
            <a:r>
              <a:rPr sz="2100" spc="-6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spc="-55" dirty="0">
                <a:solidFill>
                  <a:srgbClr val="C00000"/>
                </a:solidFill>
                <a:latin typeface="Tahoma"/>
                <a:cs typeface="Tahoma"/>
              </a:rPr>
              <a:t>из</a:t>
            </a:r>
            <a:r>
              <a:rPr sz="2100" spc="-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spc="-55" dirty="0">
                <a:solidFill>
                  <a:srgbClr val="C00000"/>
                </a:solidFill>
                <a:latin typeface="Tahoma"/>
                <a:cs typeface="Tahoma"/>
              </a:rPr>
              <a:t>проектной</a:t>
            </a:r>
            <a:r>
              <a:rPr sz="2100" spc="-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100" spc="-55" dirty="0">
                <a:solidFill>
                  <a:srgbClr val="C00000"/>
                </a:solidFill>
                <a:latin typeface="Tahoma"/>
                <a:cs typeface="Tahoma"/>
              </a:rPr>
              <a:t>деятельности студентов.</a:t>
            </a:r>
            <a:endParaRPr sz="2100" dirty="0">
              <a:latin typeface="Tahoma"/>
              <a:cs typeface="Tahom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" y="90741"/>
            <a:ext cx="8175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266" y="1101978"/>
            <a:ext cx="586994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«ЧТО</a:t>
            </a:r>
            <a:r>
              <a:rPr sz="20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НЕ</a:t>
            </a:r>
            <a:r>
              <a:rPr sz="20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МОЖЕТ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 БЫТЬ</a:t>
            </a:r>
            <a:r>
              <a:rPr sz="20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ПРИЗНАНО</a:t>
            </a:r>
            <a:r>
              <a:rPr sz="2000" spc="4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ПРОЕКТОМ»?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5266" y="2082164"/>
            <a:ext cx="7795895" cy="34759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Tahoma"/>
                <a:cs typeface="Tahoma"/>
              </a:rPr>
              <a:t>Этапы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проекта,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взятые</a:t>
            </a:r>
            <a:r>
              <a:rPr sz="2000" spc="-3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по </a:t>
            </a:r>
            <a:r>
              <a:rPr sz="2000" dirty="0">
                <a:latin typeface="Tahoma"/>
                <a:cs typeface="Tahoma"/>
              </a:rPr>
              <a:t>отдельности.</a:t>
            </a:r>
          </a:p>
          <a:p>
            <a:pPr marL="469900" indent="-457834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Tahoma"/>
                <a:cs typeface="Tahoma"/>
              </a:rPr>
              <a:t>Продукт:</a:t>
            </a:r>
            <a:endParaRPr sz="2000" dirty="0">
              <a:latin typeface="Tahoma"/>
              <a:cs typeface="Tahoma"/>
            </a:endParaRPr>
          </a:p>
          <a:p>
            <a:pPr marL="927100" lvl="1" indent="-457834">
              <a:lnSpc>
                <a:spcPct val="100000"/>
              </a:lnSpc>
              <a:spcBef>
                <a:spcPts val="1800"/>
              </a:spcBef>
              <a:buFont typeface="Microsoft Sans Serif"/>
              <a:buChar char="•"/>
              <a:tabLst>
                <a:tab pos="927100" algn="l"/>
                <a:tab pos="927735" algn="l"/>
              </a:tabLst>
            </a:pPr>
            <a:r>
              <a:rPr sz="2000" dirty="0">
                <a:latin typeface="Tahoma"/>
                <a:cs typeface="Tahoma"/>
              </a:rPr>
              <a:t>не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имеет внешнего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заказчика</a:t>
            </a:r>
            <a:r>
              <a:rPr sz="2000" spc="-5" dirty="0">
                <a:latin typeface="Tahoma"/>
                <a:cs typeface="Tahoma"/>
              </a:rPr>
              <a:t> (пользователя);</a:t>
            </a:r>
            <a:endParaRPr sz="2000" dirty="0">
              <a:latin typeface="Tahoma"/>
              <a:cs typeface="Tahoma"/>
            </a:endParaRPr>
          </a:p>
          <a:p>
            <a:pPr marL="927100" lvl="1" indent="-457834">
              <a:lnSpc>
                <a:spcPct val="100000"/>
              </a:lnSpc>
              <a:spcBef>
                <a:spcPts val="1800"/>
              </a:spcBef>
              <a:buFont typeface="Microsoft Sans Serif"/>
              <a:buChar char="•"/>
              <a:tabLst>
                <a:tab pos="927100" algn="l"/>
                <a:tab pos="927735" algn="l"/>
              </a:tabLst>
            </a:pPr>
            <a:r>
              <a:rPr sz="2000" dirty="0">
                <a:latin typeface="Tahoma"/>
                <a:cs typeface="Tahoma"/>
              </a:rPr>
              <a:t>не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spc="-5" dirty="0">
                <a:latin typeface="Tahoma"/>
                <a:cs typeface="Tahoma"/>
              </a:rPr>
              <a:t>имеет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материальной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(отчуждаемой)</a:t>
            </a:r>
            <a:r>
              <a:rPr sz="2000" spc="-6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составляющей;</a:t>
            </a:r>
          </a:p>
          <a:p>
            <a:pPr marL="927100" lvl="1" indent="-457834">
              <a:lnSpc>
                <a:spcPct val="100000"/>
              </a:lnSpc>
              <a:spcBef>
                <a:spcPts val="1800"/>
              </a:spcBef>
              <a:buFont typeface="Microsoft Sans Serif"/>
              <a:buChar char="•"/>
              <a:tabLst>
                <a:tab pos="927100" algn="l"/>
                <a:tab pos="927735" algn="l"/>
              </a:tabLst>
            </a:pPr>
            <a:r>
              <a:rPr sz="2000" dirty="0">
                <a:latin typeface="Tahoma"/>
                <a:cs typeface="Tahoma"/>
              </a:rPr>
              <a:t>не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обеспечивает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продвижения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проектантов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в</a:t>
            </a:r>
            <a:r>
              <a:rPr sz="2000" spc="-1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ЗУНК.</a:t>
            </a:r>
          </a:p>
          <a:p>
            <a:pPr marL="469900" indent="-457834">
              <a:lnSpc>
                <a:spcPct val="100000"/>
              </a:lnSpc>
              <a:spcBef>
                <a:spcPts val="18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spc="-5" dirty="0">
                <a:latin typeface="Tahoma"/>
                <a:cs typeface="Tahoma"/>
              </a:rPr>
              <a:t>Не</a:t>
            </a:r>
            <a:r>
              <a:rPr sz="2000" spc="-2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задействован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фактор</a:t>
            </a:r>
            <a:r>
              <a:rPr sz="2000" spc="-3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интегративности</a:t>
            </a:r>
          </a:p>
          <a:p>
            <a:pPr marL="4699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Tahoma"/>
                <a:cs typeface="Tahoma"/>
              </a:rPr>
              <a:t>(</a:t>
            </a:r>
            <a:r>
              <a:rPr sz="2000" spc="-5" dirty="0" err="1">
                <a:latin typeface="Tahoma"/>
                <a:cs typeface="Tahoma"/>
              </a:rPr>
              <a:t>межпредметности</a:t>
            </a:r>
            <a:r>
              <a:rPr sz="2000" spc="-5" dirty="0" smtClean="0">
                <a:latin typeface="Tahoma"/>
                <a:cs typeface="Tahoma"/>
              </a:rPr>
              <a:t>).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" y="90741"/>
            <a:ext cx="8175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2585" y="1146302"/>
            <a:ext cx="459168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БАЗОВЫЕ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 ХАРАКТЕРИСТИКИ</a:t>
            </a:r>
            <a:r>
              <a:rPr sz="2000" spc="5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ПРОЕКТА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18108" y="2395474"/>
            <a:ext cx="3830320" cy="2540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014730" indent="-287020">
              <a:lnSpc>
                <a:spcPct val="125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45" dirty="0">
                <a:solidFill>
                  <a:srgbClr val="800000"/>
                </a:solidFill>
                <a:latin typeface="Microsoft Sans Serif"/>
                <a:cs typeface="Microsoft Sans Serif"/>
              </a:rPr>
              <a:t>Результативность </a:t>
            </a:r>
            <a:r>
              <a:rPr sz="2400" spc="-625" dirty="0">
                <a:solidFill>
                  <a:srgbClr val="800000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800000"/>
                </a:solidFill>
                <a:latin typeface="Microsoft Sans Serif"/>
                <a:cs typeface="Microsoft Sans Serif"/>
              </a:rPr>
              <a:t>(продуктивность)</a:t>
            </a:r>
            <a:endParaRPr sz="2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132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25" dirty="0">
                <a:latin typeface="Microsoft Sans Serif"/>
                <a:cs typeface="Microsoft Sans Serif"/>
              </a:rPr>
              <a:t>Локальность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во времени</a:t>
            </a:r>
            <a:endParaRPr sz="2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132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35" dirty="0">
                <a:latin typeface="Microsoft Sans Serif"/>
                <a:cs typeface="Microsoft Sans Serif"/>
              </a:rPr>
              <a:t>Разовость</a:t>
            </a:r>
            <a:endParaRPr sz="24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1320"/>
              </a:spcBef>
              <a:buFont typeface="Wingdings"/>
              <a:buChar char=""/>
              <a:tabLst>
                <a:tab pos="299720" algn="l"/>
              </a:tabLst>
            </a:pPr>
            <a:r>
              <a:rPr sz="2400" spc="-25" dirty="0">
                <a:latin typeface="Microsoft Sans Serif"/>
                <a:cs typeface="Microsoft Sans Serif"/>
              </a:rPr>
              <a:t>Уникальность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91584" y="1772411"/>
            <a:ext cx="4368165" cy="4864735"/>
            <a:chOff x="4291584" y="1772411"/>
            <a:chExt cx="4368165" cy="48647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8236" y="3217163"/>
              <a:ext cx="2961132" cy="17632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1584" y="4939283"/>
              <a:ext cx="3235452" cy="16977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8200" y="1772411"/>
              <a:ext cx="2378963" cy="148590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0" y="93866"/>
            <a:ext cx="814449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0" y="1141539"/>
            <a:ext cx="224155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МЕТОД</a:t>
            </a:r>
            <a:r>
              <a:rPr sz="20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ПРОЕКТОВ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3587" y="4588764"/>
            <a:ext cx="7854315" cy="0"/>
          </a:xfrm>
          <a:custGeom>
            <a:avLst/>
            <a:gdLst/>
            <a:ahLst/>
            <a:cxnLst/>
            <a:rect l="l" t="t" r="r" b="b"/>
            <a:pathLst>
              <a:path w="7854315">
                <a:moveTo>
                  <a:pt x="0" y="0"/>
                </a:moveTo>
                <a:lnTo>
                  <a:pt x="785431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42692" y="1503045"/>
            <a:ext cx="30568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C00000"/>
                </a:solidFill>
              </a:rPr>
              <a:t>Метод</a:t>
            </a:r>
            <a:r>
              <a:rPr sz="3200" spc="-50" dirty="0">
                <a:solidFill>
                  <a:srgbClr val="C00000"/>
                </a:solidFill>
              </a:rPr>
              <a:t> </a:t>
            </a:r>
            <a:r>
              <a:rPr sz="3200" spc="-5" dirty="0">
                <a:solidFill>
                  <a:srgbClr val="C00000"/>
                </a:solidFill>
              </a:rPr>
              <a:t>проектов</a:t>
            </a:r>
            <a:r>
              <a:rPr sz="3200" spc="-70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-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1216660" algn="just">
              <a:lnSpc>
                <a:spcPct val="85000"/>
              </a:lnSpc>
              <a:spcBef>
                <a:spcPts val="600"/>
              </a:spcBef>
            </a:pPr>
            <a:r>
              <a:rPr sz="2800" spc="-5" dirty="0">
                <a:latin typeface="Calibri"/>
                <a:cs typeface="Calibri"/>
              </a:rPr>
              <a:t>- </a:t>
            </a:r>
            <a:r>
              <a:rPr sz="2800" spc="-30" dirty="0">
                <a:latin typeface="Calibri"/>
                <a:cs typeface="Calibri"/>
              </a:rPr>
              <a:t>метод </a:t>
            </a:r>
            <a:r>
              <a:rPr sz="2800" spc="-10" dirty="0">
                <a:latin typeface="Calibri"/>
                <a:cs typeface="Calibri"/>
              </a:rPr>
              <a:t>обучения, </a:t>
            </a:r>
            <a:r>
              <a:rPr sz="2800" spc="-5" dirty="0">
                <a:latin typeface="Calibri"/>
                <a:cs typeface="Calibri"/>
              </a:rPr>
              <a:t>основанный на </a:t>
            </a:r>
            <a:r>
              <a:rPr sz="2800" spc="-10" dirty="0">
                <a:latin typeface="Calibri"/>
                <a:cs typeface="Calibri"/>
              </a:rPr>
              <a:t>постановке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социально значимой </a:t>
            </a:r>
            <a:r>
              <a:rPr sz="2800" spc="-25" dirty="0">
                <a:latin typeface="Calibri"/>
                <a:cs typeface="Calibri"/>
              </a:rPr>
              <a:t>цели </a:t>
            </a:r>
            <a:r>
              <a:rPr sz="2800" spc="-5" dirty="0">
                <a:latin typeface="Calibri"/>
                <a:cs typeface="Calibri"/>
              </a:rPr>
              <a:t>и её </a:t>
            </a:r>
            <a:r>
              <a:rPr sz="2800" spc="-10" dirty="0">
                <a:latin typeface="Calibri"/>
                <a:cs typeface="Calibri"/>
              </a:rPr>
              <a:t>практическом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достижении.</a:t>
            </a:r>
            <a:endParaRPr sz="2800" dirty="0">
              <a:latin typeface="Calibri"/>
              <a:cs typeface="Calibri"/>
            </a:endParaRPr>
          </a:p>
          <a:p>
            <a:pPr marL="927100" marR="5080" indent="914400" algn="just">
              <a:lnSpc>
                <a:spcPct val="86500"/>
              </a:lnSpc>
              <a:spcBef>
                <a:spcPts val="905"/>
              </a:spcBef>
            </a:pPr>
            <a:r>
              <a:rPr dirty="0">
                <a:solidFill>
                  <a:srgbClr val="800000"/>
                </a:solidFill>
                <a:latin typeface="Calibri"/>
                <a:cs typeface="Calibri"/>
              </a:rPr>
              <a:t>В</a:t>
            </a:r>
            <a:r>
              <a:rPr spc="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800000"/>
                </a:solidFill>
                <a:latin typeface="Calibri"/>
                <a:cs typeface="Calibri"/>
              </a:rPr>
              <a:t>отличие</a:t>
            </a: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800000"/>
                </a:solidFill>
                <a:latin typeface="Calibri"/>
                <a:cs typeface="Calibri"/>
              </a:rPr>
              <a:t>от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800000"/>
                </a:solidFill>
                <a:latin typeface="Calibri"/>
                <a:cs typeface="Calibri"/>
              </a:rPr>
              <a:t>проектирования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,</a:t>
            </a:r>
            <a:r>
              <a:rPr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проект</a:t>
            </a:r>
            <a:r>
              <a:rPr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800000"/>
                </a:solidFill>
                <a:latin typeface="Calibri"/>
                <a:cs typeface="Calibri"/>
              </a:rPr>
              <a:t>как</a:t>
            </a:r>
            <a:r>
              <a:rPr spc="434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800000"/>
                </a:solidFill>
                <a:latin typeface="Calibri"/>
                <a:cs typeface="Calibri"/>
              </a:rPr>
              <a:t>метод </a:t>
            </a:r>
            <a:r>
              <a:rPr spc="-44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обучения не привязан </a:t>
            </a:r>
            <a:r>
              <a:rPr dirty="0">
                <a:solidFill>
                  <a:srgbClr val="800000"/>
                </a:solidFill>
                <a:latin typeface="Calibri"/>
                <a:cs typeface="Calibri"/>
              </a:rPr>
              <a:t>к </a:t>
            </a:r>
            <a:r>
              <a:rPr spc="-10" dirty="0">
                <a:solidFill>
                  <a:srgbClr val="800000"/>
                </a:solidFill>
                <a:latin typeface="Calibri"/>
                <a:cs typeface="Calibri"/>
              </a:rPr>
              <a:t>конкретному </a:t>
            </a: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содержанию </a:t>
            </a:r>
            <a:r>
              <a:rPr dirty="0">
                <a:solidFill>
                  <a:srgbClr val="800000"/>
                </a:solidFill>
                <a:latin typeface="Calibri"/>
                <a:cs typeface="Calibri"/>
              </a:rPr>
              <a:t>и </a:t>
            </a: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может </a:t>
            </a:r>
            <a:r>
              <a:rPr dirty="0">
                <a:solidFill>
                  <a:srgbClr val="800000"/>
                </a:solidFill>
                <a:latin typeface="Calibri"/>
                <a:cs typeface="Calibri"/>
              </a:rPr>
              <a:t>быть </a:t>
            </a:r>
            <a:r>
              <a:rPr spc="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использован </a:t>
            </a:r>
            <a:r>
              <a:rPr dirty="0">
                <a:solidFill>
                  <a:srgbClr val="800000"/>
                </a:solidFill>
                <a:latin typeface="Calibri"/>
                <a:cs typeface="Calibri"/>
              </a:rPr>
              <a:t>в </a:t>
            </a:r>
            <a:r>
              <a:rPr spc="-35" dirty="0">
                <a:solidFill>
                  <a:srgbClr val="800000"/>
                </a:solidFill>
                <a:latin typeface="Calibri"/>
                <a:cs typeface="Calibri"/>
              </a:rPr>
              <a:t>ходе</a:t>
            </a:r>
            <a:r>
              <a:rPr spc="-3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изучения </a:t>
            </a:r>
            <a:r>
              <a:rPr spc="-10" dirty="0">
                <a:solidFill>
                  <a:srgbClr val="800000"/>
                </a:solidFill>
                <a:latin typeface="Calibri"/>
                <a:cs typeface="Calibri"/>
              </a:rPr>
              <a:t>любого предмета, </a:t>
            </a:r>
            <a:r>
              <a:rPr dirty="0">
                <a:solidFill>
                  <a:srgbClr val="800000"/>
                </a:solidFill>
                <a:latin typeface="Calibri"/>
                <a:cs typeface="Calibri"/>
              </a:rPr>
              <a:t>а </a:t>
            </a:r>
            <a:r>
              <a:rPr spc="-10" dirty="0">
                <a:solidFill>
                  <a:srgbClr val="800000"/>
                </a:solidFill>
                <a:latin typeface="Calibri"/>
                <a:cs typeface="Calibri"/>
              </a:rPr>
              <a:t>также </a:t>
            </a:r>
            <a:r>
              <a:rPr spc="-15" dirty="0">
                <a:solidFill>
                  <a:srgbClr val="800000"/>
                </a:solidFill>
                <a:latin typeface="Calibri"/>
                <a:cs typeface="Calibri"/>
              </a:rPr>
              <a:t>может </a:t>
            </a:r>
            <a:r>
              <a:rPr spc="-1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800000"/>
                </a:solidFill>
                <a:latin typeface="Calibri"/>
                <a:cs typeface="Calibri"/>
              </a:rPr>
              <a:t>являться</a:t>
            </a:r>
            <a:r>
              <a:rPr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800000"/>
                </a:solidFill>
                <a:latin typeface="Calibri"/>
                <a:cs typeface="Calibri"/>
              </a:rPr>
              <a:t>межпредметным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 dirty="0">
              <a:latin typeface="Calibri"/>
              <a:cs typeface="Calibri"/>
            </a:endParaRPr>
          </a:p>
          <a:p>
            <a:pPr marL="2603500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Учебный</a:t>
            </a:r>
            <a:r>
              <a:rPr sz="3200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проект</a:t>
            </a:r>
            <a:r>
              <a:rPr sz="3200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endParaRPr sz="3200" dirty="0">
              <a:latin typeface="Calibri"/>
              <a:cs typeface="Calibri"/>
            </a:endParaRPr>
          </a:p>
          <a:p>
            <a:pPr marL="95885">
              <a:lnSpc>
                <a:spcPts val="3110"/>
              </a:lnSpc>
              <a:spcBef>
                <a:spcPts val="465"/>
              </a:spcBef>
            </a:pP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проект,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осуществляемый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учащимися </a:t>
            </a:r>
            <a:r>
              <a:rPr sz="2800" spc="-30" dirty="0">
                <a:latin typeface="Calibri"/>
                <a:cs typeface="Calibri"/>
              </a:rPr>
              <a:t>под</a:t>
            </a:r>
            <a:endParaRPr sz="2800" dirty="0">
              <a:latin typeface="Calibri"/>
              <a:cs typeface="Calibri"/>
            </a:endParaRPr>
          </a:p>
          <a:p>
            <a:pPr marL="95885" marR="1106805">
              <a:lnSpc>
                <a:spcPts val="2860"/>
              </a:lnSpc>
              <a:spcBef>
                <a:spcPts val="265"/>
              </a:spcBef>
            </a:pPr>
            <a:r>
              <a:rPr sz="2800" spc="-20" dirty="0">
                <a:latin typeface="Calibri"/>
                <a:cs typeface="Calibri"/>
              </a:rPr>
              <a:t>руководством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педагога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имеющий</a:t>
            </a:r>
            <a:r>
              <a:rPr sz="2800" dirty="0">
                <a:latin typeface="Calibri"/>
                <a:cs typeface="Calibri"/>
              </a:rPr>
              <a:t> не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только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прагматическую,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но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педагогическую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цель.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2320" y="93866"/>
            <a:ext cx="814449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0732" y="2337816"/>
            <a:ext cx="1451610" cy="953769"/>
          </a:xfrm>
          <a:custGeom>
            <a:avLst/>
            <a:gdLst/>
            <a:ahLst/>
            <a:cxnLst/>
            <a:rect l="l" t="t" r="r" b="b"/>
            <a:pathLst>
              <a:path w="1451610" h="953770">
                <a:moveTo>
                  <a:pt x="1345132" y="906879"/>
                </a:moveTo>
                <a:lnTo>
                  <a:pt x="1324356" y="938784"/>
                </a:lnTo>
                <a:lnTo>
                  <a:pt x="1451356" y="953262"/>
                </a:lnTo>
                <a:lnTo>
                  <a:pt x="1430279" y="917321"/>
                </a:lnTo>
                <a:lnTo>
                  <a:pt x="1361185" y="917321"/>
                </a:lnTo>
                <a:lnTo>
                  <a:pt x="1345132" y="906879"/>
                </a:lnTo>
                <a:close/>
              </a:path>
              <a:path w="1451610" h="953770">
                <a:moveTo>
                  <a:pt x="1365931" y="874938"/>
                </a:moveTo>
                <a:lnTo>
                  <a:pt x="1345132" y="906879"/>
                </a:lnTo>
                <a:lnTo>
                  <a:pt x="1361185" y="917321"/>
                </a:lnTo>
                <a:lnTo>
                  <a:pt x="1381887" y="885317"/>
                </a:lnTo>
                <a:lnTo>
                  <a:pt x="1365931" y="874938"/>
                </a:lnTo>
                <a:close/>
              </a:path>
              <a:path w="1451610" h="953770">
                <a:moveTo>
                  <a:pt x="1386713" y="843026"/>
                </a:moveTo>
                <a:lnTo>
                  <a:pt x="1365931" y="874938"/>
                </a:lnTo>
                <a:lnTo>
                  <a:pt x="1381887" y="885317"/>
                </a:lnTo>
                <a:lnTo>
                  <a:pt x="1361185" y="917321"/>
                </a:lnTo>
                <a:lnTo>
                  <a:pt x="1430279" y="917321"/>
                </a:lnTo>
                <a:lnTo>
                  <a:pt x="1386713" y="843026"/>
                </a:lnTo>
                <a:close/>
              </a:path>
              <a:path w="1451610" h="953770">
                <a:moveTo>
                  <a:pt x="20828" y="0"/>
                </a:moveTo>
                <a:lnTo>
                  <a:pt x="0" y="32004"/>
                </a:lnTo>
                <a:lnTo>
                  <a:pt x="1345132" y="906879"/>
                </a:lnTo>
                <a:lnTo>
                  <a:pt x="1365931" y="874938"/>
                </a:lnTo>
                <a:lnTo>
                  <a:pt x="20828" y="0"/>
                </a:lnTo>
                <a:close/>
              </a:path>
            </a:pathLst>
          </a:custGeom>
          <a:solidFill>
            <a:srgbClr val="212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1895"/>
            <a:ext cx="536448" cy="77723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27078" y="1079274"/>
            <a:ext cx="224155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МЕТОД</a:t>
            </a:r>
            <a:r>
              <a:rPr sz="2000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ПРОЕКТОВ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4494" y="3328797"/>
            <a:ext cx="16770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21218A"/>
                </a:solidFill>
                <a:latin typeface="Arial"/>
                <a:cs typeface="Arial"/>
              </a:rPr>
              <a:t>Репродуктивная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45792" y="2711195"/>
            <a:ext cx="3810000" cy="1039494"/>
            <a:chOff x="2145792" y="2711195"/>
            <a:chExt cx="3810000" cy="1039494"/>
          </a:xfrm>
        </p:grpSpPr>
        <p:sp>
          <p:nvSpPr>
            <p:cNvPr id="20" name="object 20"/>
            <p:cNvSpPr/>
            <p:nvPr/>
          </p:nvSpPr>
          <p:spPr>
            <a:xfrm>
              <a:off x="2145792" y="2711195"/>
              <a:ext cx="2426335" cy="513715"/>
            </a:xfrm>
            <a:custGeom>
              <a:avLst/>
              <a:gdLst/>
              <a:ahLst/>
              <a:cxnLst/>
              <a:rect l="l" t="t" r="r" b="b"/>
              <a:pathLst>
                <a:path w="2426335" h="513714">
                  <a:moveTo>
                    <a:pt x="1213104" y="0"/>
                  </a:moveTo>
                  <a:lnTo>
                    <a:pt x="1139210" y="468"/>
                  </a:lnTo>
                  <a:lnTo>
                    <a:pt x="1066487" y="1856"/>
                  </a:lnTo>
                  <a:lnTo>
                    <a:pt x="995061" y="4136"/>
                  </a:lnTo>
                  <a:lnTo>
                    <a:pt x="925059" y="7281"/>
                  </a:lnTo>
                  <a:lnTo>
                    <a:pt x="856607" y="11265"/>
                  </a:lnTo>
                  <a:lnTo>
                    <a:pt x="789834" y="16061"/>
                  </a:lnTo>
                  <a:lnTo>
                    <a:pt x="724865" y="21642"/>
                  </a:lnTo>
                  <a:lnTo>
                    <a:pt x="661829" y="27981"/>
                  </a:lnTo>
                  <a:lnTo>
                    <a:pt x="600851" y="35051"/>
                  </a:lnTo>
                  <a:lnTo>
                    <a:pt x="542058" y="42826"/>
                  </a:lnTo>
                  <a:lnTo>
                    <a:pt x="485578" y="51279"/>
                  </a:lnTo>
                  <a:lnTo>
                    <a:pt x="431538" y="60383"/>
                  </a:lnTo>
                  <a:lnTo>
                    <a:pt x="380064" y="70110"/>
                  </a:lnTo>
                  <a:lnTo>
                    <a:pt x="331284" y="80435"/>
                  </a:lnTo>
                  <a:lnTo>
                    <a:pt x="285324" y="91330"/>
                  </a:lnTo>
                  <a:lnTo>
                    <a:pt x="242311" y="102768"/>
                  </a:lnTo>
                  <a:lnTo>
                    <a:pt x="202373" y="114724"/>
                  </a:lnTo>
                  <a:lnTo>
                    <a:pt x="165636" y="127169"/>
                  </a:lnTo>
                  <a:lnTo>
                    <a:pt x="102273" y="153422"/>
                  </a:lnTo>
                  <a:lnTo>
                    <a:pt x="53237" y="181312"/>
                  </a:lnTo>
                  <a:lnTo>
                    <a:pt x="19546" y="210625"/>
                  </a:lnTo>
                  <a:lnTo>
                    <a:pt x="0" y="256793"/>
                  </a:lnTo>
                  <a:lnTo>
                    <a:pt x="2214" y="272440"/>
                  </a:lnTo>
                  <a:lnTo>
                    <a:pt x="34410" y="317783"/>
                  </a:lnTo>
                  <a:lnTo>
                    <a:pt x="75901" y="346412"/>
                  </a:lnTo>
                  <a:lnTo>
                    <a:pt x="132227" y="373510"/>
                  </a:lnTo>
                  <a:lnTo>
                    <a:pt x="202373" y="398863"/>
                  </a:lnTo>
                  <a:lnTo>
                    <a:pt x="242311" y="410819"/>
                  </a:lnTo>
                  <a:lnTo>
                    <a:pt x="285324" y="422257"/>
                  </a:lnTo>
                  <a:lnTo>
                    <a:pt x="331284" y="433152"/>
                  </a:lnTo>
                  <a:lnTo>
                    <a:pt x="380064" y="443477"/>
                  </a:lnTo>
                  <a:lnTo>
                    <a:pt x="431538" y="453204"/>
                  </a:lnTo>
                  <a:lnTo>
                    <a:pt x="485578" y="462308"/>
                  </a:lnTo>
                  <a:lnTo>
                    <a:pt x="542058" y="470761"/>
                  </a:lnTo>
                  <a:lnTo>
                    <a:pt x="600851" y="478536"/>
                  </a:lnTo>
                  <a:lnTo>
                    <a:pt x="661829" y="485606"/>
                  </a:lnTo>
                  <a:lnTo>
                    <a:pt x="724865" y="491945"/>
                  </a:lnTo>
                  <a:lnTo>
                    <a:pt x="789834" y="497526"/>
                  </a:lnTo>
                  <a:lnTo>
                    <a:pt x="856607" y="502322"/>
                  </a:lnTo>
                  <a:lnTo>
                    <a:pt x="925059" y="506306"/>
                  </a:lnTo>
                  <a:lnTo>
                    <a:pt x="995061" y="509451"/>
                  </a:lnTo>
                  <a:lnTo>
                    <a:pt x="1066487" y="511731"/>
                  </a:lnTo>
                  <a:lnTo>
                    <a:pt x="1139210" y="513119"/>
                  </a:lnTo>
                  <a:lnTo>
                    <a:pt x="1213104" y="513588"/>
                  </a:lnTo>
                  <a:lnTo>
                    <a:pt x="1286997" y="513119"/>
                  </a:lnTo>
                  <a:lnTo>
                    <a:pt x="1359720" y="511731"/>
                  </a:lnTo>
                  <a:lnTo>
                    <a:pt x="1431146" y="509451"/>
                  </a:lnTo>
                  <a:lnTo>
                    <a:pt x="1501148" y="506306"/>
                  </a:lnTo>
                  <a:lnTo>
                    <a:pt x="1569600" y="502322"/>
                  </a:lnTo>
                  <a:lnTo>
                    <a:pt x="1636373" y="497526"/>
                  </a:lnTo>
                  <a:lnTo>
                    <a:pt x="1701342" y="491945"/>
                  </a:lnTo>
                  <a:lnTo>
                    <a:pt x="1764378" y="485606"/>
                  </a:lnTo>
                  <a:lnTo>
                    <a:pt x="1825356" y="478536"/>
                  </a:lnTo>
                  <a:lnTo>
                    <a:pt x="1884149" y="470761"/>
                  </a:lnTo>
                  <a:lnTo>
                    <a:pt x="1940629" y="462308"/>
                  </a:lnTo>
                  <a:lnTo>
                    <a:pt x="1994669" y="453204"/>
                  </a:lnTo>
                  <a:lnTo>
                    <a:pt x="2046143" y="443477"/>
                  </a:lnTo>
                  <a:lnTo>
                    <a:pt x="2094923" y="433152"/>
                  </a:lnTo>
                  <a:lnTo>
                    <a:pt x="2140883" y="422257"/>
                  </a:lnTo>
                  <a:lnTo>
                    <a:pt x="2183896" y="410819"/>
                  </a:lnTo>
                  <a:lnTo>
                    <a:pt x="2223834" y="398863"/>
                  </a:lnTo>
                  <a:lnTo>
                    <a:pt x="2260571" y="386418"/>
                  </a:lnTo>
                  <a:lnTo>
                    <a:pt x="2323934" y="360165"/>
                  </a:lnTo>
                  <a:lnTo>
                    <a:pt x="2372970" y="332275"/>
                  </a:lnTo>
                  <a:lnTo>
                    <a:pt x="2406661" y="302962"/>
                  </a:lnTo>
                  <a:lnTo>
                    <a:pt x="2426208" y="256793"/>
                  </a:lnTo>
                  <a:lnTo>
                    <a:pt x="2423993" y="241147"/>
                  </a:lnTo>
                  <a:lnTo>
                    <a:pt x="2391797" y="195804"/>
                  </a:lnTo>
                  <a:lnTo>
                    <a:pt x="2350306" y="167175"/>
                  </a:lnTo>
                  <a:lnTo>
                    <a:pt x="2293980" y="140077"/>
                  </a:lnTo>
                  <a:lnTo>
                    <a:pt x="2223834" y="114724"/>
                  </a:lnTo>
                  <a:lnTo>
                    <a:pt x="2183896" y="102768"/>
                  </a:lnTo>
                  <a:lnTo>
                    <a:pt x="2140883" y="91330"/>
                  </a:lnTo>
                  <a:lnTo>
                    <a:pt x="2094923" y="80435"/>
                  </a:lnTo>
                  <a:lnTo>
                    <a:pt x="2046143" y="70110"/>
                  </a:lnTo>
                  <a:lnTo>
                    <a:pt x="1994669" y="60383"/>
                  </a:lnTo>
                  <a:lnTo>
                    <a:pt x="1940629" y="51279"/>
                  </a:lnTo>
                  <a:lnTo>
                    <a:pt x="1884149" y="42826"/>
                  </a:lnTo>
                  <a:lnTo>
                    <a:pt x="1825356" y="35051"/>
                  </a:lnTo>
                  <a:lnTo>
                    <a:pt x="1764378" y="27981"/>
                  </a:lnTo>
                  <a:lnTo>
                    <a:pt x="1701342" y="21642"/>
                  </a:lnTo>
                  <a:lnTo>
                    <a:pt x="1636373" y="16061"/>
                  </a:lnTo>
                  <a:lnTo>
                    <a:pt x="1569600" y="11265"/>
                  </a:lnTo>
                  <a:lnTo>
                    <a:pt x="1501148" y="7281"/>
                  </a:lnTo>
                  <a:lnTo>
                    <a:pt x="1431146" y="4136"/>
                  </a:lnTo>
                  <a:lnTo>
                    <a:pt x="1359720" y="1856"/>
                  </a:lnTo>
                  <a:lnTo>
                    <a:pt x="1286997" y="468"/>
                  </a:lnTo>
                  <a:lnTo>
                    <a:pt x="1213104" y="0"/>
                  </a:lnTo>
                  <a:close/>
                </a:path>
              </a:pathLst>
            </a:custGeom>
            <a:solidFill>
              <a:srgbClr val="BBBBED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29584" y="3238499"/>
              <a:ext cx="2426335" cy="512445"/>
            </a:xfrm>
            <a:custGeom>
              <a:avLst/>
              <a:gdLst/>
              <a:ahLst/>
              <a:cxnLst/>
              <a:rect l="l" t="t" r="r" b="b"/>
              <a:pathLst>
                <a:path w="2426335" h="512445">
                  <a:moveTo>
                    <a:pt x="1213103" y="0"/>
                  </a:moveTo>
                  <a:lnTo>
                    <a:pt x="1139210" y="467"/>
                  </a:lnTo>
                  <a:lnTo>
                    <a:pt x="1066487" y="1851"/>
                  </a:lnTo>
                  <a:lnTo>
                    <a:pt x="995061" y="4126"/>
                  </a:lnTo>
                  <a:lnTo>
                    <a:pt x="925059" y="7264"/>
                  </a:lnTo>
                  <a:lnTo>
                    <a:pt x="856607" y="11239"/>
                  </a:lnTo>
                  <a:lnTo>
                    <a:pt x="789834" y="16023"/>
                  </a:lnTo>
                  <a:lnTo>
                    <a:pt x="724865" y="21591"/>
                  </a:lnTo>
                  <a:lnTo>
                    <a:pt x="661829" y="27914"/>
                  </a:lnTo>
                  <a:lnTo>
                    <a:pt x="600851" y="34967"/>
                  </a:lnTo>
                  <a:lnTo>
                    <a:pt x="542058" y="42722"/>
                  </a:lnTo>
                  <a:lnTo>
                    <a:pt x="485578" y="51153"/>
                  </a:lnTo>
                  <a:lnTo>
                    <a:pt x="431538" y="60232"/>
                  </a:lnTo>
                  <a:lnTo>
                    <a:pt x="380064" y="69933"/>
                  </a:lnTo>
                  <a:lnTo>
                    <a:pt x="331284" y="80230"/>
                  </a:lnTo>
                  <a:lnTo>
                    <a:pt x="285324" y="91095"/>
                  </a:lnTo>
                  <a:lnTo>
                    <a:pt x="242311" y="102501"/>
                  </a:lnTo>
                  <a:lnTo>
                    <a:pt x="202373" y="114422"/>
                  </a:lnTo>
                  <a:lnTo>
                    <a:pt x="165636" y="126830"/>
                  </a:lnTo>
                  <a:lnTo>
                    <a:pt x="102273" y="153003"/>
                  </a:lnTo>
                  <a:lnTo>
                    <a:pt x="53237" y="180806"/>
                  </a:lnTo>
                  <a:lnTo>
                    <a:pt x="19546" y="210023"/>
                  </a:lnTo>
                  <a:lnTo>
                    <a:pt x="0" y="256032"/>
                  </a:lnTo>
                  <a:lnTo>
                    <a:pt x="2214" y="271623"/>
                  </a:lnTo>
                  <a:lnTo>
                    <a:pt x="34410" y="316812"/>
                  </a:lnTo>
                  <a:lnTo>
                    <a:pt x="75901" y="345349"/>
                  </a:lnTo>
                  <a:lnTo>
                    <a:pt x="132227" y="372363"/>
                  </a:lnTo>
                  <a:lnTo>
                    <a:pt x="202373" y="397641"/>
                  </a:lnTo>
                  <a:lnTo>
                    <a:pt x="242311" y="409562"/>
                  </a:lnTo>
                  <a:lnTo>
                    <a:pt x="285324" y="420968"/>
                  </a:lnTo>
                  <a:lnTo>
                    <a:pt x="331284" y="431833"/>
                  </a:lnTo>
                  <a:lnTo>
                    <a:pt x="380064" y="442130"/>
                  </a:lnTo>
                  <a:lnTo>
                    <a:pt x="431538" y="451831"/>
                  </a:lnTo>
                  <a:lnTo>
                    <a:pt x="485578" y="460910"/>
                  </a:lnTo>
                  <a:lnTo>
                    <a:pt x="542058" y="469341"/>
                  </a:lnTo>
                  <a:lnTo>
                    <a:pt x="600851" y="477096"/>
                  </a:lnTo>
                  <a:lnTo>
                    <a:pt x="661829" y="484149"/>
                  </a:lnTo>
                  <a:lnTo>
                    <a:pt x="724865" y="490472"/>
                  </a:lnTo>
                  <a:lnTo>
                    <a:pt x="789834" y="496040"/>
                  </a:lnTo>
                  <a:lnTo>
                    <a:pt x="856607" y="500824"/>
                  </a:lnTo>
                  <a:lnTo>
                    <a:pt x="925059" y="504799"/>
                  </a:lnTo>
                  <a:lnTo>
                    <a:pt x="995061" y="507937"/>
                  </a:lnTo>
                  <a:lnTo>
                    <a:pt x="1066487" y="510212"/>
                  </a:lnTo>
                  <a:lnTo>
                    <a:pt x="1139210" y="511596"/>
                  </a:lnTo>
                  <a:lnTo>
                    <a:pt x="1213103" y="512063"/>
                  </a:lnTo>
                  <a:lnTo>
                    <a:pt x="1286997" y="511596"/>
                  </a:lnTo>
                  <a:lnTo>
                    <a:pt x="1359720" y="510212"/>
                  </a:lnTo>
                  <a:lnTo>
                    <a:pt x="1431146" y="507937"/>
                  </a:lnTo>
                  <a:lnTo>
                    <a:pt x="1501148" y="504799"/>
                  </a:lnTo>
                  <a:lnTo>
                    <a:pt x="1569600" y="500824"/>
                  </a:lnTo>
                  <a:lnTo>
                    <a:pt x="1636373" y="496040"/>
                  </a:lnTo>
                  <a:lnTo>
                    <a:pt x="1701342" y="490472"/>
                  </a:lnTo>
                  <a:lnTo>
                    <a:pt x="1764378" y="484149"/>
                  </a:lnTo>
                  <a:lnTo>
                    <a:pt x="1825356" y="477096"/>
                  </a:lnTo>
                  <a:lnTo>
                    <a:pt x="1884149" y="469341"/>
                  </a:lnTo>
                  <a:lnTo>
                    <a:pt x="1940629" y="460910"/>
                  </a:lnTo>
                  <a:lnTo>
                    <a:pt x="1994669" y="451831"/>
                  </a:lnTo>
                  <a:lnTo>
                    <a:pt x="2046143" y="442130"/>
                  </a:lnTo>
                  <a:lnTo>
                    <a:pt x="2094923" y="431833"/>
                  </a:lnTo>
                  <a:lnTo>
                    <a:pt x="2140883" y="420968"/>
                  </a:lnTo>
                  <a:lnTo>
                    <a:pt x="2183896" y="409562"/>
                  </a:lnTo>
                  <a:lnTo>
                    <a:pt x="2223834" y="397641"/>
                  </a:lnTo>
                  <a:lnTo>
                    <a:pt x="2260571" y="385233"/>
                  </a:lnTo>
                  <a:lnTo>
                    <a:pt x="2323934" y="359060"/>
                  </a:lnTo>
                  <a:lnTo>
                    <a:pt x="2372970" y="331257"/>
                  </a:lnTo>
                  <a:lnTo>
                    <a:pt x="2406661" y="302040"/>
                  </a:lnTo>
                  <a:lnTo>
                    <a:pt x="2426207" y="256032"/>
                  </a:lnTo>
                  <a:lnTo>
                    <a:pt x="2423993" y="240440"/>
                  </a:lnTo>
                  <a:lnTo>
                    <a:pt x="2391797" y="195251"/>
                  </a:lnTo>
                  <a:lnTo>
                    <a:pt x="2350306" y="166714"/>
                  </a:lnTo>
                  <a:lnTo>
                    <a:pt x="2293980" y="139700"/>
                  </a:lnTo>
                  <a:lnTo>
                    <a:pt x="2223834" y="114422"/>
                  </a:lnTo>
                  <a:lnTo>
                    <a:pt x="2183896" y="102501"/>
                  </a:lnTo>
                  <a:lnTo>
                    <a:pt x="2140883" y="91095"/>
                  </a:lnTo>
                  <a:lnTo>
                    <a:pt x="2094923" y="80230"/>
                  </a:lnTo>
                  <a:lnTo>
                    <a:pt x="2046143" y="69933"/>
                  </a:lnTo>
                  <a:lnTo>
                    <a:pt x="1994669" y="60232"/>
                  </a:lnTo>
                  <a:lnTo>
                    <a:pt x="1940629" y="51153"/>
                  </a:lnTo>
                  <a:lnTo>
                    <a:pt x="1884149" y="42722"/>
                  </a:lnTo>
                  <a:lnTo>
                    <a:pt x="1825356" y="34967"/>
                  </a:lnTo>
                  <a:lnTo>
                    <a:pt x="1764378" y="27914"/>
                  </a:lnTo>
                  <a:lnTo>
                    <a:pt x="1701342" y="21591"/>
                  </a:lnTo>
                  <a:lnTo>
                    <a:pt x="1636373" y="16023"/>
                  </a:lnTo>
                  <a:lnTo>
                    <a:pt x="1569600" y="11239"/>
                  </a:lnTo>
                  <a:lnTo>
                    <a:pt x="1501148" y="7264"/>
                  </a:lnTo>
                  <a:lnTo>
                    <a:pt x="1431146" y="4126"/>
                  </a:lnTo>
                  <a:lnTo>
                    <a:pt x="1359720" y="1851"/>
                  </a:lnTo>
                  <a:lnTo>
                    <a:pt x="1286997" y="467"/>
                  </a:lnTo>
                  <a:lnTo>
                    <a:pt x="1213103" y="0"/>
                  </a:lnTo>
                  <a:close/>
                </a:path>
              </a:pathLst>
            </a:custGeom>
            <a:solidFill>
              <a:srgbClr val="D2D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189221" y="3342894"/>
            <a:ext cx="11087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21218A"/>
                </a:solidFill>
                <a:latin typeface="Arial"/>
                <a:cs typeface="Arial"/>
              </a:rPr>
              <a:t>Поис</a:t>
            </a:r>
            <a:r>
              <a:rPr sz="1600" b="1" spc="-20" dirty="0">
                <a:solidFill>
                  <a:srgbClr val="21218A"/>
                </a:solidFill>
                <a:latin typeface="Arial"/>
                <a:cs typeface="Arial"/>
              </a:rPr>
              <a:t>к</a:t>
            </a:r>
            <a:r>
              <a:rPr sz="1600" b="1" spc="-5" dirty="0">
                <a:solidFill>
                  <a:srgbClr val="21218A"/>
                </a:solidFill>
                <a:latin typeface="Arial"/>
                <a:cs typeface="Arial"/>
              </a:rPr>
              <a:t>о</a:t>
            </a:r>
            <a:r>
              <a:rPr sz="1600" b="1" spc="-30" dirty="0">
                <a:solidFill>
                  <a:srgbClr val="21218A"/>
                </a:solidFill>
                <a:latin typeface="Arial"/>
                <a:cs typeface="Arial"/>
              </a:rPr>
              <a:t>в</a:t>
            </a:r>
            <a:r>
              <a:rPr sz="1600" b="1" spc="-10" dirty="0">
                <a:solidFill>
                  <a:srgbClr val="21218A"/>
                </a:solidFill>
                <a:latin typeface="Arial"/>
                <a:cs typeface="Arial"/>
              </a:rPr>
              <a:t>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86655" y="2353055"/>
            <a:ext cx="3182620" cy="550545"/>
          </a:xfrm>
          <a:custGeom>
            <a:avLst/>
            <a:gdLst/>
            <a:ahLst/>
            <a:cxnLst/>
            <a:rect l="l" t="t" r="r" b="b"/>
            <a:pathLst>
              <a:path w="3182620" h="550544">
                <a:moveTo>
                  <a:pt x="1591056" y="0"/>
                </a:moveTo>
                <a:lnTo>
                  <a:pt x="1516157" y="299"/>
                </a:lnTo>
                <a:lnTo>
                  <a:pt x="1442151" y="1189"/>
                </a:lnTo>
                <a:lnTo>
                  <a:pt x="1369111" y="2655"/>
                </a:lnTo>
                <a:lnTo>
                  <a:pt x="1297116" y="4685"/>
                </a:lnTo>
                <a:lnTo>
                  <a:pt x="1226242" y="7266"/>
                </a:lnTo>
                <a:lnTo>
                  <a:pt x="1156564" y="10384"/>
                </a:lnTo>
                <a:lnTo>
                  <a:pt x="1088160" y="14026"/>
                </a:lnTo>
                <a:lnTo>
                  <a:pt x="1021105" y="18179"/>
                </a:lnTo>
                <a:lnTo>
                  <a:pt x="955477" y="22830"/>
                </a:lnTo>
                <a:lnTo>
                  <a:pt x="891351" y="27965"/>
                </a:lnTo>
                <a:lnTo>
                  <a:pt x="828804" y="33571"/>
                </a:lnTo>
                <a:lnTo>
                  <a:pt x="767912" y="39635"/>
                </a:lnTo>
                <a:lnTo>
                  <a:pt x="708752" y="46143"/>
                </a:lnTo>
                <a:lnTo>
                  <a:pt x="651400" y="53083"/>
                </a:lnTo>
                <a:lnTo>
                  <a:pt x="595932" y="60442"/>
                </a:lnTo>
                <a:lnTo>
                  <a:pt x="542426" y="68205"/>
                </a:lnTo>
                <a:lnTo>
                  <a:pt x="490957" y="76361"/>
                </a:lnTo>
                <a:lnTo>
                  <a:pt x="441601" y="84894"/>
                </a:lnTo>
                <a:lnTo>
                  <a:pt x="394436" y="93794"/>
                </a:lnTo>
                <a:lnTo>
                  <a:pt x="349538" y="103045"/>
                </a:lnTo>
                <a:lnTo>
                  <a:pt x="306982" y="112635"/>
                </a:lnTo>
                <a:lnTo>
                  <a:pt x="266846" y="122551"/>
                </a:lnTo>
                <a:lnTo>
                  <a:pt x="229205" y="132780"/>
                </a:lnTo>
                <a:lnTo>
                  <a:pt x="161717" y="154121"/>
                </a:lnTo>
                <a:lnTo>
                  <a:pt x="105129" y="176554"/>
                </a:lnTo>
                <a:lnTo>
                  <a:pt x="60051" y="199972"/>
                </a:lnTo>
                <a:lnTo>
                  <a:pt x="27097" y="224270"/>
                </a:lnTo>
                <a:lnTo>
                  <a:pt x="1731" y="262135"/>
                </a:lnTo>
                <a:lnTo>
                  <a:pt x="0" y="275082"/>
                </a:lnTo>
                <a:lnTo>
                  <a:pt x="1731" y="288028"/>
                </a:lnTo>
                <a:lnTo>
                  <a:pt x="27097" y="325893"/>
                </a:lnTo>
                <a:lnTo>
                  <a:pt x="60051" y="350191"/>
                </a:lnTo>
                <a:lnTo>
                  <a:pt x="105129" y="373609"/>
                </a:lnTo>
                <a:lnTo>
                  <a:pt x="161717" y="396042"/>
                </a:lnTo>
                <a:lnTo>
                  <a:pt x="229205" y="417383"/>
                </a:lnTo>
                <a:lnTo>
                  <a:pt x="266846" y="427612"/>
                </a:lnTo>
                <a:lnTo>
                  <a:pt x="306982" y="437528"/>
                </a:lnTo>
                <a:lnTo>
                  <a:pt x="349538" y="447118"/>
                </a:lnTo>
                <a:lnTo>
                  <a:pt x="394436" y="456369"/>
                </a:lnTo>
                <a:lnTo>
                  <a:pt x="441601" y="465269"/>
                </a:lnTo>
                <a:lnTo>
                  <a:pt x="490957" y="473802"/>
                </a:lnTo>
                <a:lnTo>
                  <a:pt x="542426" y="481958"/>
                </a:lnTo>
                <a:lnTo>
                  <a:pt x="595932" y="489721"/>
                </a:lnTo>
                <a:lnTo>
                  <a:pt x="651400" y="497080"/>
                </a:lnTo>
                <a:lnTo>
                  <a:pt x="708752" y="504020"/>
                </a:lnTo>
                <a:lnTo>
                  <a:pt x="767912" y="510528"/>
                </a:lnTo>
                <a:lnTo>
                  <a:pt x="828804" y="516592"/>
                </a:lnTo>
                <a:lnTo>
                  <a:pt x="891351" y="522198"/>
                </a:lnTo>
                <a:lnTo>
                  <a:pt x="955477" y="527333"/>
                </a:lnTo>
                <a:lnTo>
                  <a:pt x="1021105" y="531984"/>
                </a:lnTo>
                <a:lnTo>
                  <a:pt x="1088160" y="536137"/>
                </a:lnTo>
                <a:lnTo>
                  <a:pt x="1156564" y="539779"/>
                </a:lnTo>
                <a:lnTo>
                  <a:pt x="1226242" y="542897"/>
                </a:lnTo>
                <a:lnTo>
                  <a:pt x="1297116" y="545478"/>
                </a:lnTo>
                <a:lnTo>
                  <a:pt x="1369111" y="547508"/>
                </a:lnTo>
                <a:lnTo>
                  <a:pt x="1442151" y="548974"/>
                </a:lnTo>
                <a:lnTo>
                  <a:pt x="1516157" y="549864"/>
                </a:lnTo>
                <a:lnTo>
                  <a:pt x="1591056" y="550164"/>
                </a:lnTo>
                <a:lnTo>
                  <a:pt x="1665954" y="549864"/>
                </a:lnTo>
                <a:lnTo>
                  <a:pt x="1739960" y="548974"/>
                </a:lnTo>
                <a:lnTo>
                  <a:pt x="1813000" y="547508"/>
                </a:lnTo>
                <a:lnTo>
                  <a:pt x="1884995" y="545478"/>
                </a:lnTo>
                <a:lnTo>
                  <a:pt x="1955869" y="542897"/>
                </a:lnTo>
                <a:lnTo>
                  <a:pt x="2025547" y="539779"/>
                </a:lnTo>
                <a:lnTo>
                  <a:pt x="2093951" y="536137"/>
                </a:lnTo>
                <a:lnTo>
                  <a:pt x="2161006" y="531984"/>
                </a:lnTo>
                <a:lnTo>
                  <a:pt x="2226634" y="527333"/>
                </a:lnTo>
                <a:lnTo>
                  <a:pt x="2290760" y="522198"/>
                </a:lnTo>
                <a:lnTo>
                  <a:pt x="2353307" y="516592"/>
                </a:lnTo>
                <a:lnTo>
                  <a:pt x="2414199" y="510528"/>
                </a:lnTo>
                <a:lnTo>
                  <a:pt x="2473359" y="504020"/>
                </a:lnTo>
                <a:lnTo>
                  <a:pt x="2530711" y="497080"/>
                </a:lnTo>
                <a:lnTo>
                  <a:pt x="2586179" y="489721"/>
                </a:lnTo>
                <a:lnTo>
                  <a:pt x="2639685" y="481958"/>
                </a:lnTo>
                <a:lnTo>
                  <a:pt x="2691154" y="473802"/>
                </a:lnTo>
                <a:lnTo>
                  <a:pt x="2740510" y="465269"/>
                </a:lnTo>
                <a:lnTo>
                  <a:pt x="2787675" y="456369"/>
                </a:lnTo>
                <a:lnTo>
                  <a:pt x="2832573" y="447118"/>
                </a:lnTo>
                <a:lnTo>
                  <a:pt x="2875129" y="437528"/>
                </a:lnTo>
                <a:lnTo>
                  <a:pt x="2915265" y="427612"/>
                </a:lnTo>
                <a:lnTo>
                  <a:pt x="2952906" y="417383"/>
                </a:lnTo>
                <a:lnTo>
                  <a:pt x="3020394" y="396042"/>
                </a:lnTo>
                <a:lnTo>
                  <a:pt x="3076982" y="373609"/>
                </a:lnTo>
                <a:lnTo>
                  <a:pt x="3122060" y="350191"/>
                </a:lnTo>
                <a:lnTo>
                  <a:pt x="3155014" y="325893"/>
                </a:lnTo>
                <a:lnTo>
                  <a:pt x="3180380" y="288028"/>
                </a:lnTo>
                <a:lnTo>
                  <a:pt x="3182112" y="275082"/>
                </a:lnTo>
                <a:lnTo>
                  <a:pt x="3180380" y="262135"/>
                </a:lnTo>
                <a:lnTo>
                  <a:pt x="3155014" y="224270"/>
                </a:lnTo>
                <a:lnTo>
                  <a:pt x="3122060" y="199972"/>
                </a:lnTo>
                <a:lnTo>
                  <a:pt x="3076982" y="176554"/>
                </a:lnTo>
                <a:lnTo>
                  <a:pt x="3020394" y="154121"/>
                </a:lnTo>
                <a:lnTo>
                  <a:pt x="2952906" y="132780"/>
                </a:lnTo>
                <a:lnTo>
                  <a:pt x="2915265" y="122551"/>
                </a:lnTo>
                <a:lnTo>
                  <a:pt x="2875129" y="112635"/>
                </a:lnTo>
                <a:lnTo>
                  <a:pt x="2832573" y="103045"/>
                </a:lnTo>
                <a:lnTo>
                  <a:pt x="2787675" y="93794"/>
                </a:lnTo>
                <a:lnTo>
                  <a:pt x="2740510" y="84894"/>
                </a:lnTo>
                <a:lnTo>
                  <a:pt x="2691154" y="76361"/>
                </a:lnTo>
                <a:lnTo>
                  <a:pt x="2639685" y="68205"/>
                </a:lnTo>
                <a:lnTo>
                  <a:pt x="2586179" y="60442"/>
                </a:lnTo>
                <a:lnTo>
                  <a:pt x="2530711" y="53083"/>
                </a:lnTo>
                <a:lnTo>
                  <a:pt x="2473359" y="46143"/>
                </a:lnTo>
                <a:lnTo>
                  <a:pt x="2414199" y="39635"/>
                </a:lnTo>
                <a:lnTo>
                  <a:pt x="2353307" y="33571"/>
                </a:lnTo>
                <a:lnTo>
                  <a:pt x="2290760" y="27965"/>
                </a:lnTo>
                <a:lnTo>
                  <a:pt x="2226634" y="22830"/>
                </a:lnTo>
                <a:lnTo>
                  <a:pt x="2161006" y="18179"/>
                </a:lnTo>
                <a:lnTo>
                  <a:pt x="2093951" y="14026"/>
                </a:lnTo>
                <a:lnTo>
                  <a:pt x="2025547" y="10384"/>
                </a:lnTo>
                <a:lnTo>
                  <a:pt x="1955869" y="7266"/>
                </a:lnTo>
                <a:lnTo>
                  <a:pt x="1884995" y="4685"/>
                </a:lnTo>
                <a:lnTo>
                  <a:pt x="1813000" y="2655"/>
                </a:lnTo>
                <a:lnTo>
                  <a:pt x="1739960" y="1189"/>
                </a:lnTo>
                <a:lnTo>
                  <a:pt x="1665954" y="299"/>
                </a:lnTo>
                <a:lnTo>
                  <a:pt x="1591056" y="0"/>
                </a:lnTo>
                <a:close/>
              </a:path>
            </a:pathLst>
          </a:custGeom>
          <a:solidFill>
            <a:srgbClr val="D2D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629661" y="2352661"/>
            <a:ext cx="4464050" cy="73215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445385">
              <a:lnSpc>
                <a:spcPct val="100000"/>
              </a:lnSpc>
              <a:spcBef>
                <a:spcPts val="960"/>
              </a:spcBef>
            </a:pPr>
            <a:r>
              <a:rPr sz="1600" b="1" spc="-10" dirty="0">
                <a:solidFill>
                  <a:srgbClr val="21218A"/>
                </a:solidFill>
                <a:latin typeface="Arial"/>
                <a:cs typeface="Arial"/>
              </a:rPr>
              <a:t>Исследовательская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600" b="1" spc="-10" dirty="0">
                <a:solidFill>
                  <a:srgbClr val="21218A"/>
                </a:solidFill>
                <a:latin typeface="Arial"/>
                <a:cs typeface="Arial"/>
              </a:rPr>
              <a:t>Продуктивная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79692" y="1650492"/>
            <a:ext cx="2095500" cy="550545"/>
          </a:xfrm>
          <a:custGeom>
            <a:avLst/>
            <a:gdLst/>
            <a:ahLst/>
            <a:cxnLst/>
            <a:rect l="l" t="t" r="r" b="b"/>
            <a:pathLst>
              <a:path w="2095500" h="550544">
                <a:moveTo>
                  <a:pt x="1047750" y="0"/>
                </a:moveTo>
                <a:lnTo>
                  <a:pt x="976019" y="634"/>
                </a:lnTo>
                <a:lnTo>
                  <a:pt x="905585" y="2511"/>
                </a:lnTo>
                <a:lnTo>
                  <a:pt x="836604" y="5589"/>
                </a:lnTo>
                <a:lnTo>
                  <a:pt x="769231" y="9828"/>
                </a:lnTo>
                <a:lnTo>
                  <a:pt x="703624" y="15185"/>
                </a:lnTo>
                <a:lnTo>
                  <a:pt x="639937" y="21621"/>
                </a:lnTo>
                <a:lnTo>
                  <a:pt x="578327" y="29094"/>
                </a:lnTo>
                <a:lnTo>
                  <a:pt x="518950" y="37563"/>
                </a:lnTo>
                <a:lnTo>
                  <a:pt x="461962" y="46988"/>
                </a:lnTo>
                <a:lnTo>
                  <a:pt x="407520" y="57326"/>
                </a:lnTo>
                <a:lnTo>
                  <a:pt x="355779" y="68537"/>
                </a:lnTo>
                <a:lnTo>
                  <a:pt x="306895" y="80581"/>
                </a:lnTo>
                <a:lnTo>
                  <a:pt x="261025" y="93416"/>
                </a:lnTo>
                <a:lnTo>
                  <a:pt x="218325" y="107001"/>
                </a:lnTo>
                <a:lnTo>
                  <a:pt x="178950" y="121294"/>
                </a:lnTo>
                <a:lnTo>
                  <a:pt x="143058" y="136256"/>
                </a:lnTo>
                <a:lnTo>
                  <a:pt x="82343" y="168021"/>
                </a:lnTo>
                <a:lnTo>
                  <a:pt x="37429" y="201965"/>
                </a:lnTo>
                <a:lnTo>
                  <a:pt x="9565" y="237761"/>
                </a:lnTo>
                <a:lnTo>
                  <a:pt x="0" y="275082"/>
                </a:lnTo>
                <a:lnTo>
                  <a:pt x="2417" y="293912"/>
                </a:lnTo>
                <a:lnTo>
                  <a:pt x="21288" y="330511"/>
                </a:lnTo>
                <a:lnTo>
                  <a:pt x="57833" y="365422"/>
                </a:lnTo>
                <a:lnTo>
                  <a:pt x="110803" y="398318"/>
                </a:lnTo>
                <a:lnTo>
                  <a:pt x="178950" y="428869"/>
                </a:lnTo>
                <a:lnTo>
                  <a:pt x="218325" y="443162"/>
                </a:lnTo>
                <a:lnTo>
                  <a:pt x="261025" y="456747"/>
                </a:lnTo>
                <a:lnTo>
                  <a:pt x="306895" y="469582"/>
                </a:lnTo>
                <a:lnTo>
                  <a:pt x="355779" y="481626"/>
                </a:lnTo>
                <a:lnTo>
                  <a:pt x="407520" y="492837"/>
                </a:lnTo>
                <a:lnTo>
                  <a:pt x="461962" y="503175"/>
                </a:lnTo>
                <a:lnTo>
                  <a:pt x="518950" y="512600"/>
                </a:lnTo>
                <a:lnTo>
                  <a:pt x="578327" y="521069"/>
                </a:lnTo>
                <a:lnTo>
                  <a:pt x="639937" y="528542"/>
                </a:lnTo>
                <a:lnTo>
                  <a:pt x="703624" y="534978"/>
                </a:lnTo>
                <a:lnTo>
                  <a:pt x="769231" y="540335"/>
                </a:lnTo>
                <a:lnTo>
                  <a:pt x="836604" y="544574"/>
                </a:lnTo>
                <a:lnTo>
                  <a:pt x="905585" y="547652"/>
                </a:lnTo>
                <a:lnTo>
                  <a:pt x="976019" y="549529"/>
                </a:lnTo>
                <a:lnTo>
                  <a:pt x="1047750" y="550163"/>
                </a:lnTo>
                <a:lnTo>
                  <a:pt x="1119480" y="549529"/>
                </a:lnTo>
                <a:lnTo>
                  <a:pt x="1189914" y="547652"/>
                </a:lnTo>
                <a:lnTo>
                  <a:pt x="1258895" y="544574"/>
                </a:lnTo>
                <a:lnTo>
                  <a:pt x="1326268" y="540335"/>
                </a:lnTo>
                <a:lnTo>
                  <a:pt x="1391875" y="534978"/>
                </a:lnTo>
                <a:lnTo>
                  <a:pt x="1455562" y="528542"/>
                </a:lnTo>
                <a:lnTo>
                  <a:pt x="1517172" y="521069"/>
                </a:lnTo>
                <a:lnTo>
                  <a:pt x="1576549" y="512600"/>
                </a:lnTo>
                <a:lnTo>
                  <a:pt x="1633537" y="503175"/>
                </a:lnTo>
                <a:lnTo>
                  <a:pt x="1687979" y="492837"/>
                </a:lnTo>
                <a:lnTo>
                  <a:pt x="1739720" y="481626"/>
                </a:lnTo>
                <a:lnTo>
                  <a:pt x="1788604" y="469582"/>
                </a:lnTo>
                <a:lnTo>
                  <a:pt x="1834474" y="456747"/>
                </a:lnTo>
                <a:lnTo>
                  <a:pt x="1877174" y="443162"/>
                </a:lnTo>
                <a:lnTo>
                  <a:pt x="1916549" y="428869"/>
                </a:lnTo>
                <a:lnTo>
                  <a:pt x="1952441" y="413907"/>
                </a:lnTo>
                <a:lnTo>
                  <a:pt x="2013156" y="382143"/>
                </a:lnTo>
                <a:lnTo>
                  <a:pt x="2058070" y="348198"/>
                </a:lnTo>
                <a:lnTo>
                  <a:pt x="2085934" y="312402"/>
                </a:lnTo>
                <a:lnTo>
                  <a:pt x="2095500" y="275082"/>
                </a:lnTo>
                <a:lnTo>
                  <a:pt x="2093082" y="256251"/>
                </a:lnTo>
                <a:lnTo>
                  <a:pt x="2074211" y="219652"/>
                </a:lnTo>
                <a:lnTo>
                  <a:pt x="2037666" y="184741"/>
                </a:lnTo>
                <a:lnTo>
                  <a:pt x="1984696" y="151845"/>
                </a:lnTo>
                <a:lnTo>
                  <a:pt x="1916549" y="121294"/>
                </a:lnTo>
                <a:lnTo>
                  <a:pt x="1877174" y="107001"/>
                </a:lnTo>
                <a:lnTo>
                  <a:pt x="1834474" y="93416"/>
                </a:lnTo>
                <a:lnTo>
                  <a:pt x="1788604" y="80581"/>
                </a:lnTo>
                <a:lnTo>
                  <a:pt x="1739720" y="68537"/>
                </a:lnTo>
                <a:lnTo>
                  <a:pt x="1687979" y="57326"/>
                </a:lnTo>
                <a:lnTo>
                  <a:pt x="1633537" y="46988"/>
                </a:lnTo>
                <a:lnTo>
                  <a:pt x="1576549" y="37563"/>
                </a:lnTo>
                <a:lnTo>
                  <a:pt x="1517172" y="29094"/>
                </a:lnTo>
                <a:lnTo>
                  <a:pt x="1455562" y="21621"/>
                </a:lnTo>
                <a:lnTo>
                  <a:pt x="1391875" y="15185"/>
                </a:lnTo>
                <a:lnTo>
                  <a:pt x="1326268" y="9828"/>
                </a:lnTo>
                <a:lnTo>
                  <a:pt x="1258895" y="5589"/>
                </a:lnTo>
                <a:lnTo>
                  <a:pt x="1189914" y="2511"/>
                </a:lnTo>
                <a:lnTo>
                  <a:pt x="1119480" y="634"/>
                </a:lnTo>
                <a:lnTo>
                  <a:pt x="1047750" y="0"/>
                </a:lnTo>
                <a:close/>
              </a:path>
            </a:pathLst>
          </a:custGeom>
          <a:solidFill>
            <a:srgbClr val="D2D2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39178" y="1759457"/>
            <a:ext cx="11785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21218A"/>
                </a:solidFill>
                <a:latin typeface="Arial"/>
                <a:cs typeface="Arial"/>
              </a:rPr>
              <a:t>Творческая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2327" y="1726819"/>
            <a:ext cx="1604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1218A"/>
                </a:solidFill>
                <a:latin typeface="Arial"/>
                <a:cs typeface="Arial"/>
              </a:rPr>
              <a:t>Учебная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21218A"/>
                </a:solidFill>
                <a:latin typeface="Arial"/>
                <a:cs typeface="Arial"/>
              </a:rPr>
              <a:t>деятельность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70432" y="1812035"/>
            <a:ext cx="5267960" cy="1263015"/>
          </a:xfrm>
          <a:custGeom>
            <a:avLst/>
            <a:gdLst/>
            <a:ahLst/>
            <a:cxnLst/>
            <a:rect l="l" t="t" r="r" b="b"/>
            <a:pathLst>
              <a:path w="5267960" h="1263014">
                <a:moveTo>
                  <a:pt x="114300" y="1148461"/>
                </a:moveTo>
                <a:lnTo>
                  <a:pt x="76200" y="1148461"/>
                </a:lnTo>
                <a:lnTo>
                  <a:pt x="76200" y="541782"/>
                </a:lnTo>
                <a:lnTo>
                  <a:pt x="38100" y="541782"/>
                </a:lnTo>
                <a:lnTo>
                  <a:pt x="38100" y="1148461"/>
                </a:lnTo>
                <a:lnTo>
                  <a:pt x="0" y="1148461"/>
                </a:lnTo>
                <a:lnTo>
                  <a:pt x="57150" y="1262761"/>
                </a:lnTo>
                <a:lnTo>
                  <a:pt x="104775" y="1167511"/>
                </a:lnTo>
                <a:lnTo>
                  <a:pt x="114300" y="1148461"/>
                </a:lnTo>
                <a:close/>
              </a:path>
              <a:path w="5267960" h="1263014">
                <a:moveTo>
                  <a:pt x="977265" y="1010412"/>
                </a:moveTo>
                <a:lnTo>
                  <a:pt x="958342" y="959104"/>
                </a:lnTo>
                <a:lnTo>
                  <a:pt x="933069" y="890524"/>
                </a:lnTo>
                <a:lnTo>
                  <a:pt x="906995" y="918286"/>
                </a:lnTo>
                <a:lnTo>
                  <a:pt x="490855" y="527939"/>
                </a:lnTo>
                <a:lnTo>
                  <a:pt x="464693" y="555625"/>
                </a:lnTo>
                <a:lnTo>
                  <a:pt x="880859" y="946124"/>
                </a:lnTo>
                <a:lnTo>
                  <a:pt x="854837" y="973836"/>
                </a:lnTo>
                <a:lnTo>
                  <a:pt x="977265" y="1010412"/>
                </a:lnTo>
                <a:close/>
              </a:path>
              <a:path w="5267960" h="1263014">
                <a:moveTo>
                  <a:pt x="1293495" y="3556"/>
                </a:moveTo>
                <a:lnTo>
                  <a:pt x="1141095" y="0"/>
                </a:lnTo>
                <a:lnTo>
                  <a:pt x="1140333" y="38100"/>
                </a:lnTo>
                <a:lnTo>
                  <a:pt x="1292606" y="41656"/>
                </a:lnTo>
                <a:lnTo>
                  <a:pt x="1293495" y="3556"/>
                </a:lnTo>
                <a:close/>
              </a:path>
              <a:path w="5267960" h="1263014">
                <a:moveTo>
                  <a:pt x="1560195" y="9652"/>
                </a:moveTo>
                <a:lnTo>
                  <a:pt x="1407795" y="6096"/>
                </a:lnTo>
                <a:lnTo>
                  <a:pt x="1406906" y="44196"/>
                </a:lnTo>
                <a:lnTo>
                  <a:pt x="1559306" y="47752"/>
                </a:lnTo>
                <a:lnTo>
                  <a:pt x="1560195" y="9652"/>
                </a:lnTo>
                <a:close/>
              </a:path>
              <a:path w="5267960" h="1263014">
                <a:moveTo>
                  <a:pt x="1826768" y="15748"/>
                </a:moveTo>
                <a:lnTo>
                  <a:pt x="1674368" y="12319"/>
                </a:lnTo>
                <a:lnTo>
                  <a:pt x="1673479" y="50292"/>
                </a:lnTo>
                <a:lnTo>
                  <a:pt x="1825879" y="53848"/>
                </a:lnTo>
                <a:lnTo>
                  <a:pt x="1826768" y="15748"/>
                </a:lnTo>
                <a:close/>
              </a:path>
              <a:path w="5267960" h="1263014">
                <a:moveTo>
                  <a:pt x="2093341" y="21844"/>
                </a:moveTo>
                <a:lnTo>
                  <a:pt x="1941068" y="18415"/>
                </a:lnTo>
                <a:lnTo>
                  <a:pt x="1940179" y="56515"/>
                </a:lnTo>
                <a:lnTo>
                  <a:pt x="2092579" y="59944"/>
                </a:lnTo>
                <a:lnTo>
                  <a:pt x="2093341" y="21844"/>
                </a:lnTo>
                <a:close/>
              </a:path>
              <a:path w="5267960" h="1263014">
                <a:moveTo>
                  <a:pt x="2360041" y="28067"/>
                </a:moveTo>
                <a:lnTo>
                  <a:pt x="2207641" y="24511"/>
                </a:lnTo>
                <a:lnTo>
                  <a:pt x="2206752" y="62611"/>
                </a:lnTo>
                <a:lnTo>
                  <a:pt x="2359152" y="66167"/>
                </a:lnTo>
                <a:lnTo>
                  <a:pt x="2360041" y="28067"/>
                </a:lnTo>
                <a:close/>
              </a:path>
              <a:path w="5267960" h="1263014">
                <a:moveTo>
                  <a:pt x="2626614" y="34163"/>
                </a:moveTo>
                <a:lnTo>
                  <a:pt x="2474341" y="30607"/>
                </a:lnTo>
                <a:lnTo>
                  <a:pt x="2473452" y="68707"/>
                </a:lnTo>
                <a:lnTo>
                  <a:pt x="2625725" y="72263"/>
                </a:lnTo>
                <a:lnTo>
                  <a:pt x="2626614" y="34163"/>
                </a:lnTo>
                <a:close/>
              </a:path>
              <a:path w="5267960" h="1263014">
                <a:moveTo>
                  <a:pt x="2893314" y="40259"/>
                </a:moveTo>
                <a:lnTo>
                  <a:pt x="2740914" y="36830"/>
                </a:lnTo>
                <a:lnTo>
                  <a:pt x="2740025" y="74803"/>
                </a:lnTo>
                <a:lnTo>
                  <a:pt x="2892425" y="78359"/>
                </a:lnTo>
                <a:lnTo>
                  <a:pt x="2893314" y="40259"/>
                </a:lnTo>
                <a:close/>
              </a:path>
              <a:path w="5267960" h="1263014">
                <a:moveTo>
                  <a:pt x="3159887" y="46355"/>
                </a:moveTo>
                <a:lnTo>
                  <a:pt x="3007614" y="42926"/>
                </a:lnTo>
                <a:lnTo>
                  <a:pt x="3006725" y="81026"/>
                </a:lnTo>
                <a:lnTo>
                  <a:pt x="3158998" y="84455"/>
                </a:lnTo>
                <a:lnTo>
                  <a:pt x="3159887" y="46355"/>
                </a:lnTo>
                <a:close/>
              </a:path>
              <a:path w="5267960" h="1263014">
                <a:moveTo>
                  <a:pt x="3426587" y="52578"/>
                </a:moveTo>
                <a:lnTo>
                  <a:pt x="3274187" y="49022"/>
                </a:lnTo>
                <a:lnTo>
                  <a:pt x="3273298" y="87122"/>
                </a:lnTo>
                <a:lnTo>
                  <a:pt x="3425698" y="90551"/>
                </a:lnTo>
                <a:lnTo>
                  <a:pt x="3426587" y="52578"/>
                </a:lnTo>
                <a:close/>
              </a:path>
              <a:path w="5267960" h="1263014">
                <a:moveTo>
                  <a:pt x="3693160" y="58674"/>
                </a:moveTo>
                <a:lnTo>
                  <a:pt x="3540760" y="55118"/>
                </a:lnTo>
                <a:lnTo>
                  <a:pt x="3539998" y="93218"/>
                </a:lnTo>
                <a:lnTo>
                  <a:pt x="3692271" y="96774"/>
                </a:lnTo>
                <a:lnTo>
                  <a:pt x="3693160" y="58674"/>
                </a:lnTo>
                <a:close/>
              </a:path>
              <a:path w="5267960" h="1263014">
                <a:moveTo>
                  <a:pt x="3755771" y="540766"/>
                </a:moveTo>
                <a:lnTo>
                  <a:pt x="3649345" y="470027"/>
                </a:lnTo>
                <a:lnTo>
                  <a:pt x="3644684" y="507834"/>
                </a:lnTo>
                <a:lnTo>
                  <a:pt x="1143000" y="198247"/>
                </a:lnTo>
                <a:lnTo>
                  <a:pt x="1138428" y="236093"/>
                </a:lnTo>
                <a:lnTo>
                  <a:pt x="3640023" y="545680"/>
                </a:lnTo>
                <a:lnTo>
                  <a:pt x="3635375" y="583438"/>
                </a:lnTo>
                <a:lnTo>
                  <a:pt x="3735336" y="548005"/>
                </a:lnTo>
                <a:lnTo>
                  <a:pt x="3755771" y="540766"/>
                </a:lnTo>
                <a:close/>
              </a:path>
              <a:path w="5267960" h="1263014">
                <a:moveTo>
                  <a:pt x="3959860" y="64770"/>
                </a:moveTo>
                <a:lnTo>
                  <a:pt x="3807460" y="61214"/>
                </a:lnTo>
                <a:lnTo>
                  <a:pt x="3806571" y="99314"/>
                </a:lnTo>
                <a:lnTo>
                  <a:pt x="3958971" y="102870"/>
                </a:lnTo>
                <a:lnTo>
                  <a:pt x="3959860" y="64770"/>
                </a:lnTo>
                <a:close/>
              </a:path>
              <a:path w="5267960" h="1263014">
                <a:moveTo>
                  <a:pt x="4226433" y="70866"/>
                </a:moveTo>
                <a:lnTo>
                  <a:pt x="4074033" y="67437"/>
                </a:lnTo>
                <a:lnTo>
                  <a:pt x="4073144" y="105537"/>
                </a:lnTo>
                <a:lnTo>
                  <a:pt x="4225544" y="108966"/>
                </a:lnTo>
                <a:lnTo>
                  <a:pt x="4226433" y="70866"/>
                </a:lnTo>
                <a:close/>
              </a:path>
              <a:path w="5267960" h="1263014">
                <a:moveTo>
                  <a:pt x="4493006" y="77089"/>
                </a:moveTo>
                <a:lnTo>
                  <a:pt x="4340733" y="73533"/>
                </a:lnTo>
                <a:lnTo>
                  <a:pt x="4339844" y="111633"/>
                </a:lnTo>
                <a:lnTo>
                  <a:pt x="4492244" y="115062"/>
                </a:lnTo>
                <a:lnTo>
                  <a:pt x="4493006" y="77089"/>
                </a:lnTo>
                <a:close/>
              </a:path>
              <a:path w="5267960" h="1263014">
                <a:moveTo>
                  <a:pt x="4759706" y="83185"/>
                </a:moveTo>
                <a:lnTo>
                  <a:pt x="4607306" y="79629"/>
                </a:lnTo>
                <a:lnTo>
                  <a:pt x="4606417" y="117729"/>
                </a:lnTo>
                <a:lnTo>
                  <a:pt x="4758817" y="121285"/>
                </a:lnTo>
                <a:lnTo>
                  <a:pt x="4759706" y="83185"/>
                </a:lnTo>
                <a:close/>
              </a:path>
              <a:path w="5267960" h="1263014">
                <a:moveTo>
                  <a:pt x="5026279" y="89281"/>
                </a:moveTo>
                <a:lnTo>
                  <a:pt x="4874006" y="85725"/>
                </a:lnTo>
                <a:lnTo>
                  <a:pt x="4873117" y="123825"/>
                </a:lnTo>
                <a:lnTo>
                  <a:pt x="5025390" y="127381"/>
                </a:lnTo>
                <a:lnTo>
                  <a:pt x="5026279" y="89281"/>
                </a:lnTo>
                <a:close/>
              </a:path>
              <a:path w="5267960" h="1263014">
                <a:moveTo>
                  <a:pt x="5231993" y="130810"/>
                </a:moveTo>
                <a:lnTo>
                  <a:pt x="5172202" y="130810"/>
                </a:lnTo>
                <a:lnTo>
                  <a:pt x="5153139" y="130810"/>
                </a:lnTo>
                <a:lnTo>
                  <a:pt x="5152263" y="168402"/>
                </a:lnTo>
                <a:lnTo>
                  <a:pt x="5231993" y="130810"/>
                </a:lnTo>
                <a:close/>
              </a:path>
              <a:path w="5267960" h="1263014">
                <a:moveTo>
                  <a:pt x="5267833" y="113919"/>
                </a:moveTo>
                <a:lnTo>
                  <a:pt x="5154930" y="54102"/>
                </a:lnTo>
                <a:lnTo>
                  <a:pt x="5154028" y="92265"/>
                </a:lnTo>
                <a:lnTo>
                  <a:pt x="5140579" y="91948"/>
                </a:lnTo>
                <a:lnTo>
                  <a:pt x="5139690" y="130048"/>
                </a:lnTo>
                <a:lnTo>
                  <a:pt x="5153139" y="130365"/>
                </a:lnTo>
                <a:lnTo>
                  <a:pt x="5172202" y="130365"/>
                </a:lnTo>
                <a:lnTo>
                  <a:pt x="5232946" y="130365"/>
                </a:lnTo>
                <a:lnTo>
                  <a:pt x="5267833" y="113919"/>
                </a:lnTo>
                <a:close/>
              </a:path>
            </a:pathLst>
          </a:custGeom>
          <a:solidFill>
            <a:srgbClr val="212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-1" y="576458"/>
            <a:ext cx="814449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266" y="1101978"/>
            <a:ext cx="654177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СТРУКТУРА</a:t>
            </a:r>
            <a:r>
              <a:rPr sz="20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«ВЗРОСЛОГО»</a:t>
            </a:r>
            <a:r>
              <a:rPr sz="2000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ПРОЕКТА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 (ПО</a:t>
            </a:r>
            <a:r>
              <a:rPr sz="20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Ф.БЭГЬЮЛИ)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27933"/>
            <a:ext cx="9143999" cy="444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37945" y="2697"/>
            <a:ext cx="814449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266" y="1101978"/>
            <a:ext cx="767524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«ПРОЕКТНАЯ» СТРУКТУРА</a:t>
            </a:r>
            <a:r>
              <a:rPr sz="2000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КОМПЛЕКСА</a:t>
            </a:r>
            <a:r>
              <a:rPr sz="20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20" dirty="0">
                <a:solidFill>
                  <a:srgbClr val="404040"/>
                </a:solidFill>
                <a:latin typeface="Tahoma"/>
                <a:cs typeface="Tahoma"/>
              </a:rPr>
              <a:t>ОБЩИХ</a:t>
            </a:r>
            <a:r>
              <a:rPr sz="2000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КОМПЕТЕНЦИЙ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495" y="1557527"/>
            <a:ext cx="8673084" cy="51419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3118" y="6335064"/>
            <a:ext cx="35045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solidFill>
                  <a:srgbClr val="A6A6A6"/>
                </a:solidFill>
                <a:latin typeface="Arial"/>
                <a:cs typeface="Arial"/>
              </a:rPr>
              <a:t>(А.М.Кондаков,</a:t>
            </a:r>
            <a:r>
              <a:rPr sz="2000" i="1" spc="-7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A6A6A6"/>
                </a:solidFill>
                <a:latin typeface="Arial"/>
                <a:cs typeface="Arial"/>
              </a:rPr>
              <a:t>А.Я.Данилюк)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0" y="2697"/>
            <a:ext cx="814449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266" y="1101978"/>
            <a:ext cx="323532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ЦЕЛИ</a:t>
            </a:r>
            <a:r>
              <a:rPr sz="2000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УЧЕБНОГО</a:t>
            </a:r>
            <a:r>
              <a:rPr sz="2000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ПРОЕКТА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34867" y="1743455"/>
            <a:ext cx="3429000" cy="838200"/>
          </a:xfrm>
          <a:prstGeom prst="rect">
            <a:avLst/>
          </a:prstGeom>
          <a:ln w="57150">
            <a:solidFill>
              <a:srgbClr val="003366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000" spc="-35" dirty="0">
                <a:solidFill>
                  <a:srgbClr val="003366"/>
                </a:solidFill>
              </a:rPr>
              <a:t>Цели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255270" y="3178301"/>
            <a:ext cx="4105910" cy="556260"/>
          </a:xfrm>
          <a:prstGeom prst="rect">
            <a:avLst/>
          </a:prstGeom>
          <a:ln w="38100">
            <a:solidFill>
              <a:srgbClr val="003366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71805">
              <a:lnSpc>
                <a:spcPct val="100000"/>
              </a:lnSpc>
              <a:spcBef>
                <a:spcPts val="180"/>
              </a:spcBef>
            </a:pPr>
            <a:r>
              <a:rPr sz="2800" spc="-15" dirty="0">
                <a:latin typeface="Calibri"/>
                <a:cs typeface="Calibri"/>
              </a:rPr>
              <a:t>Педагогическая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цель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0253" y="3187445"/>
            <a:ext cx="3810000" cy="547370"/>
          </a:xfrm>
          <a:prstGeom prst="rect">
            <a:avLst/>
          </a:prstGeom>
          <a:solidFill>
            <a:srgbClr val="EDF8F4"/>
          </a:solidFill>
          <a:ln w="38100">
            <a:solidFill>
              <a:srgbClr val="003366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70"/>
              </a:spcBef>
            </a:pPr>
            <a:r>
              <a:rPr sz="2800" spc="-5" dirty="0">
                <a:solidFill>
                  <a:srgbClr val="31936A"/>
                </a:solidFill>
                <a:latin typeface="Calibri"/>
                <a:cs typeface="Calibri"/>
              </a:rPr>
              <a:t>Практическая</a:t>
            </a:r>
            <a:r>
              <a:rPr sz="2800" spc="-20" dirty="0">
                <a:solidFill>
                  <a:srgbClr val="31936A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31936A"/>
                </a:solidFill>
                <a:latin typeface="Calibri"/>
                <a:cs typeface="Calibri"/>
              </a:rPr>
              <a:t>цель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04338" y="2564892"/>
            <a:ext cx="1379220" cy="598170"/>
          </a:xfrm>
          <a:custGeom>
            <a:avLst/>
            <a:gdLst/>
            <a:ahLst/>
            <a:cxnLst/>
            <a:rect l="l" t="t" r="r" b="b"/>
            <a:pathLst>
              <a:path w="1379220" h="598169">
                <a:moveTo>
                  <a:pt x="83566" y="492252"/>
                </a:moveTo>
                <a:lnTo>
                  <a:pt x="0" y="589026"/>
                </a:lnTo>
                <a:lnTo>
                  <a:pt x="127507" y="597788"/>
                </a:lnTo>
                <a:lnTo>
                  <a:pt x="115927" y="569976"/>
                </a:lnTo>
                <a:lnTo>
                  <a:pt x="95250" y="569976"/>
                </a:lnTo>
                <a:lnTo>
                  <a:pt x="80644" y="534797"/>
                </a:lnTo>
                <a:lnTo>
                  <a:pt x="98229" y="527470"/>
                </a:lnTo>
                <a:lnTo>
                  <a:pt x="83566" y="492252"/>
                </a:lnTo>
                <a:close/>
              </a:path>
              <a:path w="1379220" h="598169">
                <a:moveTo>
                  <a:pt x="98229" y="527470"/>
                </a:moveTo>
                <a:lnTo>
                  <a:pt x="80644" y="534797"/>
                </a:lnTo>
                <a:lnTo>
                  <a:pt x="95250" y="569976"/>
                </a:lnTo>
                <a:lnTo>
                  <a:pt x="112870" y="562633"/>
                </a:lnTo>
                <a:lnTo>
                  <a:pt x="98229" y="527470"/>
                </a:lnTo>
                <a:close/>
              </a:path>
              <a:path w="1379220" h="598169">
                <a:moveTo>
                  <a:pt x="112870" y="562633"/>
                </a:moveTo>
                <a:lnTo>
                  <a:pt x="95250" y="569976"/>
                </a:lnTo>
                <a:lnTo>
                  <a:pt x="115927" y="569976"/>
                </a:lnTo>
                <a:lnTo>
                  <a:pt x="112870" y="562633"/>
                </a:lnTo>
                <a:close/>
              </a:path>
              <a:path w="1379220" h="598169">
                <a:moveTo>
                  <a:pt x="1364234" y="0"/>
                </a:moveTo>
                <a:lnTo>
                  <a:pt x="98229" y="527470"/>
                </a:lnTo>
                <a:lnTo>
                  <a:pt x="112870" y="562633"/>
                </a:lnTo>
                <a:lnTo>
                  <a:pt x="1378965" y="35052"/>
                </a:lnTo>
                <a:lnTo>
                  <a:pt x="1364234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02172" y="2564383"/>
            <a:ext cx="1720850" cy="607695"/>
          </a:xfrm>
          <a:custGeom>
            <a:avLst/>
            <a:gdLst/>
            <a:ahLst/>
            <a:cxnLst/>
            <a:rect l="l" t="t" r="r" b="b"/>
            <a:pathLst>
              <a:path w="1720850" h="607694">
                <a:moveTo>
                  <a:pt x="1605991" y="571440"/>
                </a:moveTo>
                <a:lnTo>
                  <a:pt x="1593977" y="607567"/>
                </a:lnTo>
                <a:lnTo>
                  <a:pt x="1720469" y="589533"/>
                </a:lnTo>
                <a:lnTo>
                  <a:pt x="1708403" y="577468"/>
                </a:lnTo>
                <a:lnTo>
                  <a:pt x="1624076" y="577468"/>
                </a:lnTo>
                <a:lnTo>
                  <a:pt x="1605991" y="571440"/>
                </a:lnTo>
                <a:close/>
              </a:path>
              <a:path w="1720850" h="607694">
                <a:moveTo>
                  <a:pt x="1617992" y="535351"/>
                </a:moveTo>
                <a:lnTo>
                  <a:pt x="1605991" y="571440"/>
                </a:lnTo>
                <a:lnTo>
                  <a:pt x="1624076" y="577468"/>
                </a:lnTo>
                <a:lnTo>
                  <a:pt x="1636141" y="541401"/>
                </a:lnTo>
                <a:lnTo>
                  <a:pt x="1617992" y="535351"/>
                </a:lnTo>
                <a:close/>
              </a:path>
              <a:path w="1720850" h="607694">
                <a:moveTo>
                  <a:pt x="1630045" y="499110"/>
                </a:moveTo>
                <a:lnTo>
                  <a:pt x="1617992" y="535351"/>
                </a:lnTo>
                <a:lnTo>
                  <a:pt x="1636141" y="541401"/>
                </a:lnTo>
                <a:lnTo>
                  <a:pt x="1624076" y="577468"/>
                </a:lnTo>
                <a:lnTo>
                  <a:pt x="1708403" y="577468"/>
                </a:lnTo>
                <a:lnTo>
                  <a:pt x="1630045" y="499110"/>
                </a:lnTo>
                <a:close/>
              </a:path>
              <a:path w="1720850" h="607694">
                <a:moveTo>
                  <a:pt x="11937" y="0"/>
                </a:moveTo>
                <a:lnTo>
                  <a:pt x="0" y="36067"/>
                </a:lnTo>
                <a:lnTo>
                  <a:pt x="1605991" y="571440"/>
                </a:lnTo>
                <a:lnTo>
                  <a:pt x="1617992" y="535351"/>
                </a:lnTo>
                <a:lnTo>
                  <a:pt x="11937" y="0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9292" y="3943752"/>
            <a:ext cx="7858125" cy="261175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2617470">
              <a:lnSpc>
                <a:spcPct val="100000"/>
              </a:lnSpc>
              <a:spcBef>
                <a:spcPts val="1015"/>
              </a:spcBef>
            </a:pPr>
            <a:r>
              <a:rPr sz="2400" b="1" spc="-5" dirty="0">
                <a:latin typeface="Calibri"/>
                <a:cs typeface="Calibri"/>
              </a:rPr>
              <a:t>Педагогические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цели</a:t>
            </a:r>
            <a:endParaRPr sz="2400">
              <a:latin typeface="Calibri"/>
              <a:cs typeface="Calibri"/>
            </a:endParaRPr>
          </a:p>
          <a:p>
            <a:pPr marL="622300" indent="-609600">
              <a:lnSpc>
                <a:spcPts val="2735"/>
              </a:lnSpc>
              <a:spcBef>
                <a:spcPts val="915"/>
              </a:spcBef>
              <a:buAutoNum type="arabicPeriod"/>
              <a:tabLst>
                <a:tab pos="621665" algn="l"/>
                <a:tab pos="622300" algn="l"/>
                <a:tab pos="4237355" algn="l"/>
              </a:tabLst>
            </a:pPr>
            <a:r>
              <a:rPr sz="2400" spc="-5" dirty="0">
                <a:latin typeface="Calibri"/>
                <a:cs typeface="Calibri"/>
              </a:rPr>
              <a:t>Формирование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развитие	субъектности,</a:t>
            </a:r>
            <a:endParaRPr sz="2400">
              <a:latin typeface="Calibri"/>
              <a:cs typeface="Calibri"/>
            </a:endParaRPr>
          </a:p>
          <a:p>
            <a:pPr marL="622300" marR="1376680">
              <a:lnSpc>
                <a:spcPts val="2590"/>
              </a:lnSpc>
              <a:spcBef>
                <a:spcPts val="185"/>
              </a:spcBef>
            </a:pPr>
            <a:r>
              <a:rPr sz="2400" spc="-10" dirty="0">
                <a:latin typeface="Calibri"/>
                <a:cs typeface="Calibri"/>
              </a:rPr>
              <a:t>самостоятельности, творческой </a:t>
            </a:r>
            <a:r>
              <a:rPr sz="2400" dirty="0">
                <a:latin typeface="Calibri"/>
                <a:cs typeface="Calibri"/>
              </a:rPr>
              <a:t>активности и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инициативности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учащихся</a:t>
            </a:r>
            <a:endParaRPr sz="24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880"/>
              </a:spcBef>
              <a:buAutoNum type="arabicPeriod" startAt="2"/>
              <a:tabLst>
                <a:tab pos="621665" algn="l"/>
                <a:tab pos="622300" algn="l"/>
              </a:tabLst>
            </a:pPr>
            <a:r>
              <a:rPr sz="2400" spc="-5" dirty="0">
                <a:latin typeface="Calibri"/>
                <a:cs typeface="Calibri"/>
              </a:rPr>
              <a:t>Формирование общих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компетенций</a:t>
            </a:r>
            <a:endParaRPr sz="24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spcBef>
                <a:spcPts val="910"/>
              </a:spcBef>
              <a:buAutoNum type="arabicPeriod" startAt="2"/>
              <a:tabLst>
                <a:tab pos="621665" algn="l"/>
                <a:tab pos="622300" algn="l"/>
              </a:tabLst>
            </a:pPr>
            <a:r>
              <a:rPr sz="2400" spc="-25" dirty="0">
                <a:latin typeface="Calibri"/>
                <a:cs typeface="Calibri"/>
              </a:rPr>
              <a:t>Подготовка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жизнедеятельности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5" dirty="0">
                <a:latin typeface="Calibri"/>
                <a:cs typeface="Calibri"/>
              </a:rPr>
              <a:t> проектном </a:t>
            </a:r>
            <a:r>
              <a:rPr sz="2400" spc="-10" dirty="0">
                <a:latin typeface="Calibri"/>
                <a:cs typeface="Calibri"/>
              </a:rPr>
              <a:t>формате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12320" y="93866"/>
            <a:ext cx="814449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266" y="1101978"/>
            <a:ext cx="5517515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ПЕДАГОГИЧЕСКИЕ</a:t>
            </a:r>
            <a:r>
              <a:rPr sz="2000" spc="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2000" spc="15" dirty="0">
                <a:solidFill>
                  <a:srgbClr val="404040"/>
                </a:solidFill>
                <a:latin typeface="Tahoma"/>
                <a:cs typeface="Tahoma"/>
              </a:rPr>
              <a:t>ЦЕЛИ </a:t>
            </a:r>
            <a:r>
              <a:rPr sz="2000" spc="10" dirty="0">
                <a:solidFill>
                  <a:srgbClr val="404040"/>
                </a:solidFill>
                <a:latin typeface="Tahoma"/>
                <a:cs typeface="Tahoma"/>
              </a:rPr>
              <a:t>УЧЕБНОГО ПРОЕКТА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71422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3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1613" y="2245614"/>
            <a:ext cx="7833359" cy="9525"/>
          </a:xfrm>
          <a:custGeom>
            <a:avLst/>
            <a:gdLst/>
            <a:ahLst/>
            <a:cxnLst/>
            <a:rect l="l" t="t" r="r" b="b"/>
            <a:pathLst>
              <a:path w="7833359" h="9525">
                <a:moveTo>
                  <a:pt x="0" y="9144"/>
                </a:moveTo>
                <a:lnTo>
                  <a:pt x="7833359" y="0"/>
                </a:lnTo>
              </a:path>
            </a:pathLst>
          </a:custGeom>
          <a:ln w="19050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42391" y="4204461"/>
            <a:ext cx="6869430" cy="2129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latin typeface="Calibri"/>
                <a:cs typeface="Calibri"/>
              </a:rPr>
              <a:t>Условия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формирования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субъектной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позиции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«Зазор»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15" dirty="0">
                <a:latin typeface="Calibri"/>
                <a:cs typeface="Calibri"/>
              </a:rPr>
              <a:t> целеполагании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Возможности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надситуативной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активности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Пространство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для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«проб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ошибок»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Ситуации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реальной ответственности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Microsoft Sans Serif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Доверительные</a:t>
            </a:r>
            <a:r>
              <a:rPr sz="2000" spc="-5" dirty="0">
                <a:latin typeface="Calibri"/>
                <a:cs typeface="Calibri"/>
              </a:rPr>
              <a:t> отношения </a:t>
            </a:r>
            <a:r>
              <a:rPr sz="2000" spc="-10" dirty="0">
                <a:latin typeface="Calibri"/>
                <a:cs typeface="Calibri"/>
              </a:rPr>
              <a:t>между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учениками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10" dirty="0">
                <a:latin typeface="Calibri"/>
                <a:cs typeface="Calibri"/>
              </a:rPr>
              <a:t> педагогами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3652" y="3986784"/>
            <a:ext cx="7871459" cy="0"/>
          </a:xfrm>
          <a:custGeom>
            <a:avLst/>
            <a:gdLst/>
            <a:ahLst/>
            <a:cxnLst/>
            <a:rect l="l" t="t" r="r" b="b"/>
            <a:pathLst>
              <a:path w="7871459">
                <a:moveTo>
                  <a:pt x="0" y="0"/>
                </a:moveTo>
                <a:lnTo>
                  <a:pt x="787145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56002" y="1678686"/>
            <a:ext cx="5535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C00000"/>
                </a:solidFill>
              </a:rPr>
              <a:t>Субъект</a:t>
            </a:r>
            <a:r>
              <a:rPr sz="2800" spc="-10" dirty="0">
                <a:solidFill>
                  <a:srgbClr val="C00000"/>
                </a:solidFill>
              </a:rPr>
              <a:t> </a:t>
            </a:r>
            <a:r>
              <a:rPr sz="2800" spc="-15" dirty="0">
                <a:solidFill>
                  <a:srgbClr val="C00000"/>
                </a:solidFill>
              </a:rPr>
              <a:t>образовательного </a:t>
            </a:r>
            <a:r>
              <a:rPr sz="2800" spc="-10" dirty="0">
                <a:solidFill>
                  <a:srgbClr val="C00000"/>
                </a:solidFill>
              </a:rPr>
              <a:t>процесса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1087932" y="2322067"/>
            <a:ext cx="56286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5" dirty="0">
                <a:latin typeface="Calibri"/>
                <a:cs typeface="Calibri"/>
              </a:rPr>
              <a:t>это </a:t>
            </a:r>
            <a:r>
              <a:rPr sz="2400" dirty="0">
                <a:latin typeface="Calibri"/>
                <a:cs typeface="Calibri"/>
              </a:rPr>
              <a:t>участник </a:t>
            </a:r>
            <a:r>
              <a:rPr sz="2400" spc="-15" dirty="0">
                <a:latin typeface="Calibri"/>
                <a:cs typeface="Calibri"/>
              </a:rPr>
              <a:t>образовательного </a:t>
            </a:r>
            <a:r>
              <a:rPr sz="2400" spc="-5" dirty="0">
                <a:latin typeface="Calibri"/>
                <a:cs typeface="Calibri"/>
              </a:rPr>
              <a:t>процесса,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причастный к </a:t>
            </a:r>
            <a:r>
              <a:rPr sz="2400" spc="-10" dirty="0">
                <a:solidFill>
                  <a:srgbClr val="006FC0"/>
                </a:solidFill>
                <a:latin typeface="Calibri"/>
                <a:cs typeface="Calibri"/>
              </a:rPr>
              <a:t>образовательному </a:t>
            </a:r>
            <a:r>
              <a:rPr sz="24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6FC0"/>
                </a:solidFill>
                <a:latin typeface="Calibri"/>
                <a:cs typeface="Calibri"/>
              </a:rPr>
              <a:t>целеполаганию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3808" y="3200400"/>
            <a:ext cx="2791967" cy="25085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2401" r="37816" b="50000"/>
          <a:stretch>
            <a:fillRect/>
          </a:stretch>
        </p:blipFill>
        <p:spPr>
          <a:xfrm>
            <a:off x="60871" y="14161"/>
            <a:ext cx="814449" cy="10081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1041</Words>
  <Application>Microsoft Office PowerPoint</Application>
  <PresentationFormat>Экран (4:3)</PresentationFormat>
  <Paragraphs>285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Theme</vt:lpstr>
      <vt:lpstr>Презентация PowerPoint</vt:lpstr>
      <vt:lpstr>ПРОЕКТ – ЭТО....</vt:lpstr>
      <vt:lpstr>Презентация PowerPoint</vt:lpstr>
      <vt:lpstr>Метод проектов -</vt:lpstr>
      <vt:lpstr>МЕТОД ПРОЕКТОВ</vt:lpstr>
      <vt:lpstr>СТРУКТУРА «ВЗРОСЛОГО» ПРОЕКТА (ПО Ф.БЭГЬЮЛИ)</vt:lpstr>
      <vt:lpstr>«ПРОЕКТНАЯ» СТРУКТУРА КОМПЛЕКСА ОБЩИХ КОМПЕТЕНЦИЙ</vt:lpstr>
      <vt:lpstr>Цели</vt:lpstr>
      <vt:lpstr>Субъект образовательного процесса</vt:lpstr>
      <vt:lpstr>Презентация PowerPoint</vt:lpstr>
      <vt:lpstr>ПРАКТИЧЕСКИЕ ЦЕЛИ ПРОЕКТА</vt:lpstr>
      <vt:lpstr>Надпредметные  (социальн</vt:lpstr>
      <vt:lpstr>Презентация PowerPoint</vt:lpstr>
      <vt:lpstr>Проектировочный  компонент</vt:lpstr>
      <vt:lpstr>Правило</vt:lpstr>
      <vt:lpstr>Этап 1. «Запуск проекта»</vt:lpstr>
      <vt:lpstr>1. Название проекта</vt:lpstr>
      <vt:lpstr>Этап 2. Сбор информации</vt:lpstr>
      <vt:lpstr>Этап 3. Разработка</vt:lpstr>
      <vt:lpstr>ВОЗМОЖНЫЕ ФОРМЫ ПРОДУКТА</vt:lpstr>
      <vt:lpstr>Этап 4. Презентация /  защита / продажа</vt:lpstr>
      <vt:lpstr>Презентация PowerPoint</vt:lpstr>
      <vt:lpstr>Этап 5. Последействие (рефлексия)</vt:lpstr>
      <vt:lpstr>ПРОЕКТ И УЧЕБНОЕ ЗАНЯТИЕ</vt:lpstr>
      <vt:lpstr>УЧЕБНЫЕ ПРОЕКТЫ В ПОО</vt:lpstr>
      <vt:lpstr>УЧЕБНЫЕ ПРОЕКТЫ В ПОО</vt:lpstr>
      <vt:lpstr>СЛОЖНОСТИ И БАРЬЕРЫ</vt:lpstr>
      <vt:lpstr>Презентация PowerPoint</vt:lpstr>
      <vt:lpstr>«ЧТО НЕ МОЖЕТ БЫТЬ ПРИЗНАНО ПРОЕКТОМ»?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Сатдыков Айрат Илдарович</dc:creator>
  <cp:lastModifiedBy>Муслимова</cp:lastModifiedBy>
  <cp:revision>3</cp:revision>
  <dcterms:created xsi:type="dcterms:W3CDTF">2022-12-23T05:10:09Z</dcterms:created>
  <dcterms:modified xsi:type="dcterms:W3CDTF">2023-10-16T06:28:03Z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2022-12-23T00:00:00Z</vt:filetime>
  </property>
</Properties>
</file>