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8" r:id="rId3"/>
  </p:sldMasterIdLst>
  <p:notesMasterIdLst>
    <p:notesMasterId r:id="rId44"/>
  </p:notesMasterIdLst>
  <p:sldIdLst>
    <p:sldId id="287" r:id="rId4"/>
    <p:sldId id="288" r:id="rId5"/>
    <p:sldId id="289" r:id="rId6"/>
    <p:sldId id="315" r:id="rId7"/>
    <p:sldId id="319" r:id="rId8"/>
    <p:sldId id="318" r:id="rId9"/>
    <p:sldId id="316" r:id="rId10"/>
    <p:sldId id="317" r:id="rId11"/>
    <p:sldId id="344" r:id="rId12"/>
    <p:sldId id="355" r:id="rId13"/>
    <p:sldId id="356" r:id="rId14"/>
    <p:sldId id="357" r:id="rId15"/>
    <p:sldId id="358" r:id="rId16"/>
    <p:sldId id="359" r:id="rId17"/>
    <p:sldId id="360" r:id="rId18"/>
    <p:sldId id="361" r:id="rId19"/>
    <p:sldId id="362" r:id="rId20"/>
    <p:sldId id="363" r:id="rId21"/>
    <p:sldId id="364" r:id="rId22"/>
    <p:sldId id="365" r:id="rId23"/>
    <p:sldId id="366" r:id="rId24"/>
    <p:sldId id="367" r:id="rId25"/>
    <p:sldId id="368" r:id="rId26"/>
    <p:sldId id="369" r:id="rId27"/>
    <p:sldId id="370" r:id="rId28"/>
    <p:sldId id="371" r:id="rId29"/>
    <p:sldId id="372" r:id="rId30"/>
    <p:sldId id="373" r:id="rId31"/>
    <p:sldId id="374" r:id="rId32"/>
    <p:sldId id="375" r:id="rId33"/>
    <p:sldId id="376" r:id="rId34"/>
    <p:sldId id="377" r:id="rId35"/>
    <p:sldId id="378" r:id="rId36"/>
    <p:sldId id="379" r:id="rId37"/>
    <p:sldId id="380" r:id="rId38"/>
    <p:sldId id="381" r:id="rId39"/>
    <p:sldId id="382" r:id="rId40"/>
    <p:sldId id="383" r:id="rId41"/>
    <p:sldId id="384" r:id="rId42"/>
    <p:sldId id="341" r:id="rId43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1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8000"/>
    <a:srgbClr val="000000"/>
    <a:srgbClr val="FF5050"/>
    <a:srgbClr val="FFCCCC"/>
    <a:srgbClr val="993300"/>
    <a:srgbClr val="FF33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4627" autoAdjust="0"/>
  </p:normalViewPr>
  <p:slideViewPr>
    <p:cSldViewPr>
      <p:cViewPr>
        <p:scale>
          <a:sx n="120" d="100"/>
          <a:sy n="120" d="100"/>
        </p:scale>
        <p:origin x="-1356" y="-540"/>
      </p:cViewPr>
      <p:guideLst>
        <p:guide orient="horz" pos="1619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7097FD-FE7A-4A25-9408-F4AE9EEA0C9A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A3187-07FA-4D69-9495-6A36E3BA6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138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6335E-C00D-4742-82B7-65E0393E5717}" type="slidenum">
              <a:rPr lang="ru-RU" smtClean="0"/>
              <a:t>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ГАПОУ РБ "Уфимский медицинский колледж"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404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6335E-C00D-4742-82B7-65E0393E5717}" type="slidenum">
              <a:rPr lang="ru-RU" smtClean="0"/>
              <a:t>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ГАПОУ РБ "Уфимский медицинский колледж"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741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6335E-C00D-4742-82B7-65E0393E5717}" type="slidenum">
              <a:rPr lang="ru-RU" smtClean="0"/>
              <a:t>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ГАПОУ РБ "Уфимский медицинский колледж"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35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6335E-C00D-4742-82B7-65E0393E5717}" type="slidenum">
              <a:rPr lang="ru-RU" smtClean="0"/>
              <a:t>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ГАПОУ РБ "Уфимский медицинский колледж"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35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6335E-C00D-4742-82B7-65E0393E5717}" type="slidenum">
              <a:rPr lang="ru-RU" smtClean="0"/>
              <a:t>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ГАПОУ РБ "Уфимский медицинский колледж"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35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6335E-C00D-4742-82B7-65E0393E5717}" type="slidenum">
              <a:rPr lang="ru-RU" smtClean="0"/>
              <a:t>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ГАПОУ РБ "Уфимский медицинский колледж"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35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6335E-C00D-4742-82B7-65E0393E5717}" type="slidenum">
              <a:rPr lang="ru-RU" smtClean="0"/>
              <a:t>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ГАПОУ РБ "Уфимский медицинский колледж"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35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6335E-C00D-4742-82B7-65E0393E5717}" type="slidenum">
              <a:rPr lang="ru-RU" smtClean="0"/>
              <a:t>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ГАПОУ РБ "Уфимский медицинский колледж"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35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3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D1206-1D23-4F27-9F80-1325832A22AD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82170-1DE5-4BD9-9076-B3B6EA7C2DC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49425-70A0-4604-B6AD-188C562A98C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752345" y="1431766"/>
            <a:ext cx="5639308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369332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6"/>
            <a:ext cx="2103120" cy="369332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369332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628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40404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369332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6"/>
            <a:ext cx="2103120" cy="369332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369332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271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40404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369332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57200" y="4783456"/>
            <a:ext cx="2103120" cy="369332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369332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431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483" y="129161"/>
            <a:ext cx="1164336" cy="27089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40404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369332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57200" y="4783456"/>
            <a:ext cx="2103120" cy="369332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369332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920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369332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200" y="4783456"/>
            <a:ext cx="2103120" cy="369332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369332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5621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752345" y="1431760"/>
            <a:ext cx="5639308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617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40404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2385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40404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854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186AA-5779-45E8-8976-87B64AB2775D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483" y="129159"/>
            <a:ext cx="1164336" cy="27089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40404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248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220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505B3-B59D-4006-8A3C-AAEAB9F2A37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00071-5C44-4E4C-9E6A-BCB39A622F7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A179C-2F25-4147-B13B-1AA5D2AAAE4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1662C-E023-498C-A01C-2BE8173C682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9998A-B9A0-4983-AE89-92F4452851AF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80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45F09-C9FE-4044-B8D2-0FDE3F46EEE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A76D5-36A1-4363-81BE-2A9EA212927F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63"/>
            <a:ext cx="8229600" cy="3394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76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76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76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B8BE640-EC42-42E0-81E5-EC0B3AEB08E8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31748" y="826490"/>
            <a:ext cx="7680502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40404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36447" y="2075078"/>
            <a:ext cx="375285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61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61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z="180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10/16/2023</a:t>
            </a:fld>
            <a:endParaRPr lang="en-US" sz="18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61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sz="180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sz="18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7681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31748" y="826484"/>
            <a:ext cx="7680502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40404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36447" y="2075078"/>
            <a:ext cx="375285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z="180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10/16/2023</a:t>
            </a:fld>
            <a:endParaRPr lang="en-US" sz="18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sz="180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sz="18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7691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blendedlearning.pro/blended_learning_models/flipped_classroom/flipped7/" TargetMode="Externa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.jpe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.jpe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.jpe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image" Target="../media/image2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7504" y="123480"/>
            <a:ext cx="8928992" cy="4896544"/>
          </a:xfrm>
          <a:prstGeom prst="rect">
            <a:avLst/>
          </a:prstGeom>
          <a:noFill/>
          <a:ln w="38100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74600">
                  <a:srgbClr val="D1DCF1"/>
                </a:gs>
                <a:gs pos="29600">
                  <a:srgbClr val="B2C6E9"/>
                </a:gs>
                <a:gs pos="54000">
                  <a:schemeClr val="accent4">
                    <a:lumMod val="60000"/>
                    <a:lumOff val="40000"/>
                    <a:alpha val="57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259632" y="195486"/>
            <a:ext cx="7560840" cy="843558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Государственное автономное профессиональное образовательное 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учреждение Республики Башкортостан  «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Уфимский медицинский колледж» 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42ED2-A8A8-4456-B61E-728A92289659}" type="slidenum">
              <a:rPr lang="ru-RU" smtClean="0"/>
              <a:t>1</a:t>
            </a:fld>
            <a:endParaRPr lang="ru-RU"/>
          </a:p>
        </p:txBody>
      </p:sp>
      <p:sp>
        <p:nvSpPr>
          <p:cNvPr id="6" name="Заголовок 3"/>
          <p:cNvSpPr txBox="1"/>
          <p:nvPr/>
        </p:nvSpPr>
        <p:spPr>
          <a:xfrm>
            <a:off x="5940170" y="3363851"/>
            <a:ext cx="2682505" cy="886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Заголовок 3"/>
          <p:cNvSpPr txBox="1"/>
          <p:nvPr/>
        </p:nvSpPr>
        <p:spPr>
          <a:xfrm>
            <a:off x="3698180" y="4264682"/>
            <a:ext cx="1747640" cy="755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Уфа, 2023 г.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76" t="2401" r="37816" b="50000"/>
          <a:stretch>
            <a:fillRect/>
          </a:stretch>
        </p:blipFill>
        <p:spPr>
          <a:xfrm>
            <a:off x="467558" y="195486"/>
            <a:ext cx="814449" cy="1008112"/>
          </a:xfrm>
          <a:prstGeom prst="rect">
            <a:avLst/>
          </a:prstGeom>
        </p:spPr>
      </p:pic>
      <p:sp>
        <p:nvSpPr>
          <p:cNvPr id="11" name="object 2"/>
          <p:cNvSpPr txBox="1">
            <a:spLocks noGrp="1"/>
          </p:cNvSpPr>
          <p:nvPr>
            <p:ph type="ctrTitle"/>
          </p:nvPr>
        </p:nvSpPr>
        <p:spPr>
          <a:xfrm>
            <a:off x="685800" y="1608047"/>
            <a:ext cx="7772400" cy="108209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24000"/>
              </a:lnSpc>
              <a:spcBef>
                <a:spcPts val="105"/>
              </a:spcBef>
            </a:pPr>
            <a:r>
              <a:rPr sz="2800" b="1" spc="-10" dirty="0">
                <a:solidFill>
                  <a:srgbClr val="C00000"/>
                </a:solidFill>
                <a:latin typeface="Arial"/>
                <a:cs typeface="Arial"/>
              </a:rPr>
              <a:t>«ПЕДАГОГИЧЕСКИЕ </a:t>
            </a:r>
            <a:r>
              <a:rPr sz="2800" b="1" spc="-15" dirty="0">
                <a:solidFill>
                  <a:srgbClr val="C00000"/>
                </a:solidFill>
                <a:latin typeface="Arial"/>
                <a:cs typeface="Arial"/>
              </a:rPr>
              <a:t>ТЕХНОЛОГИИ». </a:t>
            </a:r>
            <a:r>
              <a:rPr sz="2800" b="1" spc="-7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C00000"/>
                </a:solidFill>
                <a:latin typeface="Arial"/>
                <a:cs typeface="Arial"/>
              </a:rPr>
              <a:t>ТРАДИЦИОННЫЕ</a:t>
            </a:r>
            <a:r>
              <a:rPr sz="2800" b="1" spc="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Arial"/>
                <a:cs typeface="Arial"/>
              </a:rPr>
              <a:t>И</a:t>
            </a:r>
            <a:r>
              <a:rPr sz="280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Arial"/>
                <a:cs typeface="Arial"/>
              </a:rPr>
              <a:t>НОВЫЕ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95616" y="3068756"/>
            <a:ext cx="1450848" cy="127235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18923"/>
            <a:ext cx="536448" cy="582929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70759" y="713040"/>
            <a:ext cx="4815840" cy="20069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spc="15" dirty="0"/>
              <a:t>ИГРОВЫЕ</a:t>
            </a:r>
            <a:r>
              <a:rPr sz="1200" spc="5" dirty="0"/>
              <a:t> </a:t>
            </a:r>
            <a:r>
              <a:rPr sz="1200" spc="15" dirty="0"/>
              <a:t>ТЕХНОЛОГИИ.</a:t>
            </a:r>
            <a:r>
              <a:rPr sz="1200" spc="-5" dirty="0"/>
              <a:t> </a:t>
            </a:r>
            <a:r>
              <a:rPr sz="1200" spc="10" dirty="0"/>
              <a:t>РОЛЕВАЯ</a:t>
            </a:r>
            <a:r>
              <a:rPr sz="1200" spc="-5" dirty="0"/>
              <a:t> </a:t>
            </a:r>
            <a:r>
              <a:rPr sz="1200" spc="15" dirty="0"/>
              <a:t>ИГРА</a:t>
            </a:r>
          </a:p>
        </p:txBody>
      </p:sp>
      <p:sp>
        <p:nvSpPr>
          <p:cNvPr id="7" name="object 7"/>
          <p:cNvSpPr/>
          <p:nvPr/>
        </p:nvSpPr>
        <p:spPr>
          <a:xfrm>
            <a:off x="826772" y="1103568"/>
            <a:ext cx="7833359" cy="7144"/>
          </a:xfrm>
          <a:custGeom>
            <a:avLst/>
            <a:gdLst/>
            <a:ahLst/>
            <a:cxnLst/>
            <a:rect l="l" t="t" r="r" b="b"/>
            <a:pathLst>
              <a:path w="7833359" h="9525">
                <a:moveTo>
                  <a:pt x="0" y="9143"/>
                </a:moveTo>
                <a:lnTo>
                  <a:pt x="7833359" y="0"/>
                </a:lnTo>
              </a:path>
            </a:pathLst>
          </a:custGeom>
          <a:ln w="1905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4505" y="1182815"/>
            <a:ext cx="8393430" cy="29674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8760" fontAlgn="auto">
              <a:spcBef>
                <a:spcPts val="100"/>
              </a:spcBef>
              <a:spcAft>
                <a:spcPts val="0"/>
              </a:spcAft>
            </a:pPr>
            <a:r>
              <a:rPr sz="1200" spc="-5" dirty="0">
                <a:solidFill>
                  <a:srgbClr val="008000"/>
                </a:solidFill>
                <a:latin typeface="Calibri"/>
                <a:cs typeface="Calibri"/>
              </a:rPr>
              <a:t>Варианты</a:t>
            </a:r>
            <a:r>
              <a:rPr sz="1200" dirty="0">
                <a:solidFill>
                  <a:srgbClr val="008000"/>
                </a:solidFill>
                <a:latin typeface="Calibri"/>
                <a:cs typeface="Calibri"/>
              </a:rPr>
              <a:t> игровых</a:t>
            </a:r>
            <a:r>
              <a:rPr sz="1200" spc="2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8000"/>
                </a:solidFill>
                <a:latin typeface="Calibri"/>
                <a:cs typeface="Calibri"/>
              </a:rPr>
              <a:t>условий,</a:t>
            </a:r>
            <a:r>
              <a:rPr sz="1200" spc="1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8000"/>
                </a:solidFill>
                <a:latin typeface="Calibri"/>
                <a:cs typeface="Calibri"/>
              </a:rPr>
              <a:t>обеспечивающих</a:t>
            </a:r>
            <a:r>
              <a:rPr sz="1200" spc="4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8000"/>
                </a:solidFill>
                <a:latin typeface="Calibri"/>
                <a:cs typeface="Calibri"/>
              </a:rPr>
              <a:t>увлекательность</a:t>
            </a:r>
            <a:r>
              <a:rPr sz="120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008000"/>
                </a:solidFill>
                <a:latin typeface="Calibri"/>
                <a:cs typeface="Calibri"/>
              </a:rPr>
              <a:t>сюжета</a:t>
            </a:r>
            <a:r>
              <a:rPr sz="1200" spc="-15" dirty="0">
                <a:solidFill>
                  <a:srgbClr val="008000"/>
                </a:solidFill>
                <a:latin typeface="Calibri"/>
                <a:cs typeface="Calibri"/>
              </a:rPr>
              <a:t>:</a:t>
            </a: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581660" indent="-343535" fontAlgn="auto">
              <a:spcBef>
                <a:spcPts val="0"/>
              </a:spcBef>
              <a:spcAft>
                <a:spcPts val="0"/>
              </a:spcAft>
              <a:buFont typeface="Microsoft Sans Serif"/>
              <a:buChar char="•"/>
              <a:tabLst>
                <a:tab pos="581660" algn="l"/>
                <a:tab pos="582295" algn="l"/>
              </a:tabLst>
            </a:pPr>
            <a:r>
              <a:rPr sz="1200" spc="-5" dirty="0">
                <a:solidFill>
                  <a:srgbClr val="008000"/>
                </a:solidFill>
                <a:latin typeface="Calibri"/>
                <a:cs typeface="Calibri"/>
              </a:rPr>
              <a:t>Воображаемые</a:t>
            </a:r>
            <a:r>
              <a:rPr sz="1200" spc="-1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8000"/>
                </a:solidFill>
                <a:latin typeface="Calibri"/>
                <a:cs typeface="Calibri"/>
              </a:rPr>
              <a:t>перемещения</a:t>
            </a:r>
            <a:r>
              <a:rPr sz="1200" spc="1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8000"/>
                </a:solidFill>
                <a:latin typeface="Calibri"/>
                <a:cs typeface="Calibri"/>
              </a:rPr>
              <a:t>во</a:t>
            </a:r>
            <a:r>
              <a:rPr sz="1200" spc="-1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8000"/>
                </a:solidFill>
                <a:latin typeface="Calibri"/>
                <a:cs typeface="Calibri"/>
              </a:rPr>
              <a:t>времени</a:t>
            </a:r>
            <a:r>
              <a:rPr sz="1200" dirty="0">
                <a:solidFill>
                  <a:srgbClr val="008000"/>
                </a:solidFill>
                <a:latin typeface="Calibri"/>
                <a:cs typeface="Calibri"/>
              </a:rPr>
              <a:t> и</a:t>
            </a:r>
            <a:r>
              <a:rPr sz="1200" spc="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8000"/>
                </a:solidFill>
                <a:latin typeface="Calibri"/>
                <a:cs typeface="Calibri"/>
              </a:rPr>
              <a:t>в</a:t>
            </a:r>
            <a:r>
              <a:rPr sz="1200" spc="-5" dirty="0">
                <a:solidFill>
                  <a:srgbClr val="008000"/>
                </a:solidFill>
                <a:latin typeface="Calibri"/>
                <a:cs typeface="Calibri"/>
              </a:rPr>
              <a:t> пространстве</a:t>
            </a:r>
            <a:r>
              <a:rPr sz="1200" spc="-5" dirty="0">
                <a:solidFill>
                  <a:srgbClr val="008000"/>
                </a:solidFill>
                <a:latin typeface="Calibri"/>
                <a:cs typeface="Calibri"/>
              </a:rPr>
              <a:t>.</a:t>
            </a: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581660" indent="-343535" fontAlgn="auto">
              <a:spcBef>
                <a:spcPts val="0"/>
              </a:spcBef>
              <a:spcAft>
                <a:spcPts val="0"/>
              </a:spcAft>
              <a:buFont typeface="Microsoft Sans Serif"/>
              <a:buChar char="•"/>
              <a:tabLst>
                <a:tab pos="581660" algn="l"/>
                <a:tab pos="582295" algn="l"/>
              </a:tabLst>
            </a:pPr>
            <a:r>
              <a:rPr sz="1200" spc="-5" dirty="0">
                <a:solidFill>
                  <a:srgbClr val="008000"/>
                </a:solidFill>
                <a:latin typeface="Calibri"/>
                <a:cs typeface="Calibri"/>
              </a:rPr>
              <a:t>Необычный</a:t>
            </a:r>
            <a:r>
              <a:rPr sz="1200" spc="2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8000"/>
                </a:solidFill>
                <a:latin typeface="Calibri"/>
                <a:cs typeface="Calibri"/>
              </a:rPr>
              <a:t>внешний</a:t>
            </a:r>
            <a:r>
              <a:rPr sz="1200" spc="1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8000"/>
                </a:solidFill>
                <a:latin typeface="Calibri"/>
                <a:cs typeface="Calibri"/>
              </a:rPr>
              <a:t>вид</a:t>
            </a:r>
            <a:r>
              <a:rPr sz="1200" spc="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8000"/>
                </a:solidFill>
                <a:latin typeface="Calibri"/>
                <a:cs typeface="Calibri"/>
              </a:rPr>
              <a:t>игрока</a:t>
            </a:r>
            <a:r>
              <a:rPr sz="1200" spc="1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8000"/>
                </a:solidFill>
                <a:latin typeface="Calibri"/>
                <a:cs typeface="Calibri"/>
              </a:rPr>
              <a:t>(необычный</a:t>
            </a:r>
            <a:r>
              <a:rPr sz="1200" spc="3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008000"/>
                </a:solidFill>
                <a:latin typeface="Calibri"/>
                <a:cs typeface="Calibri"/>
              </a:rPr>
              <a:t>объект,</a:t>
            </a:r>
            <a:r>
              <a:rPr sz="1200" spc="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8000"/>
                </a:solidFill>
                <a:latin typeface="Calibri"/>
                <a:cs typeface="Calibri"/>
              </a:rPr>
              <a:t>изображение</a:t>
            </a:r>
            <a:r>
              <a:rPr sz="1200" spc="2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8000"/>
                </a:solidFill>
                <a:latin typeface="Calibri"/>
                <a:cs typeface="Calibri"/>
              </a:rPr>
              <a:t>и</a:t>
            </a:r>
            <a:r>
              <a:rPr sz="1200" spc="1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008000"/>
                </a:solidFill>
                <a:latin typeface="Calibri"/>
                <a:cs typeface="Calibri"/>
              </a:rPr>
              <a:t>т.д</a:t>
            </a:r>
            <a:r>
              <a:rPr sz="1200" spc="-15" dirty="0">
                <a:solidFill>
                  <a:srgbClr val="008000"/>
                </a:solidFill>
                <a:latin typeface="Calibri"/>
                <a:cs typeface="Calibri"/>
              </a:rPr>
              <a:t>.).</a:t>
            </a: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581660" marR="5080" indent="-342900" fontAlgn="auto">
              <a:spcBef>
                <a:spcPts val="0"/>
              </a:spcBef>
              <a:spcAft>
                <a:spcPts val="0"/>
              </a:spcAft>
              <a:buFont typeface="Microsoft Sans Serif"/>
              <a:buChar char="•"/>
              <a:tabLst>
                <a:tab pos="581660" algn="l"/>
                <a:tab pos="582295" algn="l"/>
              </a:tabLst>
            </a:pPr>
            <a:r>
              <a:rPr sz="1200" spc="-5" dirty="0">
                <a:solidFill>
                  <a:srgbClr val="008000"/>
                </a:solidFill>
                <a:latin typeface="Calibri"/>
                <a:cs typeface="Calibri"/>
              </a:rPr>
              <a:t>Неожиданное</a:t>
            </a:r>
            <a:r>
              <a:rPr sz="1200" spc="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8000"/>
                </a:solidFill>
                <a:latin typeface="Calibri"/>
                <a:cs typeface="Calibri"/>
              </a:rPr>
              <a:t>введение</a:t>
            </a:r>
            <a:r>
              <a:rPr sz="1200" dirty="0">
                <a:solidFill>
                  <a:srgbClr val="008000"/>
                </a:solidFill>
                <a:latin typeface="Calibri"/>
                <a:cs typeface="Calibri"/>
              </a:rPr>
              <a:t> новых</a:t>
            </a:r>
            <a:r>
              <a:rPr sz="1200" spc="-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8000"/>
                </a:solidFill>
                <a:latin typeface="Calibri"/>
                <a:cs typeface="Calibri"/>
              </a:rPr>
              <a:t>правил</a:t>
            </a:r>
            <a:r>
              <a:rPr sz="1200" spc="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8000"/>
                </a:solidFill>
                <a:latin typeface="Calibri"/>
                <a:cs typeface="Calibri"/>
              </a:rPr>
              <a:t>и</a:t>
            </a:r>
            <a:r>
              <a:rPr sz="1200" spc="-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8000"/>
                </a:solidFill>
                <a:latin typeface="Calibri"/>
                <a:cs typeface="Calibri"/>
              </a:rPr>
              <a:t>условий</a:t>
            </a:r>
            <a:r>
              <a:rPr sz="1200" spc="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8000"/>
                </a:solidFill>
                <a:latin typeface="Calibri"/>
                <a:cs typeface="Calibri"/>
              </a:rPr>
              <a:t>игры</a:t>
            </a:r>
            <a:r>
              <a:rPr sz="1200" spc="1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8000"/>
                </a:solidFill>
                <a:latin typeface="Calibri"/>
                <a:cs typeface="Calibri"/>
              </a:rPr>
              <a:t>(и</a:t>
            </a:r>
            <a:r>
              <a:rPr sz="120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8000"/>
                </a:solidFill>
                <a:latin typeface="Calibri"/>
                <a:cs typeface="Calibri"/>
              </a:rPr>
              <a:t>отмена</a:t>
            </a:r>
            <a:r>
              <a:rPr sz="120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8000"/>
                </a:solidFill>
                <a:latin typeface="Calibri"/>
                <a:cs typeface="Calibri"/>
              </a:rPr>
              <a:t>части</a:t>
            </a:r>
            <a:r>
              <a:rPr sz="1200" spc="2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8000"/>
                </a:solidFill>
                <a:latin typeface="Calibri"/>
                <a:cs typeface="Calibri"/>
              </a:rPr>
              <a:t>прежних </a:t>
            </a:r>
            <a:r>
              <a:rPr sz="1200" spc="-39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8000"/>
                </a:solidFill>
                <a:latin typeface="Calibri"/>
                <a:cs typeface="Calibri"/>
              </a:rPr>
              <a:t>правил</a:t>
            </a:r>
            <a:r>
              <a:rPr sz="1200" spc="-5" dirty="0">
                <a:solidFill>
                  <a:srgbClr val="008000"/>
                </a:solidFill>
                <a:latin typeface="Calibri"/>
                <a:cs typeface="Calibri"/>
              </a:rPr>
              <a:t>).</a:t>
            </a: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581660" indent="-343535" fontAlgn="auto">
              <a:spcBef>
                <a:spcPts val="0"/>
              </a:spcBef>
              <a:spcAft>
                <a:spcPts val="0"/>
              </a:spcAft>
              <a:buFont typeface="Microsoft Sans Serif"/>
              <a:buChar char="•"/>
              <a:tabLst>
                <a:tab pos="581660" algn="l"/>
                <a:tab pos="582295" algn="l"/>
              </a:tabLst>
            </a:pPr>
            <a:r>
              <a:rPr sz="1200" dirty="0">
                <a:solidFill>
                  <a:srgbClr val="008000"/>
                </a:solidFill>
                <a:latin typeface="Calibri"/>
                <a:cs typeface="Calibri"/>
              </a:rPr>
              <a:t>Игровая</a:t>
            </a:r>
            <a:r>
              <a:rPr sz="1200" spc="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8000"/>
                </a:solidFill>
                <a:latin typeface="Calibri"/>
                <a:cs typeface="Calibri"/>
              </a:rPr>
              <a:t>ответственность</a:t>
            </a:r>
            <a:r>
              <a:rPr sz="1200" spc="4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8000"/>
                </a:solidFill>
                <a:latin typeface="Calibri"/>
                <a:cs typeface="Calibri"/>
              </a:rPr>
              <a:t>за</a:t>
            </a:r>
            <a:r>
              <a:rPr sz="1200" spc="1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8000"/>
                </a:solidFill>
                <a:latin typeface="Calibri"/>
                <a:cs typeface="Calibri"/>
              </a:rPr>
              <a:t>жизнь,</a:t>
            </a:r>
            <a:r>
              <a:rPr sz="1200" spc="3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8000"/>
                </a:solidFill>
                <a:latin typeface="Calibri"/>
                <a:cs typeface="Calibri"/>
              </a:rPr>
              <a:t>здоровье</a:t>
            </a:r>
            <a:r>
              <a:rPr sz="1200" spc="1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8000"/>
                </a:solidFill>
                <a:latin typeface="Calibri"/>
                <a:cs typeface="Calibri"/>
              </a:rPr>
              <a:t>и</a:t>
            </a:r>
            <a:r>
              <a:rPr sz="1200" spc="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008000"/>
                </a:solidFill>
                <a:latin typeface="Calibri"/>
                <a:cs typeface="Calibri"/>
              </a:rPr>
              <a:t>благополучие</a:t>
            </a:r>
            <a:r>
              <a:rPr sz="1200" spc="2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8000"/>
                </a:solidFill>
                <a:latin typeface="Calibri"/>
                <a:cs typeface="Calibri"/>
              </a:rPr>
              <a:t>других игроков</a:t>
            </a:r>
            <a:r>
              <a:rPr sz="1200" spc="-5" dirty="0">
                <a:solidFill>
                  <a:srgbClr val="008000"/>
                </a:solidFill>
                <a:latin typeface="Calibri"/>
                <a:cs typeface="Calibri"/>
              </a:rPr>
              <a:t>.</a:t>
            </a: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581660" indent="-343535" fontAlgn="auto">
              <a:spcBef>
                <a:spcPts val="0"/>
              </a:spcBef>
              <a:spcAft>
                <a:spcPts val="0"/>
              </a:spcAft>
              <a:buFont typeface="Microsoft Sans Serif"/>
              <a:buChar char="•"/>
              <a:tabLst>
                <a:tab pos="581660" algn="l"/>
                <a:tab pos="582295" algn="l"/>
              </a:tabLst>
            </a:pPr>
            <a:r>
              <a:rPr sz="1200" spc="-5" dirty="0">
                <a:solidFill>
                  <a:srgbClr val="008000"/>
                </a:solidFill>
                <a:latin typeface="Calibri"/>
                <a:cs typeface="Calibri"/>
              </a:rPr>
              <a:t>Обмен</a:t>
            </a:r>
            <a:r>
              <a:rPr sz="1200" spc="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8000"/>
                </a:solidFill>
                <a:latin typeface="Calibri"/>
                <a:cs typeface="Calibri"/>
              </a:rPr>
              <a:t>ролями</a:t>
            </a:r>
            <a:r>
              <a:rPr sz="1200" spc="-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8000"/>
                </a:solidFill>
                <a:latin typeface="Calibri"/>
                <a:cs typeface="Calibri"/>
              </a:rPr>
              <a:t>в</a:t>
            </a:r>
            <a:r>
              <a:rPr sz="1200" spc="-1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008000"/>
                </a:solidFill>
                <a:latin typeface="Calibri"/>
                <a:cs typeface="Calibri"/>
              </a:rPr>
              <a:t>ходе</a:t>
            </a:r>
            <a:r>
              <a:rPr sz="1200" spc="-1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8000"/>
                </a:solidFill>
                <a:latin typeface="Calibri"/>
                <a:cs typeface="Calibri"/>
              </a:rPr>
              <a:t>игры</a:t>
            </a:r>
            <a:r>
              <a:rPr sz="1200" spc="1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8000"/>
                </a:solidFill>
                <a:latin typeface="Calibri"/>
                <a:cs typeface="Calibri"/>
              </a:rPr>
              <a:t>и</a:t>
            </a:r>
            <a:r>
              <a:rPr sz="1200" spc="-5" dirty="0">
                <a:solidFill>
                  <a:srgbClr val="008000"/>
                </a:solidFill>
                <a:latin typeface="Calibri"/>
                <a:cs typeface="Calibri"/>
              </a:rPr>
              <a:t> (или)</a:t>
            </a:r>
            <a:r>
              <a:rPr sz="1200" spc="2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8000"/>
                </a:solidFill>
                <a:latin typeface="Calibri"/>
                <a:cs typeface="Calibri"/>
              </a:rPr>
              <a:t>чередование</a:t>
            </a:r>
            <a:r>
              <a:rPr sz="1200" spc="-10" dirty="0">
                <a:solidFill>
                  <a:srgbClr val="008000"/>
                </a:solidFill>
                <a:latin typeface="Calibri"/>
                <a:cs typeface="Calibri"/>
              </a:rPr>
              <a:t> ролей</a:t>
            </a:r>
            <a:r>
              <a:rPr sz="1200" spc="-10" dirty="0">
                <a:solidFill>
                  <a:srgbClr val="008000"/>
                </a:solidFill>
                <a:latin typeface="Calibri"/>
                <a:cs typeface="Calibri"/>
              </a:rPr>
              <a:t>.</a:t>
            </a: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581660" indent="-343535" fontAlgn="auto">
              <a:spcBef>
                <a:spcPts val="5"/>
              </a:spcBef>
              <a:spcAft>
                <a:spcPts val="0"/>
              </a:spcAft>
              <a:buFont typeface="Microsoft Sans Serif"/>
              <a:buChar char="•"/>
              <a:tabLst>
                <a:tab pos="581660" algn="l"/>
                <a:tab pos="582295" algn="l"/>
              </a:tabLst>
            </a:pPr>
            <a:r>
              <a:rPr sz="1200" spc="-5" dirty="0">
                <a:solidFill>
                  <a:srgbClr val="008000"/>
                </a:solidFill>
                <a:latin typeface="Calibri"/>
                <a:cs typeface="Calibri"/>
              </a:rPr>
              <a:t>Неожиданное появление</a:t>
            </a:r>
            <a:r>
              <a:rPr sz="1200" spc="-1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8000"/>
                </a:solidFill>
                <a:latin typeface="Calibri"/>
                <a:cs typeface="Calibri"/>
              </a:rPr>
              <a:t>новых</a:t>
            </a:r>
            <a:r>
              <a:rPr sz="1200" spc="-1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8000"/>
                </a:solidFill>
                <a:latin typeface="Calibri"/>
                <a:cs typeface="Calibri"/>
              </a:rPr>
              <a:t>персонажей</a:t>
            </a:r>
            <a:r>
              <a:rPr sz="1200" dirty="0">
                <a:solidFill>
                  <a:srgbClr val="008000"/>
                </a:solidFill>
                <a:latin typeface="Calibri"/>
                <a:cs typeface="Calibri"/>
              </a:rPr>
              <a:t> и </a:t>
            </a:r>
            <a:r>
              <a:rPr sz="1200" spc="-20" dirty="0">
                <a:solidFill>
                  <a:srgbClr val="008000"/>
                </a:solidFill>
                <a:latin typeface="Calibri"/>
                <a:cs typeface="Calibri"/>
              </a:rPr>
              <a:t>т.д</a:t>
            </a:r>
            <a:r>
              <a:rPr sz="1200" spc="-20" dirty="0">
                <a:solidFill>
                  <a:srgbClr val="008000"/>
                </a:solidFill>
                <a:latin typeface="Calibri"/>
                <a:cs typeface="Calibri"/>
              </a:rPr>
              <a:t>.</a:t>
            </a: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Font typeface="Microsoft Sans Serif"/>
              <a:buChar char="•"/>
            </a:pP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2700" fontAlgn="auto">
              <a:spcBef>
                <a:spcPts val="0"/>
              </a:spcBef>
              <a:spcAft>
                <a:spcPts val="0"/>
              </a:spcAft>
            </a:pP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Вспомогательные</a:t>
            </a:r>
            <a:r>
              <a:rPr sz="1200" spc="-2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приёмы</a:t>
            </a:r>
            <a:r>
              <a:rPr sz="1200" spc="-1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7E7E7E"/>
                </a:solidFill>
                <a:latin typeface="Calibri"/>
                <a:cs typeface="Calibri"/>
              </a:rPr>
              <a:t>и</a:t>
            </a: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7E7E7E"/>
                </a:solidFill>
                <a:latin typeface="Calibri"/>
                <a:cs typeface="Calibri"/>
              </a:rPr>
              <a:t>средства</a:t>
            </a:r>
            <a:r>
              <a:rPr sz="1200" spc="-10" dirty="0">
                <a:solidFill>
                  <a:srgbClr val="7E7E7E"/>
                </a:solidFill>
                <a:latin typeface="Calibri"/>
                <a:cs typeface="Calibri"/>
              </a:rPr>
              <a:t>:</a:t>
            </a: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812800" lvl="1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tabLst>
                <a:tab pos="812165" algn="l"/>
                <a:tab pos="812800" algn="l"/>
              </a:tabLst>
            </a:pP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Ограничение</a:t>
            </a:r>
            <a:r>
              <a:rPr sz="120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времени</a:t>
            </a: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.</a:t>
            </a: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812800" lvl="1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tabLst>
                <a:tab pos="812165" algn="l"/>
                <a:tab pos="812800" algn="l"/>
              </a:tabLst>
            </a:pPr>
            <a:r>
              <a:rPr sz="1200" dirty="0">
                <a:solidFill>
                  <a:srgbClr val="7E7E7E"/>
                </a:solidFill>
                <a:latin typeface="Calibri"/>
                <a:cs typeface="Calibri"/>
              </a:rPr>
              <a:t>Игровые</a:t>
            </a:r>
            <a:r>
              <a:rPr sz="1200" spc="-1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7E7E7E"/>
                </a:solidFill>
                <a:latin typeface="Calibri"/>
                <a:cs typeface="Calibri"/>
              </a:rPr>
              <a:t>штрафы</a:t>
            </a: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7E7E7E"/>
                </a:solidFill>
                <a:latin typeface="Calibri"/>
                <a:cs typeface="Calibri"/>
              </a:rPr>
              <a:t>и</a:t>
            </a: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 поощрения</a:t>
            </a: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.</a:t>
            </a: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812800" lvl="1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tabLst>
                <a:tab pos="812165" algn="l"/>
                <a:tab pos="812800" algn="l"/>
              </a:tabLst>
            </a:pP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Реквизит</a:t>
            </a:r>
            <a:r>
              <a:rPr sz="1200" spc="-1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7E7E7E"/>
                </a:solidFill>
                <a:latin typeface="Calibri"/>
                <a:cs typeface="Calibri"/>
              </a:rPr>
              <a:t>и</a:t>
            </a:r>
            <a:r>
              <a:rPr sz="1200" spc="-10" dirty="0">
                <a:solidFill>
                  <a:srgbClr val="7E7E7E"/>
                </a:solidFill>
                <a:latin typeface="Calibri"/>
                <a:cs typeface="Calibri"/>
              </a:rPr>
              <a:t> костюмы</a:t>
            </a:r>
            <a:r>
              <a:rPr sz="1200" spc="-10" dirty="0">
                <a:solidFill>
                  <a:srgbClr val="7E7E7E"/>
                </a:solidFill>
                <a:latin typeface="Calibri"/>
                <a:cs typeface="Calibri"/>
              </a:rPr>
              <a:t>.</a:t>
            </a: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812800" marR="4753610" lvl="1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tabLst>
                <a:tab pos="812165" algn="l"/>
                <a:tab pos="812800" algn="l"/>
              </a:tabLst>
            </a:pP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Специально организованное </a:t>
            </a:r>
            <a:r>
              <a:rPr sz="1200" spc="-39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пространство</a:t>
            </a: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.</a:t>
            </a: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812800" lvl="1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tabLst>
                <a:tab pos="812165" algn="l"/>
                <a:tab pos="812800" algn="l"/>
              </a:tabLst>
            </a:pP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Музыкальное</a:t>
            </a:r>
            <a:r>
              <a:rPr sz="1200" spc="-2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сопровождение</a:t>
            </a: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.</a:t>
            </a: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812800" lvl="1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tabLst>
                <a:tab pos="812165" algn="l"/>
                <a:tab pos="812800" algn="l"/>
              </a:tabLst>
            </a:pP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Видеофрагменты</a:t>
            </a: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.</a:t>
            </a: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812800" lvl="1" indent="-342900" fontAlgn="auto">
              <a:spcBef>
                <a:spcPts val="5"/>
              </a:spcBef>
              <a:spcAft>
                <a:spcPts val="0"/>
              </a:spcAft>
              <a:buFontTx/>
              <a:buAutoNum type="arabicPeriod"/>
              <a:tabLst>
                <a:tab pos="812165" algn="l"/>
                <a:tab pos="812800" algn="l"/>
              </a:tabLst>
            </a:pP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Специальные</a:t>
            </a:r>
            <a:r>
              <a:rPr sz="1200" spc="-1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паузы</a:t>
            </a:r>
            <a:r>
              <a:rPr sz="1200" spc="-1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7E7E7E"/>
                </a:solidFill>
                <a:latin typeface="Calibri"/>
                <a:cs typeface="Calibri"/>
              </a:rPr>
              <a:t>и</a:t>
            </a:r>
            <a:r>
              <a:rPr sz="1200" spc="-1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7E7E7E"/>
                </a:solidFill>
                <a:latin typeface="Calibri"/>
                <a:cs typeface="Calibri"/>
              </a:rPr>
              <a:t>др</a:t>
            </a:r>
            <a:r>
              <a:rPr sz="1200" dirty="0">
                <a:solidFill>
                  <a:srgbClr val="7E7E7E"/>
                </a:solidFill>
                <a:latin typeface="Calibri"/>
                <a:cs typeface="Calibri"/>
              </a:rPr>
              <a:t>.</a:t>
            </a: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32996" y="2967799"/>
            <a:ext cx="7833359" cy="7144"/>
          </a:xfrm>
          <a:custGeom>
            <a:avLst/>
            <a:gdLst/>
            <a:ahLst/>
            <a:cxnLst/>
            <a:rect l="l" t="t" r="r" b="b"/>
            <a:pathLst>
              <a:path w="7833359" h="9525">
                <a:moveTo>
                  <a:pt x="0" y="9143"/>
                </a:moveTo>
                <a:lnTo>
                  <a:pt x="7833359" y="0"/>
                </a:lnTo>
              </a:path>
            </a:pathLst>
          </a:custGeom>
          <a:ln w="1905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78679" y="3100475"/>
            <a:ext cx="1676400" cy="940031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51703" y="4206241"/>
            <a:ext cx="2255520" cy="79667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76" t="2401" r="37816" b="50000"/>
          <a:stretch>
            <a:fillRect/>
          </a:stretch>
        </p:blipFill>
        <p:spPr>
          <a:xfrm>
            <a:off x="0" y="0"/>
            <a:ext cx="576062" cy="7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949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22697" y="1123665"/>
            <a:ext cx="27000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</a:pPr>
            <a:r>
              <a:rPr sz="1200" spc="-15" dirty="0">
                <a:solidFill>
                  <a:srgbClr val="C00000"/>
                </a:solidFill>
                <a:latin typeface="Calibri"/>
                <a:cs typeface="Calibri"/>
              </a:rPr>
              <a:t>case-study,</a:t>
            </a:r>
            <a:r>
              <a:rPr sz="1200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C00000"/>
                </a:solidFill>
                <a:latin typeface="Calibri"/>
                <a:cs typeface="Calibri"/>
              </a:rPr>
              <a:t>задачный</a:t>
            </a:r>
            <a:r>
              <a:rPr sz="1200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C00000"/>
                </a:solidFill>
                <a:latin typeface="Calibri"/>
                <a:cs typeface="Calibri"/>
              </a:rPr>
              <a:t>метод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18923"/>
            <a:ext cx="536448" cy="582929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382928" y="642662"/>
            <a:ext cx="3651348" cy="20069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spc="15" dirty="0"/>
              <a:t>ТЕХНОЛОГИЯ</a:t>
            </a:r>
            <a:r>
              <a:rPr sz="1200" spc="-20" dirty="0"/>
              <a:t> </a:t>
            </a:r>
            <a:r>
              <a:rPr sz="1200" spc="10" dirty="0"/>
              <a:t>«КЕЙС-СТАДИ»</a:t>
            </a:r>
          </a:p>
        </p:txBody>
      </p:sp>
      <p:sp>
        <p:nvSpPr>
          <p:cNvPr id="7" name="object 7"/>
          <p:cNvSpPr/>
          <p:nvPr/>
        </p:nvSpPr>
        <p:spPr>
          <a:xfrm>
            <a:off x="826772" y="1103568"/>
            <a:ext cx="7833359" cy="7144"/>
          </a:xfrm>
          <a:custGeom>
            <a:avLst/>
            <a:gdLst/>
            <a:ahLst/>
            <a:cxnLst/>
            <a:rect l="l" t="t" r="r" b="b"/>
            <a:pathLst>
              <a:path w="7833359" h="9525">
                <a:moveTo>
                  <a:pt x="0" y="9143"/>
                </a:moveTo>
                <a:lnTo>
                  <a:pt x="7833359" y="0"/>
                </a:lnTo>
              </a:path>
            </a:pathLst>
          </a:custGeom>
          <a:ln w="1905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2231" y="1585341"/>
            <a:ext cx="8327390" cy="399468"/>
          </a:xfrm>
          <a:prstGeom prst="rect">
            <a:avLst/>
          </a:prstGeom>
          <a:solidFill>
            <a:srgbClr val="E4FFF4"/>
          </a:solidFill>
        </p:spPr>
        <p:txBody>
          <a:bodyPr vert="horz" wrap="square" lIns="0" tIns="29845" rIns="0" bIns="0" rtlCol="0">
            <a:spAutoFit/>
          </a:bodyPr>
          <a:lstStyle/>
          <a:p>
            <a:pPr marL="90805" marR="103505" fontAlgn="auto">
              <a:spcBef>
                <a:spcPts val="235"/>
              </a:spcBef>
              <a:spcAft>
                <a:spcPts val="0"/>
              </a:spcAft>
            </a:pPr>
            <a:r>
              <a:rPr sz="1200" dirty="0">
                <a:solidFill>
                  <a:srgbClr val="00664D"/>
                </a:solidFill>
                <a:latin typeface="Calibri"/>
                <a:cs typeface="Calibri"/>
              </a:rPr>
              <a:t>- </a:t>
            </a:r>
            <a:r>
              <a:rPr sz="1200" spc="-5" dirty="0">
                <a:solidFill>
                  <a:srgbClr val="00664D"/>
                </a:solidFill>
                <a:latin typeface="Calibri"/>
                <a:cs typeface="Calibri"/>
              </a:rPr>
              <a:t>осмысление/обсуждение, </a:t>
            </a:r>
            <a:r>
              <a:rPr sz="1200" dirty="0">
                <a:solidFill>
                  <a:srgbClr val="00664D"/>
                </a:solidFill>
                <a:latin typeface="Calibri"/>
                <a:cs typeface="Calibri"/>
              </a:rPr>
              <a:t>анализ и поиск </a:t>
            </a:r>
            <a:r>
              <a:rPr sz="1200" spc="-5" dirty="0">
                <a:solidFill>
                  <a:srgbClr val="00664D"/>
                </a:solidFill>
                <a:latin typeface="Calibri"/>
                <a:cs typeface="Calibri"/>
              </a:rPr>
              <a:t>решения </a:t>
            </a:r>
            <a:r>
              <a:rPr sz="1200" spc="-10" dirty="0">
                <a:solidFill>
                  <a:srgbClr val="00664D"/>
                </a:solidFill>
                <a:latin typeface="Calibri"/>
                <a:cs typeface="Calibri"/>
              </a:rPr>
              <a:t>конкретной </a:t>
            </a:r>
            <a:r>
              <a:rPr sz="1200" dirty="0">
                <a:solidFill>
                  <a:srgbClr val="00664D"/>
                </a:solidFill>
                <a:latin typeface="Calibri"/>
                <a:cs typeface="Calibri"/>
              </a:rPr>
              <a:t>ситуации, </a:t>
            </a:r>
            <a:r>
              <a:rPr sz="1200" spc="-440" dirty="0">
                <a:solidFill>
                  <a:srgbClr val="00664D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664D"/>
                </a:solidFill>
                <a:latin typeface="Calibri"/>
                <a:cs typeface="Calibri"/>
              </a:rPr>
              <a:t>описание</a:t>
            </a:r>
            <a:r>
              <a:rPr sz="1200" spc="45" dirty="0">
                <a:solidFill>
                  <a:srgbClr val="00664D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664D"/>
                </a:solidFill>
                <a:latin typeface="Calibri"/>
                <a:cs typeface="Calibri"/>
              </a:rPr>
              <a:t>которой</a:t>
            </a:r>
            <a:r>
              <a:rPr sz="1200" spc="5" dirty="0">
                <a:solidFill>
                  <a:srgbClr val="00664D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664D"/>
                </a:solidFill>
                <a:latin typeface="Calibri"/>
                <a:cs typeface="Calibri"/>
              </a:rPr>
              <a:t>представлено</a:t>
            </a:r>
            <a:r>
              <a:rPr sz="1200" spc="40" dirty="0">
                <a:solidFill>
                  <a:srgbClr val="00664D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664D"/>
                </a:solidFill>
                <a:latin typeface="Calibri"/>
                <a:cs typeface="Calibri"/>
              </a:rPr>
              <a:t>в</a:t>
            </a:r>
            <a:r>
              <a:rPr sz="1200" spc="50" dirty="0">
                <a:solidFill>
                  <a:srgbClr val="00664D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664D"/>
                </a:solidFill>
                <a:latin typeface="Calibri"/>
                <a:cs typeface="Calibri"/>
              </a:rPr>
              <a:t>«кейсе».</a:t>
            </a:r>
            <a:r>
              <a:rPr sz="1200" spc="50" dirty="0">
                <a:solidFill>
                  <a:srgbClr val="00664D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664D"/>
                </a:solidFill>
                <a:latin typeface="Calibri"/>
                <a:cs typeface="Calibri"/>
              </a:rPr>
              <a:t>Кейсы</a:t>
            </a:r>
            <a:r>
              <a:rPr sz="1200" spc="50" dirty="0">
                <a:solidFill>
                  <a:srgbClr val="00664D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664D"/>
                </a:solidFill>
                <a:latin typeface="Calibri"/>
                <a:cs typeface="Calibri"/>
              </a:rPr>
              <a:t>базируются</a:t>
            </a:r>
            <a:r>
              <a:rPr sz="1200" spc="15" dirty="0">
                <a:solidFill>
                  <a:srgbClr val="00664D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664D"/>
                </a:solidFill>
                <a:latin typeface="Calibri"/>
                <a:cs typeface="Calibri"/>
              </a:rPr>
              <a:t>на </a:t>
            </a:r>
            <a:r>
              <a:rPr sz="1200" spc="5" dirty="0">
                <a:solidFill>
                  <a:srgbClr val="00664D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664D"/>
                </a:solidFill>
                <a:latin typeface="Calibri"/>
                <a:cs typeface="Calibri"/>
              </a:rPr>
              <a:t>реальных</a:t>
            </a:r>
            <a:r>
              <a:rPr sz="1200" spc="10" dirty="0">
                <a:solidFill>
                  <a:srgbClr val="00664D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664D"/>
                </a:solidFill>
                <a:latin typeface="Calibri"/>
                <a:cs typeface="Calibri"/>
              </a:rPr>
              <a:t>проблемных</a:t>
            </a:r>
            <a:r>
              <a:rPr sz="1200" spc="-15" dirty="0">
                <a:solidFill>
                  <a:srgbClr val="00664D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664D"/>
                </a:solidFill>
                <a:latin typeface="Calibri"/>
                <a:cs typeface="Calibri"/>
              </a:rPr>
              <a:t>ситуациях</a:t>
            </a:r>
            <a:r>
              <a:rPr sz="1200" spc="-20" dirty="0">
                <a:solidFill>
                  <a:srgbClr val="00664D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664D"/>
                </a:solidFill>
                <a:latin typeface="Calibri"/>
                <a:cs typeface="Calibri"/>
              </a:rPr>
              <a:t>(или</a:t>
            </a:r>
            <a:r>
              <a:rPr sz="1200" spc="-10" dirty="0">
                <a:solidFill>
                  <a:srgbClr val="00664D"/>
                </a:solidFill>
                <a:latin typeface="Calibri"/>
                <a:cs typeface="Calibri"/>
              </a:rPr>
              <a:t> приближены</a:t>
            </a:r>
            <a:r>
              <a:rPr sz="1200" spc="-25" dirty="0">
                <a:solidFill>
                  <a:srgbClr val="00664D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664D"/>
                </a:solidFill>
                <a:latin typeface="Calibri"/>
                <a:cs typeface="Calibri"/>
              </a:rPr>
              <a:t>к</a:t>
            </a:r>
            <a:r>
              <a:rPr sz="1200" spc="10" dirty="0">
                <a:solidFill>
                  <a:srgbClr val="00664D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664D"/>
                </a:solidFill>
                <a:latin typeface="Calibri"/>
                <a:cs typeface="Calibri"/>
              </a:rPr>
              <a:t>реальной </a:t>
            </a:r>
            <a:r>
              <a:rPr sz="1200" dirty="0">
                <a:solidFill>
                  <a:srgbClr val="00664D"/>
                </a:solidFill>
                <a:latin typeface="Calibri"/>
                <a:cs typeface="Calibri"/>
              </a:rPr>
              <a:t>ситуации</a:t>
            </a:r>
            <a:r>
              <a:rPr sz="1200" dirty="0">
                <a:solidFill>
                  <a:srgbClr val="00664D"/>
                </a:solidFill>
                <a:latin typeface="Calibri"/>
                <a:cs typeface="Calibri"/>
              </a:rPr>
              <a:t>).</a:t>
            </a: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0667" y="2753297"/>
            <a:ext cx="7595870" cy="1874872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fontAlgn="auto">
              <a:spcBef>
                <a:spcPts val="700"/>
              </a:spcBef>
              <a:spcAft>
                <a:spcPts val="0"/>
              </a:spcAft>
            </a:pPr>
            <a:r>
              <a:rPr sz="1200" b="1" spc="-5" dirty="0">
                <a:solidFill>
                  <a:prstClr val="black"/>
                </a:solidFill>
                <a:latin typeface="Calibri"/>
                <a:cs typeface="Calibri"/>
              </a:rPr>
              <a:t>Правила</a:t>
            </a:r>
            <a:r>
              <a:rPr sz="1200" b="1" spc="-1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prstClr val="black"/>
                </a:solidFill>
                <a:latin typeface="Calibri"/>
                <a:cs typeface="Calibri"/>
              </a:rPr>
              <a:t>составления</a:t>
            </a:r>
            <a:r>
              <a:rPr sz="1200" b="1" spc="-4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prstClr val="black"/>
                </a:solidFill>
                <a:latin typeface="Calibri"/>
                <a:cs typeface="Calibri"/>
              </a:rPr>
              <a:t>кейсов: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  <a:p>
            <a:pPr marL="355600" indent="-342900" fontAlgn="auto">
              <a:spcBef>
                <a:spcPts val="600"/>
              </a:spcBef>
              <a:spcAft>
                <a:spcPts val="0"/>
              </a:spcAft>
              <a:buFontTx/>
              <a:buAutoNum type="arabicPeriod"/>
              <a:tabLst>
                <a:tab pos="354965" algn="l"/>
                <a:tab pos="355600" algn="l"/>
              </a:tabLst>
            </a:pP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Описывается</a:t>
            </a:r>
            <a:r>
              <a:rPr sz="1200" spc="1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prstClr val="black"/>
                </a:solidFill>
                <a:latin typeface="Calibri"/>
                <a:cs typeface="Calibri"/>
              </a:rPr>
              <a:t>проблемная </a:t>
            </a: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ситуация,</a:t>
            </a:r>
            <a:r>
              <a:rPr sz="1200" spc="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требующая</a:t>
            </a:r>
            <a:r>
              <a:rPr sz="1200" spc="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разрешения.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  <a:p>
            <a:pPr marL="355600" indent="-342900" fontAlgn="auto">
              <a:spcBef>
                <a:spcPts val="600"/>
              </a:spcBef>
              <a:spcAft>
                <a:spcPts val="0"/>
              </a:spcAft>
              <a:buFontTx/>
              <a:buAutoNum type="arabicPeriod"/>
              <a:tabLst>
                <a:tab pos="354965" algn="l"/>
                <a:tab pos="355600" algn="l"/>
              </a:tabLst>
            </a:pP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Ситуация</a:t>
            </a:r>
            <a:r>
              <a:rPr sz="1200" spc="-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prstClr val="black"/>
                </a:solidFill>
                <a:latin typeface="Calibri"/>
                <a:cs typeface="Calibri"/>
              </a:rPr>
              <a:t>не </a:t>
            </a: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имеет </a:t>
            </a:r>
            <a:r>
              <a:rPr sz="1200" spc="-10" dirty="0">
                <a:solidFill>
                  <a:prstClr val="black"/>
                </a:solidFill>
                <a:latin typeface="Calibri"/>
                <a:cs typeface="Calibri"/>
              </a:rPr>
              <a:t>однозначного</a:t>
            </a:r>
            <a:r>
              <a:rPr sz="1200" spc="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решения.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  <a:p>
            <a:pPr marL="355600" marR="5080" indent="-342900" fontAlgn="auto">
              <a:spcBef>
                <a:spcPts val="600"/>
              </a:spcBef>
              <a:spcAft>
                <a:spcPts val="0"/>
              </a:spcAft>
              <a:buFontTx/>
              <a:buAutoNum type="arabicPeriod"/>
              <a:tabLst>
                <a:tab pos="354965" algn="l"/>
                <a:tab pos="355600" algn="l"/>
              </a:tabLst>
            </a:pPr>
            <a:r>
              <a:rPr sz="1200" spc="-10" dirty="0">
                <a:solidFill>
                  <a:prstClr val="black"/>
                </a:solidFill>
                <a:latin typeface="Calibri"/>
                <a:cs typeface="Calibri"/>
              </a:rPr>
              <a:t>Приводится</a:t>
            </a:r>
            <a:r>
              <a:rPr sz="1200" spc="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prstClr val="black"/>
                </a:solidFill>
                <a:latin typeface="Calibri"/>
                <a:cs typeface="Calibri"/>
              </a:rPr>
              <a:t>набор</a:t>
            </a:r>
            <a:r>
              <a:rPr sz="1200" spc="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данных</a:t>
            </a:r>
            <a:r>
              <a:rPr sz="1200" spc="-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(цифры,</a:t>
            </a:r>
            <a:r>
              <a:rPr sz="1200" spc="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prstClr val="black"/>
                </a:solidFill>
                <a:latin typeface="Calibri"/>
                <a:cs typeface="Calibri"/>
              </a:rPr>
              <a:t>факты, иные</a:t>
            </a:r>
            <a:r>
              <a:rPr sz="1200" spc="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сведения либо</a:t>
            </a:r>
            <a:r>
              <a:rPr sz="1200" spc="-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ссылки </a:t>
            </a:r>
            <a:r>
              <a:rPr sz="1200" dirty="0">
                <a:solidFill>
                  <a:prstClr val="black"/>
                </a:solidFill>
                <a:latin typeface="Calibri"/>
                <a:cs typeface="Calibri"/>
              </a:rPr>
              <a:t>на </a:t>
            </a:r>
            <a:r>
              <a:rPr sz="1200" spc="-39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prstClr val="black"/>
                </a:solidFill>
                <a:latin typeface="Calibri"/>
                <a:cs typeface="Calibri"/>
              </a:rPr>
              <a:t>источники),</a:t>
            </a:r>
            <a:r>
              <a:rPr sz="1200" spc="4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prstClr val="black"/>
                </a:solidFill>
                <a:latin typeface="Calibri"/>
                <a:cs typeface="Calibri"/>
              </a:rPr>
              <a:t>позволяющих</a:t>
            </a:r>
            <a:r>
              <a:rPr sz="1200" spc="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выработать</a:t>
            </a:r>
            <a:r>
              <a:rPr sz="1200" spc="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решение</a:t>
            </a:r>
            <a:r>
              <a:rPr sz="1200" spc="2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задачи.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  <a:p>
            <a:pPr marL="355600" marR="170180" indent="-342900" fontAlgn="auto">
              <a:spcBef>
                <a:spcPts val="600"/>
              </a:spcBef>
              <a:spcAft>
                <a:spcPts val="0"/>
              </a:spcAft>
              <a:buFontTx/>
              <a:buAutoNum type="arabicPeriod"/>
              <a:tabLst>
                <a:tab pos="354965" algn="l"/>
                <a:tab pos="355600" algn="l"/>
              </a:tabLst>
            </a:pP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Решение</a:t>
            </a:r>
            <a:r>
              <a:rPr sz="1200" spc="1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prstClr val="black"/>
                </a:solidFill>
                <a:latin typeface="Calibri"/>
                <a:cs typeface="Calibri"/>
              </a:rPr>
              <a:t>проблемы</a:t>
            </a:r>
            <a:r>
              <a:rPr sz="1200" spc="1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prstClr val="black"/>
                </a:solidFill>
                <a:latin typeface="Calibri"/>
                <a:cs typeface="Calibri"/>
              </a:rPr>
              <a:t>требует</a:t>
            </a:r>
            <a:r>
              <a:rPr sz="1200" spc="3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prstClr val="black"/>
                </a:solidFill>
                <a:latin typeface="Calibri"/>
                <a:cs typeface="Calibri"/>
              </a:rPr>
              <a:t>от</a:t>
            </a:r>
            <a:r>
              <a:rPr sz="1200" spc="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prstClr val="black"/>
                </a:solidFill>
                <a:latin typeface="Calibri"/>
                <a:cs typeface="Calibri"/>
              </a:rPr>
              <a:t>обучающихся</a:t>
            </a:r>
            <a:r>
              <a:rPr sz="1200" spc="3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prstClr val="black"/>
                </a:solidFill>
                <a:latin typeface="Calibri"/>
                <a:cs typeface="Calibri"/>
              </a:rPr>
              <a:t>активного</a:t>
            </a:r>
            <a:r>
              <a:rPr sz="1200" spc="3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prstClr val="black"/>
                </a:solidFill>
                <a:latin typeface="Calibri"/>
                <a:cs typeface="Calibri"/>
              </a:rPr>
              <a:t>использования</a:t>
            </a:r>
            <a:r>
              <a:rPr sz="1200" spc="2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prstClr val="black"/>
                </a:solidFill>
                <a:latin typeface="Calibri"/>
                <a:cs typeface="Calibri"/>
              </a:rPr>
              <a:t>/ </a:t>
            </a:r>
            <a:r>
              <a:rPr sz="1200" spc="-39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приобретения</a:t>
            </a:r>
            <a:r>
              <a:rPr sz="1200" spc="1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prstClr val="black"/>
                </a:solidFill>
                <a:latin typeface="Calibri"/>
                <a:cs typeface="Calibri"/>
              </a:rPr>
              <a:t>ЗУНК.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  <a:p>
            <a:pPr fontAlgn="auto">
              <a:spcBef>
                <a:spcPts val="30"/>
              </a:spcBef>
              <a:spcAft>
                <a:spcPts val="0"/>
              </a:spcAft>
            </a:pPr>
            <a:endParaRPr sz="1200">
              <a:solidFill>
                <a:prstClr val="black"/>
              </a:solidFill>
              <a:latin typeface="Calibri"/>
              <a:cs typeface="Calibri"/>
            </a:endParaRPr>
          </a:p>
          <a:p>
            <a:pPr marL="12700" fontAlgn="auto"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! </a:t>
            </a:r>
            <a:r>
              <a:rPr sz="1200" spc="-5" dirty="0">
                <a:solidFill>
                  <a:srgbClr val="C00000"/>
                </a:solidFill>
                <a:latin typeface="Calibri"/>
                <a:cs typeface="Calibri"/>
              </a:rPr>
              <a:t>Разбор</a:t>
            </a:r>
            <a:r>
              <a:rPr sz="1200" spc="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C00000"/>
                </a:solidFill>
                <a:latin typeface="Calibri"/>
                <a:cs typeface="Calibri"/>
              </a:rPr>
              <a:t>кейсов</a:t>
            </a:r>
            <a:r>
              <a:rPr sz="1200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C00000"/>
                </a:solidFill>
                <a:latin typeface="Calibri"/>
                <a:cs typeface="Calibri"/>
              </a:rPr>
              <a:t>осуществляется</a:t>
            </a:r>
            <a:r>
              <a:rPr sz="1200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C00000"/>
                </a:solidFill>
                <a:latin typeface="Calibri"/>
                <a:cs typeface="Calibri"/>
              </a:rPr>
              <a:t>в </a:t>
            </a:r>
            <a:r>
              <a:rPr sz="1200" spc="-5" dirty="0">
                <a:solidFill>
                  <a:srgbClr val="C00000"/>
                </a:solidFill>
                <a:latin typeface="Calibri"/>
                <a:cs typeface="Calibri"/>
              </a:rPr>
              <a:t>малых</a:t>
            </a:r>
            <a:r>
              <a:rPr sz="1200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C00000"/>
                </a:solidFill>
                <a:latin typeface="Calibri"/>
                <a:cs typeface="Calibri"/>
              </a:rPr>
              <a:t>группах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76" t="2401" r="37816" b="50000"/>
          <a:stretch>
            <a:fillRect/>
          </a:stretch>
        </p:blipFill>
        <p:spPr>
          <a:xfrm>
            <a:off x="3442" y="93740"/>
            <a:ext cx="814449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982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275856" y="660507"/>
            <a:ext cx="1769745" cy="20069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spc="15" dirty="0"/>
              <a:t>ТИПЫ</a:t>
            </a:r>
            <a:r>
              <a:rPr sz="1200" spc="-45" dirty="0"/>
              <a:t> </a:t>
            </a:r>
            <a:r>
              <a:rPr sz="1200" spc="15" dirty="0"/>
              <a:t>КЕЙСОВ</a:t>
            </a:r>
          </a:p>
        </p:txBody>
      </p:sp>
      <p:sp>
        <p:nvSpPr>
          <p:cNvPr id="6" name="object 6"/>
          <p:cNvSpPr/>
          <p:nvPr/>
        </p:nvSpPr>
        <p:spPr>
          <a:xfrm>
            <a:off x="826772" y="1103568"/>
            <a:ext cx="7833359" cy="7144"/>
          </a:xfrm>
          <a:custGeom>
            <a:avLst/>
            <a:gdLst/>
            <a:ahLst/>
            <a:cxnLst/>
            <a:rect l="l" t="t" r="r" b="b"/>
            <a:pathLst>
              <a:path w="7833359" h="9525">
                <a:moveTo>
                  <a:pt x="0" y="9143"/>
                </a:moveTo>
                <a:lnTo>
                  <a:pt x="7833359" y="0"/>
                </a:lnTo>
              </a:path>
            </a:pathLst>
          </a:custGeom>
          <a:ln w="1905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2527" y="1258444"/>
            <a:ext cx="8068309" cy="999633"/>
          </a:xfrm>
          <a:prstGeom prst="rect">
            <a:avLst/>
          </a:prstGeom>
          <a:solidFill>
            <a:srgbClr val="FFEAD4"/>
          </a:solidFill>
        </p:spPr>
        <p:txBody>
          <a:bodyPr vert="horz" wrap="square" lIns="0" tIns="29845" rIns="0" bIns="0" rtlCol="0">
            <a:spAutoFit/>
          </a:bodyPr>
          <a:lstStyle/>
          <a:p>
            <a:pPr marL="92075" fontAlgn="auto">
              <a:spcBef>
                <a:spcPts val="235"/>
              </a:spcBef>
              <a:spcAft>
                <a:spcPts val="0"/>
              </a:spcAft>
            </a:pPr>
            <a:r>
              <a:rPr sz="1200" b="1" dirty="0">
                <a:solidFill>
                  <a:srgbClr val="996600"/>
                </a:solidFill>
                <a:latin typeface="Calibri"/>
                <a:cs typeface="Calibri"/>
              </a:rPr>
              <a:t>По</a:t>
            </a:r>
            <a:r>
              <a:rPr sz="1200" b="1" spc="-30" dirty="0">
                <a:solidFill>
                  <a:srgbClr val="99660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996600"/>
                </a:solidFill>
                <a:latin typeface="Calibri"/>
                <a:cs typeface="Calibri"/>
              </a:rPr>
              <a:t>комплектации: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  <a:p>
            <a:pPr marL="434975" indent="-343535" fontAlgn="auto">
              <a:spcBef>
                <a:spcPts val="600"/>
              </a:spcBef>
              <a:spcAft>
                <a:spcPts val="0"/>
              </a:spcAft>
              <a:buFont typeface="Microsoft Sans Serif"/>
              <a:buChar char="•"/>
              <a:tabLst>
                <a:tab pos="434975" algn="l"/>
                <a:tab pos="435609" algn="l"/>
              </a:tabLst>
            </a:pPr>
            <a:r>
              <a:rPr sz="1200" b="1" spc="-5" dirty="0">
                <a:solidFill>
                  <a:prstClr val="black"/>
                </a:solidFill>
                <a:latin typeface="Calibri"/>
                <a:cs typeface="Calibri"/>
              </a:rPr>
              <a:t>Комплектные</a:t>
            </a:r>
            <a:r>
              <a:rPr sz="1200" b="1" spc="-5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prstClr val="black"/>
                </a:solidFill>
                <a:latin typeface="Calibri"/>
                <a:cs typeface="Calibri"/>
              </a:rPr>
              <a:t>(вся</a:t>
            </a: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prstClr val="black"/>
                </a:solidFill>
                <a:latin typeface="Calibri"/>
                <a:cs typeface="Calibri"/>
              </a:rPr>
              <a:t>информация</a:t>
            </a:r>
            <a:r>
              <a:rPr sz="1200" spc="-1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prstClr val="black"/>
                </a:solidFill>
                <a:latin typeface="Calibri"/>
                <a:cs typeface="Calibri"/>
              </a:rPr>
              <a:t>есть</a:t>
            </a:r>
            <a:r>
              <a:rPr sz="1200" spc="-2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 кейсе)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  <a:p>
            <a:pPr marL="434975" indent="-343535" fontAlgn="auto">
              <a:spcBef>
                <a:spcPts val="605"/>
              </a:spcBef>
              <a:spcAft>
                <a:spcPts val="0"/>
              </a:spcAft>
              <a:buFont typeface="Microsoft Sans Serif"/>
              <a:buChar char="•"/>
              <a:tabLst>
                <a:tab pos="434975" algn="l"/>
                <a:tab pos="435609" algn="l"/>
              </a:tabLst>
            </a:pPr>
            <a:r>
              <a:rPr sz="1200" b="1" spc="-5" dirty="0">
                <a:solidFill>
                  <a:prstClr val="black"/>
                </a:solidFill>
                <a:latin typeface="Calibri"/>
                <a:cs typeface="Calibri"/>
              </a:rPr>
              <a:t>Поисковые</a:t>
            </a:r>
            <a:r>
              <a:rPr sz="1200" b="1" spc="-3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prstClr val="black"/>
                </a:solidFill>
                <a:latin typeface="Calibri"/>
                <a:cs typeface="Calibri"/>
              </a:rPr>
              <a:t>(необходимо</a:t>
            </a:r>
            <a:r>
              <a:rPr sz="1200" spc="-3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prstClr val="black"/>
                </a:solidFill>
                <a:latin typeface="Calibri"/>
                <a:cs typeface="Calibri"/>
              </a:rPr>
              <a:t>собрать</a:t>
            </a:r>
            <a:r>
              <a:rPr sz="1200" spc="-4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prstClr val="black"/>
                </a:solidFill>
                <a:latin typeface="Calibri"/>
                <a:cs typeface="Calibri"/>
              </a:rPr>
              <a:t>дополнительную</a:t>
            </a:r>
            <a:r>
              <a:rPr sz="1200" spc="-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prstClr val="black"/>
                </a:solidFill>
                <a:latin typeface="Calibri"/>
                <a:cs typeface="Calibri"/>
              </a:rPr>
              <a:t>информацию)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  <a:p>
            <a:pPr marL="434975" indent="-343535" fontAlgn="auto">
              <a:spcBef>
                <a:spcPts val="600"/>
              </a:spcBef>
              <a:spcAft>
                <a:spcPts val="0"/>
              </a:spcAft>
              <a:buFont typeface="Microsoft Sans Serif"/>
              <a:buChar char="•"/>
              <a:tabLst>
                <a:tab pos="434975" algn="l"/>
                <a:tab pos="435609" algn="l"/>
              </a:tabLst>
            </a:pPr>
            <a:r>
              <a:rPr sz="1200" b="1" dirty="0">
                <a:solidFill>
                  <a:prstClr val="black"/>
                </a:solidFill>
                <a:latin typeface="Calibri"/>
                <a:cs typeface="Calibri"/>
              </a:rPr>
              <a:t>Вероятностные</a:t>
            </a:r>
            <a:r>
              <a:rPr sz="1200" b="1" spc="-4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(«единственного</a:t>
            </a:r>
            <a:r>
              <a:rPr sz="1200" spc="-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верного»</a:t>
            </a:r>
            <a:r>
              <a:rPr sz="1200" spc="-1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решения </a:t>
            </a:r>
            <a:r>
              <a:rPr sz="1200" dirty="0">
                <a:solidFill>
                  <a:prstClr val="black"/>
                </a:solidFill>
                <a:latin typeface="Calibri"/>
                <a:cs typeface="Calibri"/>
              </a:rPr>
              <a:t>задачи</a:t>
            </a:r>
            <a:r>
              <a:rPr sz="1200" spc="-10" dirty="0">
                <a:solidFill>
                  <a:prstClr val="black"/>
                </a:solidFill>
                <a:latin typeface="Calibri"/>
                <a:cs typeface="Calibri"/>
              </a:rPr>
              <a:t> нет)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2527" y="2497456"/>
            <a:ext cx="8068309" cy="738023"/>
          </a:xfrm>
          <a:prstGeom prst="rect">
            <a:avLst/>
          </a:prstGeom>
          <a:solidFill>
            <a:srgbClr val="EBFFF5"/>
          </a:solidFill>
        </p:spPr>
        <p:txBody>
          <a:bodyPr vert="horz" wrap="square" lIns="0" tIns="29845" rIns="0" bIns="0" rtlCol="0">
            <a:spAutoFit/>
          </a:bodyPr>
          <a:lstStyle/>
          <a:p>
            <a:pPr marL="2378075" fontAlgn="auto">
              <a:spcBef>
                <a:spcPts val="235"/>
              </a:spcBef>
              <a:spcAft>
                <a:spcPts val="0"/>
              </a:spcAft>
            </a:pPr>
            <a:r>
              <a:rPr sz="1200" b="1" dirty="0">
                <a:solidFill>
                  <a:srgbClr val="008000"/>
                </a:solidFill>
                <a:latin typeface="Calibri"/>
                <a:cs typeface="Calibri"/>
              </a:rPr>
              <a:t>По</a:t>
            </a:r>
            <a:r>
              <a:rPr sz="1200" b="1" spc="-2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008000"/>
                </a:solidFill>
                <a:latin typeface="Calibri"/>
                <a:cs typeface="Calibri"/>
              </a:rPr>
              <a:t>направленности: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  <a:p>
            <a:pPr marL="2721610" indent="-343535" fontAlgn="auto">
              <a:spcBef>
                <a:spcPts val="600"/>
              </a:spcBef>
              <a:spcAft>
                <a:spcPts val="0"/>
              </a:spcAft>
              <a:buFont typeface="Microsoft Sans Serif"/>
              <a:buChar char="•"/>
              <a:tabLst>
                <a:tab pos="2720975" algn="l"/>
                <a:tab pos="2721610" algn="l"/>
              </a:tabLst>
            </a:pPr>
            <a:r>
              <a:rPr sz="1200" b="1" dirty="0">
                <a:solidFill>
                  <a:prstClr val="black"/>
                </a:solidFill>
                <a:latin typeface="Calibri"/>
                <a:cs typeface="Calibri"/>
              </a:rPr>
              <a:t>Закрытые</a:t>
            </a:r>
            <a:r>
              <a:rPr sz="1200" b="1" spc="-3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prstClr val="black"/>
                </a:solidFill>
                <a:latin typeface="Calibri"/>
                <a:cs typeface="Calibri"/>
              </a:rPr>
              <a:t>(цель</a:t>
            </a:r>
            <a:r>
              <a:rPr sz="12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поставлена)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  <a:p>
            <a:pPr marL="2721610" indent="-343535" fontAlgn="auto">
              <a:spcBef>
                <a:spcPts val="605"/>
              </a:spcBef>
              <a:spcAft>
                <a:spcPts val="0"/>
              </a:spcAft>
              <a:buFont typeface="Microsoft Sans Serif"/>
              <a:buChar char="•"/>
              <a:tabLst>
                <a:tab pos="2720975" algn="l"/>
                <a:tab pos="2721610" algn="l"/>
              </a:tabLst>
            </a:pPr>
            <a:r>
              <a:rPr sz="1200" b="1" dirty="0">
                <a:solidFill>
                  <a:prstClr val="black"/>
                </a:solidFill>
                <a:latin typeface="Calibri"/>
                <a:cs typeface="Calibri"/>
              </a:rPr>
              <a:t>Открытые</a:t>
            </a:r>
            <a:r>
              <a:rPr sz="1200" b="1" spc="-3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prstClr val="black"/>
                </a:solidFill>
                <a:latin typeface="Calibri"/>
                <a:cs typeface="Calibri"/>
              </a:rPr>
              <a:t>(требуется</a:t>
            </a:r>
            <a:r>
              <a:rPr sz="1200" spc="-2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сформулировать</a:t>
            </a:r>
            <a:r>
              <a:rPr sz="1200" spc="-4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prstClr val="black"/>
                </a:solidFill>
                <a:latin typeface="Calibri"/>
                <a:cs typeface="Calibri"/>
              </a:rPr>
              <a:t>цель)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2527" y="3471291"/>
            <a:ext cx="8068309" cy="1000274"/>
          </a:xfrm>
          <a:prstGeom prst="rect">
            <a:avLst/>
          </a:prstGeom>
          <a:solidFill>
            <a:srgbClr val="FFEBF9"/>
          </a:solidFill>
        </p:spPr>
        <p:txBody>
          <a:bodyPr vert="horz" wrap="square" lIns="0" tIns="30480" rIns="0" bIns="0" rtlCol="0">
            <a:spAutoFit/>
          </a:bodyPr>
          <a:lstStyle/>
          <a:p>
            <a:pPr marL="92075" fontAlgn="auto">
              <a:spcBef>
                <a:spcPts val="240"/>
              </a:spcBef>
              <a:spcAft>
                <a:spcPts val="0"/>
              </a:spcAft>
            </a:pPr>
            <a:r>
              <a:rPr sz="1200" b="1" dirty="0">
                <a:solidFill>
                  <a:srgbClr val="990099"/>
                </a:solidFill>
                <a:latin typeface="Calibri"/>
                <a:cs typeface="Calibri"/>
              </a:rPr>
              <a:t>По</a:t>
            </a:r>
            <a:r>
              <a:rPr sz="1200" b="1" spc="-35" dirty="0">
                <a:solidFill>
                  <a:srgbClr val="990099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990099"/>
                </a:solidFill>
                <a:latin typeface="Calibri"/>
                <a:cs typeface="Calibri"/>
              </a:rPr>
              <a:t>способу</a:t>
            </a:r>
            <a:r>
              <a:rPr sz="1200" b="1" spc="-45" dirty="0">
                <a:solidFill>
                  <a:srgbClr val="990099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990099"/>
                </a:solidFill>
                <a:latin typeface="Calibri"/>
                <a:cs typeface="Calibri"/>
              </a:rPr>
              <a:t>реализации: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  <a:p>
            <a:pPr marL="434975" indent="-343535" fontAlgn="auto">
              <a:spcBef>
                <a:spcPts val="600"/>
              </a:spcBef>
              <a:spcAft>
                <a:spcPts val="0"/>
              </a:spcAft>
              <a:buFont typeface="Microsoft Sans Serif"/>
              <a:buChar char="•"/>
              <a:tabLst>
                <a:tab pos="434975" algn="l"/>
                <a:tab pos="435609" algn="l"/>
              </a:tabLst>
            </a:pPr>
            <a:r>
              <a:rPr sz="1200" b="1" spc="-25" dirty="0">
                <a:solidFill>
                  <a:prstClr val="black"/>
                </a:solidFill>
                <a:latin typeface="Calibri"/>
                <a:cs typeface="Calibri"/>
              </a:rPr>
              <a:t>Текстовые</a:t>
            </a:r>
            <a:r>
              <a:rPr sz="1200" b="1" spc="-6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200" b="1" spc="-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prstClr val="black"/>
                </a:solidFill>
                <a:latin typeface="Calibri"/>
                <a:cs typeface="Calibri"/>
              </a:rPr>
              <a:t>цифровые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  <a:p>
            <a:pPr marL="434975" indent="-343535" fontAlgn="auto">
              <a:spcBef>
                <a:spcPts val="600"/>
              </a:spcBef>
              <a:spcAft>
                <a:spcPts val="0"/>
              </a:spcAft>
              <a:buFont typeface="Microsoft Sans Serif"/>
              <a:buChar char="•"/>
              <a:tabLst>
                <a:tab pos="434975" algn="l"/>
                <a:tab pos="435609" algn="l"/>
              </a:tabLst>
            </a:pPr>
            <a:r>
              <a:rPr sz="1200" b="1" dirty="0">
                <a:solidFill>
                  <a:prstClr val="black"/>
                </a:solidFill>
                <a:latin typeface="Calibri"/>
                <a:cs typeface="Calibri"/>
              </a:rPr>
              <a:t>Игровые</a:t>
            </a:r>
            <a:r>
              <a:rPr sz="1200" b="1" spc="-3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200" b="1" spc="-1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prstClr val="black"/>
                </a:solidFill>
                <a:latin typeface="Calibri"/>
                <a:cs typeface="Calibri"/>
              </a:rPr>
              <a:t>коммуникативные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  <a:p>
            <a:pPr marL="434975" indent="-343535" fontAlgn="auto">
              <a:spcBef>
                <a:spcPts val="600"/>
              </a:spcBef>
              <a:spcAft>
                <a:spcPts val="0"/>
              </a:spcAft>
              <a:buFont typeface="Microsoft Sans Serif"/>
              <a:buChar char="•"/>
              <a:tabLst>
                <a:tab pos="434975" algn="l"/>
                <a:tab pos="435609" algn="l"/>
              </a:tabLst>
            </a:pPr>
            <a:r>
              <a:rPr sz="1200" b="1" dirty="0">
                <a:solidFill>
                  <a:prstClr val="black"/>
                </a:solidFill>
                <a:latin typeface="Calibri"/>
                <a:cs typeface="Calibri"/>
              </a:rPr>
              <a:t>Практические</a:t>
            </a:r>
            <a:r>
              <a:rPr sz="1200" b="1" spc="-5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200" b="1" spc="-2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prstClr val="black"/>
                </a:solidFill>
                <a:latin typeface="Calibri"/>
                <a:cs typeface="Calibri"/>
              </a:rPr>
              <a:t>полевые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2527" y="4700017"/>
            <a:ext cx="8068309" cy="216085"/>
          </a:xfrm>
          <a:prstGeom prst="rect">
            <a:avLst/>
          </a:prstGeom>
          <a:solidFill>
            <a:srgbClr val="E6E9FD"/>
          </a:solidFill>
        </p:spPr>
        <p:txBody>
          <a:bodyPr vert="horz" wrap="square" lIns="0" tIns="31115" rIns="0" bIns="0" rtlCol="0">
            <a:spAutoFit/>
          </a:bodyPr>
          <a:lstStyle/>
          <a:p>
            <a:pPr marR="81915" algn="r" fontAlgn="auto">
              <a:spcBef>
                <a:spcPts val="245"/>
              </a:spcBef>
              <a:spcAft>
                <a:spcPts val="0"/>
              </a:spcAft>
            </a:pPr>
            <a:r>
              <a:rPr sz="1200" b="1" dirty="0">
                <a:solidFill>
                  <a:srgbClr val="6600CC"/>
                </a:solidFill>
                <a:latin typeface="Calibri"/>
                <a:cs typeface="Calibri"/>
              </a:rPr>
              <a:t>«Обратные</a:t>
            </a:r>
            <a:r>
              <a:rPr sz="1200" b="1" spc="-55" dirty="0">
                <a:solidFill>
                  <a:srgbClr val="6600CC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6600CC"/>
                </a:solidFill>
                <a:latin typeface="Calibri"/>
                <a:cs typeface="Calibri"/>
              </a:rPr>
              <a:t>кейсы»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76" t="2401" r="37816" b="50000"/>
          <a:stretch>
            <a:fillRect/>
          </a:stretch>
        </p:blipFill>
        <p:spPr>
          <a:xfrm>
            <a:off x="-24698" y="123480"/>
            <a:ext cx="814449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49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10797" y="2977705"/>
            <a:ext cx="2709545" cy="704850"/>
            <a:chOff x="510794" y="3970273"/>
            <a:chExt cx="2709545" cy="939800"/>
          </a:xfrm>
        </p:grpSpPr>
        <p:sp>
          <p:nvSpPr>
            <p:cNvPr id="3" name="object 3"/>
            <p:cNvSpPr/>
            <p:nvPr/>
          </p:nvSpPr>
          <p:spPr>
            <a:xfrm>
              <a:off x="523494" y="3982973"/>
              <a:ext cx="2684145" cy="914400"/>
            </a:xfrm>
            <a:custGeom>
              <a:avLst/>
              <a:gdLst/>
              <a:ahLst/>
              <a:cxnLst/>
              <a:rect l="l" t="t" r="r" b="b"/>
              <a:pathLst>
                <a:path w="2684145" h="914400">
                  <a:moveTo>
                    <a:pt x="1743837" y="0"/>
                  </a:moveTo>
                  <a:lnTo>
                    <a:pt x="0" y="0"/>
                  </a:lnTo>
                  <a:lnTo>
                    <a:pt x="0" y="914400"/>
                  </a:lnTo>
                  <a:lnTo>
                    <a:pt x="1743837" y="914400"/>
                  </a:lnTo>
                  <a:lnTo>
                    <a:pt x="1743837" y="571500"/>
                  </a:lnTo>
                  <a:lnTo>
                    <a:pt x="2455164" y="571500"/>
                  </a:lnTo>
                  <a:lnTo>
                    <a:pt x="2455164" y="685800"/>
                  </a:lnTo>
                  <a:lnTo>
                    <a:pt x="2683764" y="457200"/>
                  </a:lnTo>
                  <a:lnTo>
                    <a:pt x="2455164" y="228600"/>
                  </a:lnTo>
                  <a:lnTo>
                    <a:pt x="2455164" y="342900"/>
                  </a:lnTo>
                  <a:lnTo>
                    <a:pt x="1743837" y="342900"/>
                  </a:lnTo>
                  <a:lnTo>
                    <a:pt x="1743837" y="0"/>
                  </a:lnTo>
                  <a:close/>
                </a:path>
              </a:pathLst>
            </a:custGeom>
            <a:solidFill>
              <a:srgbClr val="CCFFFF"/>
            </a:solidFill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523494" y="3982973"/>
              <a:ext cx="2684145" cy="914400"/>
            </a:xfrm>
            <a:custGeom>
              <a:avLst/>
              <a:gdLst/>
              <a:ahLst/>
              <a:cxnLst/>
              <a:rect l="l" t="t" r="r" b="b"/>
              <a:pathLst>
                <a:path w="2684145" h="914400">
                  <a:moveTo>
                    <a:pt x="0" y="0"/>
                  </a:moveTo>
                  <a:lnTo>
                    <a:pt x="1743837" y="0"/>
                  </a:lnTo>
                  <a:lnTo>
                    <a:pt x="1743837" y="342900"/>
                  </a:lnTo>
                  <a:lnTo>
                    <a:pt x="2455164" y="342900"/>
                  </a:lnTo>
                  <a:lnTo>
                    <a:pt x="2455164" y="228600"/>
                  </a:lnTo>
                  <a:lnTo>
                    <a:pt x="2683764" y="457200"/>
                  </a:lnTo>
                  <a:lnTo>
                    <a:pt x="2455164" y="685800"/>
                  </a:lnTo>
                  <a:lnTo>
                    <a:pt x="2455164" y="571500"/>
                  </a:lnTo>
                  <a:lnTo>
                    <a:pt x="1743837" y="571500"/>
                  </a:lnTo>
                  <a:lnTo>
                    <a:pt x="1743837" y="914400"/>
                  </a:lnTo>
                  <a:lnTo>
                    <a:pt x="0" y="91440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946E"/>
              </a:solidFill>
            </a:ln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816358" y="3103815"/>
            <a:ext cx="115506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8575" fontAlgn="auto">
              <a:spcBef>
                <a:spcPts val="100"/>
              </a:spcBef>
              <a:spcAft>
                <a:spcPts val="0"/>
              </a:spcAft>
            </a:pPr>
            <a:r>
              <a:rPr sz="1200" b="1" spc="-5" dirty="0">
                <a:solidFill>
                  <a:srgbClr val="000066"/>
                </a:solidFill>
                <a:latin typeface="Calibri"/>
                <a:cs typeface="Calibri"/>
              </a:rPr>
              <a:t>Цифровые </a:t>
            </a:r>
            <a:r>
              <a:rPr sz="1200" b="1" spc="-395" dirty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000066"/>
                </a:solidFill>
                <a:latin typeface="Calibri"/>
                <a:cs typeface="Calibri"/>
              </a:rPr>
              <a:t>т</a:t>
            </a:r>
            <a:r>
              <a:rPr sz="1200" b="1" spc="-10" dirty="0">
                <a:solidFill>
                  <a:srgbClr val="000066"/>
                </a:solidFill>
                <a:latin typeface="Calibri"/>
                <a:cs typeface="Calibri"/>
              </a:rPr>
              <a:t>е</a:t>
            </a:r>
            <a:r>
              <a:rPr sz="1200" b="1" spc="-5" dirty="0">
                <a:solidFill>
                  <a:srgbClr val="000066"/>
                </a:solidFill>
                <a:latin typeface="Calibri"/>
                <a:cs typeface="Calibri"/>
              </a:rPr>
              <a:t>хн</a:t>
            </a:r>
            <a:r>
              <a:rPr sz="1200" b="1" spc="-30" dirty="0">
                <a:solidFill>
                  <a:srgbClr val="000066"/>
                </a:solidFill>
                <a:latin typeface="Calibri"/>
                <a:cs typeface="Calibri"/>
              </a:rPr>
              <a:t>о</a:t>
            </a:r>
            <a:r>
              <a:rPr sz="1200" b="1" dirty="0">
                <a:solidFill>
                  <a:srgbClr val="000066"/>
                </a:solidFill>
                <a:latin typeface="Calibri"/>
                <a:cs typeface="Calibri"/>
              </a:rPr>
              <a:t>лог</a:t>
            </a:r>
            <a:r>
              <a:rPr sz="1200" b="1" spc="5" dirty="0">
                <a:solidFill>
                  <a:srgbClr val="000066"/>
                </a:solidFill>
                <a:latin typeface="Calibri"/>
                <a:cs typeface="Calibri"/>
              </a:rPr>
              <a:t>и</a:t>
            </a:r>
            <a:r>
              <a:rPr sz="1200" b="1" dirty="0">
                <a:solidFill>
                  <a:srgbClr val="000066"/>
                </a:solidFill>
                <a:latin typeface="Calibri"/>
                <a:cs typeface="Calibri"/>
              </a:rPr>
              <a:t>и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472941" y="2462213"/>
            <a:ext cx="3082925" cy="704850"/>
            <a:chOff x="5472938" y="3282950"/>
            <a:chExt cx="3082925" cy="939800"/>
          </a:xfrm>
        </p:grpSpPr>
        <p:sp>
          <p:nvSpPr>
            <p:cNvPr id="7" name="object 7"/>
            <p:cNvSpPr/>
            <p:nvPr/>
          </p:nvSpPr>
          <p:spPr>
            <a:xfrm>
              <a:off x="5485638" y="3295650"/>
              <a:ext cx="3057525" cy="914400"/>
            </a:xfrm>
            <a:custGeom>
              <a:avLst/>
              <a:gdLst/>
              <a:ahLst/>
              <a:cxnLst/>
              <a:rect l="l" t="t" r="r" b="b"/>
              <a:pathLst>
                <a:path w="3057525" h="914400">
                  <a:moveTo>
                    <a:pt x="3057143" y="0"/>
                  </a:moveTo>
                  <a:lnTo>
                    <a:pt x="1070737" y="0"/>
                  </a:lnTo>
                  <a:lnTo>
                    <a:pt x="1070737" y="342900"/>
                  </a:lnTo>
                  <a:lnTo>
                    <a:pt x="228600" y="342900"/>
                  </a:lnTo>
                  <a:lnTo>
                    <a:pt x="228600" y="228600"/>
                  </a:lnTo>
                  <a:lnTo>
                    <a:pt x="0" y="457200"/>
                  </a:lnTo>
                  <a:lnTo>
                    <a:pt x="228600" y="685800"/>
                  </a:lnTo>
                  <a:lnTo>
                    <a:pt x="228600" y="571500"/>
                  </a:lnTo>
                  <a:lnTo>
                    <a:pt x="1070737" y="571500"/>
                  </a:lnTo>
                  <a:lnTo>
                    <a:pt x="1070737" y="914400"/>
                  </a:lnTo>
                  <a:lnTo>
                    <a:pt x="3057143" y="914400"/>
                  </a:lnTo>
                  <a:lnTo>
                    <a:pt x="3057143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5485638" y="3295650"/>
              <a:ext cx="3057525" cy="914400"/>
            </a:xfrm>
            <a:custGeom>
              <a:avLst/>
              <a:gdLst/>
              <a:ahLst/>
              <a:cxnLst/>
              <a:rect l="l" t="t" r="r" b="b"/>
              <a:pathLst>
                <a:path w="3057525" h="914400">
                  <a:moveTo>
                    <a:pt x="3057143" y="0"/>
                  </a:moveTo>
                  <a:lnTo>
                    <a:pt x="1070737" y="0"/>
                  </a:lnTo>
                  <a:lnTo>
                    <a:pt x="1070737" y="342900"/>
                  </a:lnTo>
                  <a:lnTo>
                    <a:pt x="228600" y="342900"/>
                  </a:lnTo>
                  <a:lnTo>
                    <a:pt x="228600" y="228600"/>
                  </a:lnTo>
                  <a:lnTo>
                    <a:pt x="0" y="457200"/>
                  </a:lnTo>
                  <a:lnTo>
                    <a:pt x="228600" y="685800"/>
                  </a:lnTo>
                  <a:lnTo>
                    <a:pt x="228600" y="571500"/>
                  </a:lnTo>
                  <a:lnTo>
                    <a:pt x="1070737" y="571500"/>
                  </a:lnTo>
                  <a:lnTo>
                    <a:pt x="1070737" y="914400"/>
                  </a:lnTo>
                  <a:lnTo>
                    <a:pt x="3057143" y="914400"/>
                  </a:lnTo>
                  <a:lnTo>
                    <a:pt x="3057143" y="0"/>
                  </a:lnTo>
                  <a:close/>
                </a:path>
              </a:pathLst>
            </a:custGeom>
            <a:ln w="25400">
              <a:solidFill>
                <a:srgbClr val="00946E"/>
              </a:solidFill>
            </a:ln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741032" y="2588515"/>
            <a:ext cx="161544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2570" marR="5080" indent="-230504" fontAlgn="auto">
              <a:spcBef>
                <a:spcPts val="100"/>
              </a:spcBef>
              <a:spcAft>
                <a:spcPts val="0"/>
              </a:spcAft>
            </a:pPr>
            <a:r>
              <a:rPr sz="1200" b="1" spc="-10" dirty="0">
                <a:solidFill>
                  <a:srgbClr val="000066"/>
                </a:solidFill>
                <a:latin typeface="Calibri"/>
                <a:cs typeface="Calibri"/>
              </a:rPr>
              <a:t>П</a:t>
            </a:r>
            <a:r>
              <a:rPr sz="1200" b="1" spc="-20" dirty="0">
                <a:solidFill>
                  <a:srgbClr val="000066"/>
                </a:solidFill>
                <a:latin typeface="Calibri"/>
                <a:cs typeface="Calibri"/>
              </a:rPr>
              <a:t>е</a:t>
            </a:r>
            <a:r>
              <a:rPr sz="1200" b="1" spc="-5" dirty="0">
                <a:solidFill>
                  <a:srgbClr val="000066"/>
                </a:solidFill>
                <a:latin typeface="Calibri"/>
                <a:cs typeface="Calibri"/>
              </a:rPr>
              <a:t>да</a:t>
            </a:r>
            <a:r>
              <a:rPr sz="1200" b="1" spc="-20" dirty="0">
                <a:solidFill>
                  <a:srgbClr val="000066"/>
                </a:solidFill>
                <a:latin typeface="Calibri"/>
                <a:cs typeface="Calibri"/>
              </a:rPr>
              <a:t>г</a:t>
            </a:r>
            <a:r>
              <a:rPr sz="1200" b="1" dirty="0">
                <a:solidFill>
                  <a:srgbClr val="000066"/>
                </a:solidFill>
                <a:latin typeface="Calibri"/>
                <a:cs typeface="Calibri"/>
              </a:rPr>
              <a:t>оги</a:t>
            </a:r>
            <a:r>
              <a:rPr sz="1200" b="1" spc="-5" dirty="0">
                <a:solidFill>
                  <a:srgbClr val="000066"/>
                </a:solidFill>
                <a:latin typeface="Calibri"/>
                <a:cs typeface="Calibri"/>
              </a:rPr>
              <a:t>че</a:t>
            </a:r>
            <a:r>
              <a:rPr sz="1200" b="1" dirty="0">
                <a:solidFill>
                  <a:srgbClr val="000066"/>
                </a:solidFill>
                <a:latin typeface="Calibri"/>
                <a:cs typeface="Calibri"/>
              </a:rPr>
              <a:t>ск</a:t>
            </a:r>
            <a:r>
              <a:rPr sz="1200" b="1" spc="-10" dirty="0">
                <a:solidFill>
                  <a:srgbClr val="000066"/>
                </a:solidFill>
                <a:latin typeface="Calibri"/>
                <a:cs typeface="Calibri"/>
              </a:rPr>
              <a:t>и</a:t>
            </a:r>
            <a:r>
              <a:rPr sz="1200" b="1" dirty="0">
                <a:solidFill>
                  <a:srgbClr val="000066"/>
                </a:solidFill>
                <a:latin typeface="Calibri"/>
                <a:cs typeface="Calibri"/>
              </a:rPr>
              <a:t>е  </a:t>
            </a:r>
            <a:r>
              <a:rPr sz="1200" b="1" spc="-10" dirty="0">
                <a:solidFill>
                  <a:srgbClr val="000066"/>
                </a:solidFill>
                <a:latin typeface="Calibri"/>
                <a:cs typeface="Calibri"/>
              </a:rPr>
              <a:t>технологии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81327" y="4051934"/>
            <a:ext cx="5730240" cy="402032"/>
          </a:xfrm>
          <a:prstGeom prst="rect">
            <a:avLst/>
          </a:prstGeom>
          <a:solidFill>
            <a:srgbClr val="CCFFCC"/>
          </a:solidFill>
          <a:ln w="9525">
            <a:solidFill>
              <a:srgbClr val="000066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algn="ctr" fontAlgn="auto">
              <a:spcBef>
                <a:spcPts val="254"/>
              </a:spcBef>
              <a:spcAft>
                <a:spcPts val="0"/>
              </a:spcAft>
            </a:pPr>
            <a:r>
              <a:rPr sz="1200" b="1" spc="-5" dirty="0">
                <a:solidFill>
                  <a:srgbClr val="000066"/>
                </a:solidFill>
                <a:latin typeface="Calibri"/>
                <a:cs typeface="Calibri"/>
              </a:rPr>
              <a:t>ЦИФРОВОЙ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  <a:p>
            <a:pPr marL="635" algn="ctr" fontAlgn="auto">
              <a:spcBef>
                <a:spcPts val="0"/>
              </a:spcBef>
              <a:spcAft>
                <a:spcPts val="0"/>
              </a:spcAft>
            </a:pPr>
            <a:r>
              <a:rPr sz="1200" b="1" spc="-20" dirty="0">
                <a:solidFill>
                  <a:srgbClr val="000066"/>
                </a:solidFill>
                <a:latin typeface="Calibri"/>
                <a:cs typeface="Calibri"/>
              </a:rPr>
              <a:t>ОБРАЗОВАТЕЛЬНЫЙ </a:t>
            </a:r>
            <a:r>
              <a:rPr sz="1200" b="1" spc="-15" dirty="0">
                <a:solidFill>
                  <a:srgbClr val="000066"/>
                </a:solidFill>
                <a:latin typeface="Calibri"/>
                <a:cs typeface="Calibri"/>
              </a:rPr>
              <a:t>ПРОЦЕСС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206750" y="2491931"/>
            <a:ext cx="2279650" cy="1548765"/>
            <a:chOff x="3206750" y="3322573"/>
            <a:chExt cx="2279650" cy="2065020"/>
          </a:xfrm>
        </p:grpSpPr>
        <p:sp>
          <p:nvSpPr>
            <p:cNvPr id="12" name="object 12"/>
            <p:cNvSpPr/>
            <p:nvPr/>
          </p:nvSpPr>
          <p:spPr>
            <a:xfrm>
              <a:off x="3219450" y="3335273"/>
              <a:ext cx="2254250" cy="2039620"/>
            </a:xfrm>
            <a:custGeom>
              <a:avLst/>
              <a:gdLst/>
              <a:ahLst/>
              <a:cxnLst/>
              <a:rect l="l" t="t" r="r" b="b"/>
              <a:pathLst>
                <a:path w="2254250" h="2039620">
                  <a:moveTo>
                    <a:pt x="2253996" y="0"/>
                  </a:moveTo>
                  <a:lnTo>
                    <a:pt x="0" y="0"/>
                  </a:lnTo>
                  <a:lnTo>
                    <a:pt x="0" y="1324990"/>
                  </a:lnTo>
                  <a:lnTo>
                    <a:pt x="872109" y="1324990"/>
                  </a:lnTo>
                  <a:lnTo>
                    <a:pt x="872109" y="1529333"/>
                  </a:lnTo>
                  <a:lnTo>
                    <a:pt x="617220" y="1529333"/>
                  </a:lnTo>
                  <a:lnTo>
                    <a:pt x="1126998" y="2039112"/>
                  </a:lnTo>
                  <a:lnTo>
                    <a:pt x="1636776" y="1529333"/>
                  </a:lnTo>
                  <a:lnTo>
                    <a:pt x="1381887" y="1529333"/>
                  </a:lnTo>
                  <a:lnTo>
                    <a:pt x="1381887" y="1324990"/>
                  </a:lnTo>
                  <a:lnTo>
                    <a:pt x="2253996" y="1324990"/>
                  </a:lnTo>
                  <a:lnTo>
                    <a:pt x="2253996" y="0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3219450" y="3335273"/>
              <a:ext cx="2254250" cy="2039620"/>
            </a:xfrm>
            <a:custGeom>
              <a:avLst/>
              <a:gdLst/>
              <a:ahLst/>
              <a:cxnLst/>
              <a:rect l="l" t="t" r="r" b="b"/>
              <a:pathLst>
                <a:path w="2254250" h="2039620">
                  <a:moveTo>
                    <a:pt x="0" y="0"/>
                  </a:moveTo>
                  <a:lnTo>
                    <a:pt x="2253996" y="0"/>
                  </a:lnTo>
                  <a:lnTo>
                    <a:pt x="2253996" y="1324990"/>
                  </a:lnTo>
                  <a:lnTo>
                    <a:pt x="1381887" y="1324990"/>
                  </a:lnTo>
                  <a:lnTo>
                    <a:pt x="1381887" y="1529333"/>
                  </a:lnTo>
                  <a:lnTo>
                    <a:pt x="1636776" y="1529333"/>
                  </a:lnTo>
                  <a:lnTo>
                    <a:pt x="1126998" y="2039112"/>
                  </a:lnTo>
                  <a:lnTo>
                    <a:pt x="617220" y="1529333"/>
                  </a:lnTo>
                  <a:lnTo>
                    <a:pt x="872109" y="1529333"/>
                  </a:lnTo>
                  <a:lnTo>
                    <a:pt x="872109" y="1324990"/>
                  </a:lnTo>
                  <a:lnTo>
                    <a:pt x="0" y="132499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0066"/>
              </a:solidFill>
            </a:ln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502278" y="2508695"/>
            <a:ext cx="18923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9880" marR="5080" indent="-297180" algn="r" fontAlgn="auto">
              <a:spcBef>
                <a:spcPts val="100"/>
              </a:spcBef>
              <a:spcAft>
                <a:spcPts val="0"/>
              </a:spcAft>
            </a:pPr>
            <a:r>
              <a:rPr sz="1200" b="1" spc="-10" dirty="0">
                <a:solidFill>
                  <a:srgbClr val="000066"/>
                </a:solidFill>
                <a:latin typeface="Calibri"/>
                <a:cs typeface="Calibri"/>
              </a:rPr>
              <a:t>Цифророждённые </a:t>
            </a:r>
            <a:r>
              <a:rPr sz="1200" b="1" spc="-395" dirty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000066"/>
                </a:solidFill>
                <a:latin typeface="Calibri"/>
                <a:cs typeface="Calibri"/>
              </a:rPr>
              <a:t>п</a:t>
            </a:r>
            <a:r>
              <a:rPr sz="1200" b="1" spc="-25" dirty="0">
                <a:solidFill>
                  <a:srgbClr val="000066"/>
                </a:solidFill>
                <a:latin typeface="Calibri"/>
                <a:cs typeface="Calibri"/>
              </a:rPr>
              <a:t>е</a:t>
            </a:r>
            <a:r>
              <a:rPr sz="1200" b="1" spc="-5" dirty="0">
                <a:solidFill>
                  <a:srgbClr val="000066"/>
                </a:solidFill>
                <a:latin typeface="Calibri"/>
                <a:cs typeface="Calibri"/>
              </a:rPr>
              <a:t>д</a:t>
            </a:r>
            <a:r>
              <a:rPr sz="1200" b="1" spc="-10" dirty="0">
                <a:solidFill>
                  <a:srgbClr val="000066"/>
                </a:solidFill>
                <a:latin typeface="Calibri"/>
                <a:cs typeface="Calibri"/>
              </a:rPr>
              <a:t>а</a:t>
            </a:r>
            <a:r>
              <a:rPr sz="1200" b="1" spc="-20" dirty="0">
                <a:solidFill>
                  <a:srgbClr val="000066"/>
                </a:solidFill>
                <a:latin typeface="Calibri"/>
                <a:cs typeface="Calibri"/>
              </a:rPr>
              <a:t>г</a:t>
            </a:r>
            <a:r>
              <a:rPr sz="1200" b="1" dirty="0">
                <a:solidFill>
                  <a:srgbClr val="000066"/>
                </a:solidFill>
                <a:latin typeface="Calibri"/>
                <a:cs typeface="Calibri"/>
              </a:rPr>
              <a:t>огичес</a:t>
            </a:r>
            <a:r>
              <a:rPr sz="1200" b="1" spc="-10" dirty="0">
                <a:solidFill>
                  <a:srgbClr val="000066"/>
                </a:solidFill>
                <a:latin typeface="Calibri"/>
                <a:cs typeface="Calibri"/>
              </a:rPr>
              <a:t>к</a:t>
            </a:r>
            <a:r>
              <a:rPr sz="1200" b="1" dirty="0">
                <a:solidFill>
                  <a:srgbClr val="000066"/>
                </a:solidFill>
                <a:latin typeface="Calibri"/>
                <a:cs typeface="Calibri"/>
              </a:rPr>
              <a:t>ие  </a:t>
            </a:r>
            <a:r>
              <a:rPr sz="1200" b="1" spc="-10" dirty="0">
                <a:solidFill>
                  <a:srgbClr val="000066"/>
                </a:solidFill>
                <a:latin typeface="Calibri"/>
                <a:cs typeface="Calibri"/>
              </a:rPr>
              <a:t>технологии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298065" y="3240501"/>
            <a:ext cx="6838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</a:pPr>
            <a:r>
              <a:rPr sz="1200" b="1" spc="-30" dirty="0">
                <a:solidFill>
                  <a:srgbClr val="000066"/>
                </a:solidFill>
                <a:latin typeface="Calibri"/>
                <a:cs typeface="Calibri"/>
              </a:rPr>
              <a:t>E</a:t>
            </a:r>
            <a:r>
              <a:rPr sz="1200" b="1" dirty="0">
                <a:solidFill>
                  <a:srgbClr val="000066"/>
                </a:solidFill>
                <a:latin typeface="Calibri"/>
                <a:cs typeface="Calibri"/>
              </a:rPr>
              <a:t>d</a:t>
            </a:r>
            <a:r>
              <a:rPr sz="1200" b="1" spc="-160" dirty="0">
                <a:solidFill>
                  <a:srgbClr val="000066"/>
                </a:solidFill>
                <a:latin typeface="Calibri"/>
                <a:cs typeface="Calibri"/>
              </a:rPr>
              <a:t>T</a:t>
            </a:r>
            <a:r>
              <a:rPr sz="1200" b="1" dirty="0">
                <a:solidFill>
                  <a:srgbClr val="000066"/>
                </a:solidFill>
                <a:latin typeface="Calibri"/>
                <a:cs typeface="Calibri"/>
              </a:rPr>
              <a:t>e</a:t>
            </a:r>
            <a:r>
              <a:rPr sz="1200" b="1" spc="-5" dirty="0">
                <a:solidFill>
                  <a:srgbClr val="000066"/>
                </a:solidFill>
                <a:latin typeface="Calibri"/>
                <a:cs typeface="Calibri"/>
              </a:rPr>
              <a:t>ch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383029" y="1807369"/>
            <a:ext cx="1928495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330835" fontAlgn="auto">
              <a:spcBef>
                <a:spcPts val="105"/>
              </a:spcBef>
              <a:spcAft>
                <a:spcPts val="0"/>
              </a:spcAft>
            </a:pPr>
            <a:r>
              <a:rPr sz="1200"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Встречная </a:t>
            </a:r>
            <a:r>
              <a:rPr sz="120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 трансформац</a:t>
            </a:r>
            <a:r>
              <a:rPr sz="1200" dirty="0">
                <a:solidFill>
                  <a:prstClr val="black"/>
                </a:solidFill>
                <a:latin typeface="Microsoft Sans Serif"/>
                <a:cs typeface="Microsoft Sans Serif"/>
              </a:rPr>
              <a:t>ия</a:t>
            </a:r>
            <a:endParaRPr sz="120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600198" y="1987868"/>
            <a:ext cx="3492500" cy="1224915"/>
            <a:chOff x="2600198" y="2650489"/>
            <a:chExt cx="3492500" cy="1633220"/>
          </a:xfrm>
        </p:grpSpPr>
        <p:sp>
          <p:nvSpPr>
            <p:cNvPr id="18" name="object 18"/>
            <p:cNvSpPr/>
            <p:nvPr/>
          </p:nvSpPr>
          <p:spPr>
            <a:xfrm>
              <a:off x="2612898" y="2667761"/>
              <a:ext cx="607060" cy="1603375"/>
            </a:xfrm>
            <a:custGeom>
              <a:avLst/>
              <a:gdLst/>
              <a:ahLst/>
              <a:cxnLst/>
              <a:rect l="l" t="t" r="r" b="b"/>
              <a:pathLst>
                <a:path w="607060" h="1603375">
                  <a:moveTo>
                    <a:pt x="606551" y="0"/>
                  </a:moveTo>
                  <a:lnTo>
                    <a:pt x="75818" y="0"/>
                  </a:lnTo>
                  <a:lnTo>
                    <a:pt x="75818" y="1451610"/>
                  </a:lnTo>
                  <a:lnTo>
                    <a:pt x="0" y="1451610"/>
                  </a:lnTo>
                  <a:lnTo>
                    <a:pt x="151637" y="1603248"/>
                  </a:lnTo>
                  <a:lnTo>
                    <a:pt x="303275" y="1451610"/>
                  </a:lnTo>
                  <a:lnTo>
                    <a:pt x="227456" y="1451610"/>
                  </a:lnTo>
                  <a:lnTo>
                    <a:pt x="227456" y="151637"/>
                  </a:lnTo>
                  <a:lnTo>
                    <a:pt x="606551" y="151637"/>
                  </a:lnTo>
                  <a:lnTo>
                    <a:pt x="60655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2612898" y="2667761"/>
              <a:ext cx="607060" cy="1603375"/>
            </a:xfrm>
            <a:custGeom>
              <a:avLst/>
              <a:gdLst/>
              <a:ahLst/>
              <a:cxnLst/>
              <a:rect l="l" t="t" r="r" b="b"/>
              <a:pathLst>
                <a:path w="607060" h="1603375">
                  <a:moveTo>
                    <a:pt x="606551" y="151637"/>
                  </a:moveTo>
                  <a:lnTo>
                    <a:pt x="227456" y="151637"/>
                  </a:lnTo>
                  <a:lnTo>
                    <a:pt x="227456" y="1451610"/>
                  </a:lnTo>
                  <a:lnTo>
                    <a:pt x="303275" y="1451610"/>
                  </a:lnTo>
                  <a:lnTo>
                    <a:pt x="151637" y="1603248"/>
                  </a:lnTo>
                  <a:lnTo>
                    <a:pt x="0" y="1451610"/>
                  </a:lnTo>
                  <a:lnTo>
                    <a:pt x="75818" y="1451610"/>
                  </a:lnTo>
                  <a:lnTo>
                    <a:pt x="75818" y="0"/>
                  </a:lnTo>
                  <a:lnTo>
                    <a:pt x="606551" y="0"/>
                  </a:lnTo>
                  <a:lnTo>
                    <a:pt x="606551" y="151637"/>
                  </a:lnTo>
                  <a:close/>
                </a:path>
              </a:pathLst>
            </a:custGeom>
            <a:ln w="25399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5473446" y="2663189"/>
              <a:ext cx="607060" cy="914400"/>
            </a:xfrm>
            <a:custGeom>
              <a:avLst/>
              <a:gdLst/>
              <a:ahLst/>
              <a:cxnLst/>
              <a:rect l="l" t="t" r="r" b="b"/>
              <a:pathLst>
                <a:path w="607060" h="914400">
                  <a:moveTo>
                    <a:pt x="530732" y="0"/>
                  </a:moveTo>
                  <a:lnTo>
                    <a:pt x="0" y="0"/>
                  </a:lnTo>
                  <a:lnTo>
                    <a:pt x="0" y="151637"/>
                  </a:lnTo>
                  <a:lnTo>
                    <a:pt x="379094" y="151637"/>
                  </a:lnTo>
                  <a:lnTo>
                    <a:pt x="379094" y="762762"/>
                  </a:lnTo>
                  <a:lnTo>
                    <a:pt x="303275" y="762762"/>
                  </a:lnTo>
                  <a:lnTo>
                    <a:pt x="454913" y="914400"/>
                  </a:lnTo>
                  <a:lnTo>
                    <a:pt x="606551" y="762762"/>
                  </a:lnTo>
                  <a:lnTo>
                    <a:pt x="530732" y="762762"/>
                  </a:lnTo>
                  <a:lnTo>
                    <a:pt x="53073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5473446" y="2663189"/>
              <a:ext cx="607060" cy="914400"/>
            </a:xfrm>
            <a:custGeom>
              <a:avLst/>
              <a:gdLst/>
              <a:ahLst/>
              <a:cxnLst/>
              <a:rect l="l" t="t" r="r" b="b"/>
              <a:pathLst>
                <a:path w="607060" h="914400">
                  <a:moveTo>
                    <a:pt x="0" y="151637"/>
                  </a:moveTo>
                  <a:lnTo>
                    <a:pt x="379094" y="151637"/>
                  </a:lnTo>
                  <a:lnTo>
                    <a:pt x="379094" y="762762"/>
                  </a:lnTo>
                  <a:lnTo>
                    <a:pt x="303275" y="762762"/>
                  </a:lnTo>
                  <a:lnTo>
                    <a:pt x="454913" y="914400"/>
                  </a:lnTo>
                  <a:lnTo>
                    <a:pt x="606551" y="762762"/>
                  </a:lnTo>
                  <a:lnTo>
                    <a:pt x="530732" y="762762"/>
                  </a:lnTo>
                  <a:lnTo>
                    <a:pt x="530732" y="0"/>
                  </a:lnTo>
                  <a:lnTo>
                    <a:pt x="0" y="0"/>
                  </a:lnTo>
                  <a:lnTo>
                    <a:pt x="0" y="151637"/>
                  </a:lnTo>
                  <a:close/>
                </a:path>
              </a:pathLst>
            </a:custGeom>
            <a:ln w="254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3358896" y="4251959"/>
              <a:ext cx="1945005" cy="0"/>
            </a:xfrm>
            <a:custGeom>
              <a:avLst/>
              <a:gdLst/>
              <a:ahLst/>
              <a:cxnLst/>
              <a:rect l="l" t="t" r="r" b="b"/>
              <a:pathLst>
                <a:path w="1945004">
                  <a:moveTo>
                    <a:pt x="0" y="0"/>
                  </a:moveTo>
                  <a:lnTo>
                    <a:pt x="1944624" y="0"/>
                  </a:lnTo>
                </a:path>
              </a:pathLst>
            </a:custGeom>
            <a:ln w="9525">
              <a:solidFill>
                <a:srgbClr val="00CC97"/>
              </a:solidFill>
            </a:ln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0" y="278893"/>
            <a:ext cx="9143998" cy="912971"/>
            <a:chOff x="0" y="371856"/>
            <a:chExt cx="9143998" cy="1217294"/>
          </a:xfrm>
        </p:grpSpPr>
        <p:pic>
          <p:nvPicPr>
            <p:cNvPr id="24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71856"/>
              <a:ext cx="9143998" cy="913295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826769" y="1579625"/>
              <a:ext cx="7833359" cy="9525"/>
            </a:xfrm>
            <a:custGeom>
              <a:avLst/>
              <a:gdLst/>
              <a:ahLst/>
              <a:cxnLst/>
              <a:rect l="l" t="t" r="r" b="b"/>
              <a:pathLst>
                <a:path w="7833359" h="9525">
                  <a:moveTo>
                    <a:pt x="0" y="9144"/>
                  </a:moveTo>
                  <a:lnTo>
                    <a:pt x="7833359" y="0"/>
                  </a:lnTo>
                </a:path>
              </a:pathLst>
            </a:custGeom>
            <a:ln w="19050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1835697" y="555246"/>
            <a:ext cx="6444770" cy="19806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sz="1200" spc="15" dirty="0">
                <a:solidFill>
                  <a:srgbClr val="585858"/>
                </a:solidFill>
              </a:rPr>
              <a:t>ЦИФРОВИЗАЦИЯ</a:t>
            </a:r>
            <a:r>
              <a:rPr sz="1200" spc="30" dirty="0">
                <a:solidFill>
                  <a:srgbClr val="585858"/>
                </a:solidFill>
              </a:rPr>
              <a:t> </a:t>
            </a:r>
            <a:r>
              <a:rPr sz="1200" spc="20" dirty="0">
                <a:solidFill>
                  <a:srgbClr val="585858"/>
                </a:solidFill>
              </a:rPr>
              <a:t>=</a:t>
            </a:r>
            <a:r>
              <a:rPr sz="1200" spc="5" dirty="0">
                <a:solidFill>
                  <a:srgbClr val="585858"/>
                </a:solidFill>
              </a:rPr>
              <a:t> </a:t>
            </a:r>
            <a:r>
              <a:rPr sz="1200" spc="15" dirty="0">
                <a:solidFill>
                  <a:srgbClr val="585858"/>
                </a:solidFill>
              </a:rPr>
              <a:t>ЦИФРОВАЯ</a:t>
            </a:r>
            <a:r>
              <a:rPr sz="1200" spc="30" dirty="0">
                <a:solidFill>
                  <a:srgbClr val="585858"/>
                </a:solidFill>
              </a:rPr>
              <a:t> </a:t>
            </a:r>
            <a:r>
              <a:rPr sz="1200" spc="15" dirty="0">
                <a:solidFill>
                  <a:srgbClr val="585858"/>
                </a:solidFill>
              </a:rPr>
              <a:t>ТРАНСФОРМАЦИЯ </a:t>
            </a:r>
            <a:r>
              <a:rPr sz="1200" spc="-610" dirty="0">
                <a:solidFill>
                  <a:srgbClr val="585858"/>
                </a:solidFill>
              </a:rPr>
              <a:t> </a:t>
            </a:r>
            <a:r>
              <a:rPr sz="1200" spc="15" dirty="0">
                <a:solidFill>
                  <a:srgbClr val="585858"/>
                </a:solidFill>
              </a:rPr>
              <a:t>ОБРАЗОВАТЕЛЬНОГО</a:t>
            </a:r>
            <a:r>
              <a:rPr sz="1200" spc="20" dirty="0">
                <a:solidFill>
                  <a:srgbClr val="585858"/>
                </a:solidFill>
              </a:rPr>
              <a:t> </a:t>
            </a:r>
            <a:r>
              <a:rPr sz="1200" spc="15" dirty="0">
                <a:solidFill>
                  <a:srgbClr val="585858"/>
                </a:solidFill>
              </a:rPr>
              <a:t>ПРОЦЕССА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76" t="2401" r="37816" b="50000"/>
          <a:stretch>
            <a:fillRect/>
          </a:stretch>
        </p:blipFill>
        <p:spPr>
          <a:xfrm>
            <a:off x="107506" y="123480"/>
            <a:ext cx="814449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237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97740"/>
            <a:ext cx="9143998" cy="912971"/>
            <a:chOff x="0" y="263652"/>
            <a:chExt cx="9143998" cy="121729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63652"/>
              <a:ext cx="9143998" cy="91329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26769" y="1471421"/>
              <a:ext cx="7833359" cy="9525"/>
            </a:xfrm>
            <a:custGeom>
              <a:avLst/>
              <a:gdLst/>
              <a:ahLst/>
              <a:cxnLst/>
              <a:rect l="l" t="t" r="r" b="b"/>
              <a:pathLst>
                <a:path w="7833359" h="9525">
                  <a:moveTo>
                    <a:pt x="0" y="9143"/>
                  </a:moveTo>
                  <a:lnTo>
                    <a:pt x="7833359" y="0"/>
                  </a:lnTo>
                </a:path>
              </a:pathLst>
            </a:custGeom>
            <a:ln w="19050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08383" y="804102"/>
            <a:ext cx="7193915" cy="32380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15" dirty="0">
                <a:solidFill>
                  <a:srgbClr val="585858"/>
                </a:solidFill>
              </a:rPr>
              <a:t>ЦИФРОВЫЕ</a:t>
            </a:r>
            <a:r>
              <a:rPr spc="10" dirty="0">
                <a:solidFill>
                  <a:srgbClr val="585858"/>
                </a:solidFill>
              </a:rPr>
              <a:t> </a:t>
            </a:r>
            <a:r>
              <a:rPr spc="15" dirty="0">
                <a:solidFill>
                  <a:srgbClr val="585858"/>
                </a:solidFill>
              </a:rPr>
              <a:t>ТЕХНОЛОГИИ.</a:t>
            </a:r>
            <a:r>
              <a:rPr dirty="0">
                <a:solidFill>
                  <a:srgbClr val="585858"/>
                </a:solidFill>
              </a:rPr>
              <a:t> </a:t>
            </a:r>
            <a:r>
              <a:rPr spc="15" dirty="0">
                <a:solidFill>
                  <a:srgbClr val="585858"/>
                </a:solidFill>
              </a:rPr>
              <a:t>ДВЕ</a:t>
            </a:r>
            <a:r>
              <a:rPr dirty="0">
                <a:solidFill>
                  <a:srgbClr val="585858"/>
                </a:solidFill>
              </a:rPr>
              <a:t> </a:t>
            </a:r>
            <a:r>
              <a:rPr spc="15" dirty="0">
                <a:solidFill>
                  <a:srgbClr val="585858"/>
                </a:solidFill>
              </a:rPr>
              <a:t>ЛИНИИ</a:t>
            </a:r>
            <a:r>
              <a:rPr spc="25" dirty="0">
                <a:solidFill>
                  <a:srgbClr val="585858"/>
                </a:solidFill>
              </a:rPr>
              <a:t> </a:t>
            </a:r>
            <a:r>
              <a:rPr spc="15" dirty="0">
                <a:solidFill>
                  <a:srgbClr val="585858"/>
                </a:solidFill>
              </a:rPr>
              <a:t>ОНЛАЙН-ОБУЧЕНИЯ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744217" y="1504188"/>
            <a:ext cx="4951730" cy="905376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540" algn="ctr" fontAlgn="auto">
              <a:spcBef>
                <a:spcPts val="700"/>
              </a:spcBef>
              <a:spcAft>
                <a:spcPts val="0"/>
              </a:spcAft>
            </a:pPr>
            <a:r>
              <a:rPr spc="-20" dirty="0">
                <a:solidFill>
                  <a:prstClr val="black"/>
                </a:solidFill>
                <a:latin typeface="Microsoft Sans Serif"/>
                <a:cs typeface="Microsoft Sans Serif"/>
              </a:rPr>
              <a:t>ОНЛАЙН-ОБУЧЕНИЕ</a:t>
            </a:r>
            <a:endParaRPr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algn="ctr" fontAlgn="auto">
              <a:spcBef>
                <a:spcPts val="605"/>
              </a:spcBef>
              <a:spcAft>
                <a:spcPts val="0"/>
              </a:spcAft>
            </a:pPr>
            <a:r>
              <a:rPr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(электронное</a:t>
            </a:r>
            <a:r>
              <a:rPr spc="2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обучение, </a:t>
            </a:r>
            <a:r>
              <a:rPr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e-learning)</a:t>
            </a:r>
            <a:endParaRPr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9394" y="3735326"/>
            <a:ext cx="3750945" cy="347531"/>
          </a:xfrm>
          <a:prstGeom prst="rect">
            <a:avLst/>
          </a:prstGeom>
          <a:ln w="9525">
            <a:solidFill>
              <a:srgbClr val="C0000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375285" fontAlgn="auto">
              <a:spcBef>
                <a:spcPts val="310"/>
              </a:spcBef>
              <a:spcAft>
                <a:spcPts val="0"/>
              </a:spcAft>
            </a:pPr>
            <a:r>
              <a:rPr sz="2000" spc="-25" dirty="0">
                <a:solidFill>
                  <a:srgbClr val="C00000"/>
                </a:solidFill>
                <a:latin typeface="Microsoft Sans Serif"/>
                <a:cs typeface="Microsoft Sans Serif"/>
              </a:rPr>
              <a:t>Дистанционное</a:t>
            </a:r>
            <a:r>
              <a:rPr sz="2000" spc="-3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C00000"/>
                </a:solidFill>
                <a:latin typeface="Microsoft Sans Serif"/>
                <a:cs typeface="Microsoft Sans Serif"/>
              </a:rPr>
              <a:t>обучение</a:t>
            </a:r>
            <a:endParaRPr sz="200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932435" y="2333531"/>
            <a:ext cx="1231265" cy="1296829"/>
          </a:xfrm>
          <a:custGeom>
            <a:avLst/>
            <a:gdLst/>
            <a:ahLst/>
            <a:cxnLst/>
            <a:rect l="l" t="t" r="r" b="b"/>
            <a:pathLst>
              <a:path w="1231264" h="1729104">
                <a:moveTo>
                  <a:pt x="63245" y="1307464"/>
                </a:moveTo>
                <a:lnTo>
                  <a:pt x="0" y="1728724"/>
                </a:lnTo>
                <a:lnTo>
                  <a:pt x="306140" y="1563624"/>
                </a:lnTo>
                <a:lnTo>
                  <a:pt x="162560" y="1563624"/>
                </a:lnTo>
                <a:lnTo>
                  <a:pt x="100330" y="1519808"/>
                </a:lnTo>
                <a:lnTo>
                  <a:pt x="117831" y="1494905"/>
                </a:lnTo>
                <a:lnTo>
                  <a:pt x="63245" y="1307464"/>
                </a:lnTo>
                <a:close/>
              </a:path>
              <a:path w="1231264" h="1729104">
                <a:moveTo>
                  <a:pt x="180127" y="1538630"/>
                </a:moveTo>
                <a:lnTo>
                  <a:pt x="131444" y="1541652"/>
                </a:lnTo>
                <a:lnTo>
                  <a:pt x="162560" y="1563624"/>
                </a:lnTo>
                <a:lnTo>
                  <a:pt x="180127" y="1538630"/>
                </a:lnTo>
                <a:close/>
              </a:path>
              <a:path w="1231264" h="1729104">
                <a:moveTo>
                  <a:pt x="374904" y="1526539"/>
                </a:moveTo>
                <a:lnTo>
                  <a:pt x="180127" y="1538630"/>
                </a:lnTo>
                <a:lnTo>
                  <a:pt x="162560" y="1563624"/>
                </a:lnTo>
                <a:lnTo>
                  <a:pt x="306140" y="1563624"/>
                </a:lnTo>
                <a:lnTo>
                  <a:pt x="374904" y="1526539"/>
                </a:lnTo>
                <a:close/>
              </a:path>
              <a:path w="1231264" h="1729104">
                <a:moveTo>
                  <a:pt x="117831" y="1494905"/>
                </a:moveTo>
                <a:lnTo>
                  <a:pt x="100330" y="1519808"/>
                </a:lnTo>
                <a:lnTo>
                  <a:pt x="131354" y="1541652"/>
                </a:lnTo>
                <a:lnTo>
                  <a:pt x="117831" y="1494905"/>
                </a:lnTo>
                <a:close/>
              </a:path>
              <a:path w="1231264" h="1729104">
                <a:moveTo>
                  <a:pt x="1168400" y="0"/>
                </a:moveTo>
                <a:lnTo>
                  <a:pt x="117831" y="1494905"/>
                </a:lnTo>
                <a:lnTo>
                  <a:pt x="131444" y="1541652"/>
                </a:lnTo>
                <a:lnTo>
                  <a:pt x="180127" y="1538630"/>
                </a:lnTo>
                <a:lnTo>
                  <a:pt x="1230757" y="43941"/>
                </a:lnTo>
                <a:lnTo>
                  <a:pt x="11684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395214" y="2243422"/>
            <a:ext cx="1059180" cy="1386840"/>
          </a:xfrm>
          <a:custGeom>
            <a:avLst/>
            <a:gdLst/>
            <a:ahLst/>
            <a:cxnLst/>
            <a:rect l="l" t="t" r="r" b="b"/>
            <a:pathLst>
              <a:path w="1059179" h="1849120">
                <a:moveTo>
                  <a:pt x="706247" y="1609725"/>
                </a:moveTo>
                <a:lnTo>
                  <a:pt x="1058672" y="1849120"/>
                </a:lnTo>
                <a:lnTo>
                  <a:pt x="1050144" y="1668272"/>
                </a:lnTo>
                <a:lnTo>
                  <a:pt x="913638" y="1668272"/>
                </a:lnTo>
                <a:lnTo>
                  <a:pt x="898705" y="1641615"/>
                </a:lnTo>
                <a:lnTo>
                  <a:pt x="706247" y="1609725"/>
                </a:lnTo>
                <a:close/>
              </a:path>
              <a:path w="1059179" h="1849120">
                <a:moveTo>
                  <a:pt x="898705" y="1641615"/>
                </a:moveTo>
                <a:lnTo>
                  <a:pt x="913638" y="1668272"/>
                </a:lnTo>
                <a:lnTo>
                  <a:pt x="947025" y="1649603"/>
                </a:lnTo>
                <a:lnTo>
                  <a:pt x="898705" y="1641615"/>
                </a:lnTo>
                <a:close/>
              </a:path>
              <a:path w="1059179" h="1849120">
                <a:moveTo>
                  <a:pt x="1038606" y="1423543"/>
                </a:moveTo>
                <a:lnTo>
                  <a:pt x="965249" y="1604395"/>
                </a:lnTo>
                <a:lnTo>
                  <a:pt x="980186" y="1631061"/>
                </a:lnTo>
                <a:lnTo>
                  <a:pt x="913638" y="1668272"/>
                </a:lnTo>
                <a:lnTo>
                  <a:pt x="1050144" y="1668272"/>
                </a:lnTo>
                <a:lnTo>
                  <a:pt x="1038606" y="1423543"/>
                </a:lnTo>
                <a:close/>
              </a:path>
              <a:path w="1059179" h="1849120">
                <a:moveTo>
                  <a:pt x="66548" y="0"/>
                </a:moveTo>
                <a:lnTo>
                  <a:pt x="0" y="37338"/>
                </a:lnTo>
                <a:lnTo>
                  <a:pt x="898705" y="1641615"/>
                </a:lnTo>
                <a:lnTo>
                  <a:pt x="946912" y="1649603"/>
                </a:lnTo>
                <a:lnTo>
                  <a:pt x="965249" y="1604395"/>
                </a:lnTo>
                <a:lnTo>
                  <a:pt x="66548" y="0"/>
                </a:lnTo>
                <a:close/>
              </a:path>
              <a:path w="1059179" h="1849120">
                <a:moveTo>
                  <a:pt x="965249" y="1604395"/>
                </a:moveTo>
                <a:lnTo>
                  <a:pt x="946912" y="1649603"/>
                </a:lnTo>
                <a:lnTo>
                  <a:pt x="980186" y="1631061"/>
                </a:lnTo>
                <a:lnTo>
                  <a:pt x="965249" y="1604395"/>
                </a:lnTo>
                <a:close/>
              </a:path>
            </a:pathLst>
          </a:custGeom>
          <a:solidFill>
            <a:srgbClr val="00CC97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78099" y="3735326"/>
            <a:ext cx="3750945" cy="347531"/>
          </a:xfrm>
          <a:prstGeom prst="rect">
            <a:avLst/>
          </a:prstGeom>
          <a:ln w="9525">
            <a:solidFill>
              <a:srgbClr val="31936A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2540" algn="ctr" fontAlgn="auto">
              <a:spcBef>
                <a:spcPts val="310"/>
              </a:spcBef>
              <a:spcAft>
                <a:spcPts val="0"/>
              </a:spcAft>
            </a:pPr>
            <a:r>
              <a:rPr sz="2000" spc="-10" dirty="0">
                <a:solidFill>
                  <a:srgbClr val="00664D"/>
                </a:solidFill>
                <a:latin typeface="Microsoft Sans Serif"/>
                <a:cs typeface="Microsoft Sans Serif"/>
              </a:rPr>
              <a:t>Смешанное</a:t>
            </a:r>
            <a:r>
              <a:rPr sz="2000" spc="-45" dirty="0">
                <a:solidFill>
                  <a:srgbClr val="00664D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00664D"/>
                </a:solidFill>
                <a:latin typeface="Microsoft Sans Serif"/>
                <a:cs typeface="Microsoft Sans Serif"/>
              </a:rPr>
              <a:t>обучение</a:t>
            </a:r>
            <a:endParaRPr sz="200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76" t="2401" r="37816" b="50000"/>
          <a:stretch>
            <a:fillRect/>
          </a:stretch>
        </p:blipFill>
        <p:spPr>
          <a:xfrm>
            <a:off x="107506" y="123480"/>
            <a:ext cx="814449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006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26772" y="1103568"/>
            <a:ext cx="7833359" cy="7144"/>
          </a:xfrm>
          <a:custGeom>
            <a:avLst/>
            <a:gdLst/>
            <a:ahLst/>
            <a:cxnLst/>
            <a:rect l="l" t="t" r="r" b="b"/>
            <a:pathLst>
              <a:path w="7833359" h="9525">
                <a:moveTo>
                  <a:pt x="0" y="9143"/>
                </a:moveTo>
                <a:lnTo>
                  <a:pt x="7833359" y="0"/>
                </a:lnTo>
              </a:path>
            </a:pathLst>
          </a:custGeom>
          <a:ln w="1905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08380" y="804102"/>
            <a:ext cx="3948429" cy="32380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15" dirty="0">
                <a:solidFill>
                  <a:srgbClr val="585858"/>
                </a:solidFill>
              </a:rPr>
              <a:t>ДВЕ</a:t>
            </a:r>
            <a:r>
              <a:rPr spc="-30" dirty="0">
                <a:solidFill>
                  <a:srgbClr val="585858"/>
                </a:solidFill>
              </a:rPr>
              <a:t> </a:t>
            </a:r>
            <a:r>
              <a:rPr spc="15" dirty="0">
                <a:solidFill>
                  <a:srgbClr val="585858"/>
                </a:solidFill>
              </a:rPr>
              <a:t>ЛИНИИ</a:t>
            </a:r>
            <a:r>
              <a:rPr spc="-15" dirty="0">
                <a:solidFill>
                  <a:srgbClr val="585858"/>
                </a:solidFill>
              </a:rPr>
              <a:t> </a:t>
            </a:r>
            <a:r>
              <a:rPr spc="15" dirty="0">
                <a:solidFill>
                  <a:srgbClr val="585858"/>
                </a:solidFill>
              </a:rPr>
              <a:t>ОНЛАЙН-ОБУЧЕНИЯ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579373" y="1372172"/>
            <a:ext cx="3889375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5" algn="ctr" fontAlgn="auto">
              <a:spcBef>
                <a:spcPts val="105"/>
              </a:spcBef>
              <a:spcAft>
                <a:spcPts val="0"/>
              </a:spcAft>
            </a:pPr>
            <a:r>
              <a:rPr sz="2000" b="1" spc="-5" dirty="0">
                <a:solidFill>
                  <a:prstClr val="black"/>
                </a:solidFill>
                <a:latin typeface="Calibri"/>
                <a:cs typeface="Calibri"/>
              </a:rPr>
              <a:t>ОНЛАЙН-ОБУЧЕНИЕ</a:t>
            </a:r>
            <a:endParaRPr sz="2000">
              <a:solidFill>
                <a:prstClr val="black"/>
              </a:solidFill>
              <a:latin typeface="Calibri"/>
              <a:cs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sz="2000" b="1" spc="-5" dirty="0">
                <a:solidFill>
                  <a:prstClr val="black"/>
                </a:solidFill>
                <a:latin typeface="Calibri"/>
                <a:cs typeface="Calibri"/>
              </a:rPr>
              <a:t>(электронное</a:t>
            </a:r>
            <a:r>
              <a:rPr sz="2000" b="1" spc="-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prstClr val="black"/>
                </a:solidFill>
                <a:latin typeface="Calibri"/>
                <a:cs typeface="Calibri"/>
              </a:rPr>
              <a:t>обучение,</a:t>
            </a:r>
            <a:r>
              <a:rPr sz="2000" b="1" spc="-2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prstClr val="black"/>
                </a:solidFill>
                <a:latin typeface="Calibri"/>
                <a:cs typeface="Calibri"/>
              </a:rPr>
              <a:t>e-learning)</a:t>
            </a:r>
            <a:endParaRPr sz="20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9394" y="2666618"/>
            <a:ext cx="3750945" cy="338554"/>
          </a:xfrm>
          <a:prstGeom prst="rect">
            <a:avLst/>
          </a:prstGeom>
          <a:ln w="9525">
            <a:solidFill>
              <a:srgbClr val="C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1270" algn="ctr" fontAlgn="auto">
              <a:spcBef>
                <a:spcPts val="240"/>
              </a:spcBef>
              <a:spcAft>
                <a:spcPts val="0"/>
              </a:spcAft>
            </a:pP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Дистанционное</a:t>
            </a:r>
            <a:r>
              <a:rPr sz="2000" b="1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обучение</a:t>
            </a:r>
            <a:endParaRPr sz="20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933197" y="1896332"/>
            <a:ext cx="1208405" cy="713423"/>
          </a:xfrm>
          <a:custGeom>
            <a:avLst/>
            <a:gdLst/>
            <a:ahLst/>
            <a:cxnLst/>
            <a:rect l="l" t="t" r="r" b="b"/>
            <a:pathLst>
              <a:path w="1208405" h="951229">
                <a:moveTo>
                  <a:pt x="68453" y="806323"/>
                </a:moveTo>
                <a:lnTo>
                  <a:pt x="0" y="950722"/>
                </a:lnTo>
                <a:lnTo>
                  <a:pt x="156591" y="918845"/>
                </a:lnTo>
                <a:lnTo>
                  <a:pt x="115236" y="909066"/>
                </a:lnTo>
                <a:lnTo>
                  <a:pt x="76326" y="909066"/>
                </a:lnTo>
                <a:lnTo>
                  <a:pt x="58674" y="886587"/>
                </a:lnTo>
                <a:lnTo>
                  <a:pt x="67639" y="879565"/>
                </a:lnTo>
                <a:lnTo>
                  <a:pt x="68453" y="806323"/>
                </a:lnTo>
                <a:close/>
              </a:path>
              <a:path w="1208405" h="951229">
                <a:moveTo>
                  <a:pt x="67453" y="897766"/>
                </a:moveTo>
                <a:lnTo>
                  <a:pt x="76326" y="909066"/>
                </a:lnTo>
                <a:lnTo>
                  <a:pt x="85351" y="901999"/>
                </a:lnTo>
                <a:lnTo>
                  <a:pt x="67453" y="897766"/>
                </a:lnTo>
                <a:close/>
              </a:path>
              <a:path w="1208405" h="951229">
                <a:moveTo>
                  <a:pt x="85351" y="901999"/>
                </a:moveTo>
                <a:lnTo>
                  <a:pt x="76326" y="909066"/>
                </a:lnTo>
                <a:lnTo>
                  <a:pt x="115236" y="909066"/>
                </a:lnTo>
                <a:lnTo>
                  <a:pt x="85351" y="901999"/>
                </a:lnTo>
                <a:close/>
              </a:path>
              <a:path w="1208405" h="951229">
                <a:moveTo>
                  <a:pt x="1190752" y="0"/>
                </a:moveTo>
                <a:lnTo>
                  <a:pt x="67639" y="879565"/>
                </a:lnTo>
                <a:lnTo>
                  <a:pt x="67453" y="897766"/>
                </a:lnTo>
                <a:lnTo>
                  <a:pt x="85351" y="901999"/>
                </a:lnTo>
                <a:lnTo>
                  <a:pt x="1208405" y="22606"/>
                </a:lnTo>
                <a:lnTo>
                  <a:pt x="1190752" y="0"/>
                </a:lnTo>
                <a:close/>
              </a:path>
              <a:path w="1208405" h="951229">
                <a:moveTo>
                  <a:pt x="67639" y="879565"/>
                </a:moveTo>
                <a:lnTo>
                  <a:pt x="58674" y="886587"/>
                </a:lnTo>
                <a:lnTo>
                  <a:pt x="67437" y="897745"/>
                </a:lnTo>
                <a:lnTo>
                  <a:pt x="67639" y="879565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419852" y="1846422"/>
            <a:ext cx="1035050" cy="674846"/>
          </a:xfrm>
          <a:custGeom>
            <a:avLst/>
            <a:gdLst/>
            <a:ahLst/>
            <a:cxnLst/>
            <a:rect l="l" t="t" r="r" b="b"/>
            <a:pathLst>
              <a:path w="1035050" h="899795">
                <a:moveTo>
                  <a:pt x="952010" y="846481"/>
                </a:moveTo>
                <a:lnTo>
                  <a:pt x="879983" y="859789"/>
                </a:lnTo>
                <a:lnTo>
                  <a:pt x="1034796" y="899287"/>
                </a:lnTo>
                <a:lnTo>
                  <a:pt x="1015989" y="853947"/>
                </a:lnTo>
                <a:lnTo>
                  <a:pt x="960627" y="853947"/>
                </a:lnTo>
                <a:lnTo>
                  <a:pt x="952010" y="846481"/>
                </a:lnTo>
                <a:close/>
              </a:path>
              <a:path w="1035050" h="899795">
                <a:moveTo>
                  <a:pt x="969950" y="843166"/>
                </a:moveTo>
                <a:lnTo>
                  <a:pt x="952010" y="846481"/>
                </a:lnTo>
                <a:lnTo>
                  <a:pt x="960627" y="853947"/>
                </a:lnTo>
                <a:lnTo>
                  <a:pt x="969950" y="843166"/>
                </a:lnTo>
                <a:close/>
              </a:path>
              <a:path w="1035050" h="899795">
                <a:moveTo>
                  <a:pt x="973582" y="751713"/>
                </a:moveTo>
                <a:lnTo>
                  <a:pt x="970734" y="824937"/>
                </a:lnTo>
                <a:lnTo>
                  <a:pt x="979297" y="832357"/>
                </a:lnTo>
                <a:lnTo>
                  <a:pt x="960627" y="853947"/>
                </a:lnTo>
                <a:lnTo>
                  <a:pt x="1015989" y="853947"/>
                </a:lnTo>
                <a:lnTo>
                  <a:pt x="973582" y="751713"/>
                </a:lnTo>
                <a:close/>
              </a:path>
              <a:path w="1035050" h="899795">
                <a:moveTo>
                  <a:pt x="18796" y="0"/>
                </a:moveTo>
                <a:lnTo>
                  <a:pt x="0" y="21589"/>
                </a:lnTo>
                <a:lnTo>
                  <a:pt x="952010" y="846481"/>
                </a:lnTo>
                <a:lnTo>
                  <a:pt x="969950" y="843166"/>
                </a:lnTo>
                <a:lnTo>
                  <a:pt x="970734" y="824937"/>
                </a:lnTo>
                <a:lnTo>
                  <a:pt x="18796" y="0"/>
                </a:lnTo>
                <a:close/>
              </a:path>
              <a:path w="1035050" h="899795">
                <a:moveTo>
                  <a:pt x="970734" y="824937"/>
                </a:moveTo>
                <a:lnTo>
                  <a:pt x="970028" y="843076"/>
                </a:lnTo>
                <a:lnTo>
                  <a:pt x="979297" y="832357"/>
                </a:lnTo>
                <a:lnTo>
                  <a:pt x="970734" y="824937"/>
                </a:lnTo>
                <a:close/>
              </a:path>
            </a:pathLst>
          </a:custGeom>
          <a:solidFill>
            <a:srgbClr val="00CC97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52774" y="2634617"/>
            <a:ext cx="3750945" cy="337912"/>
          </a:xfrm>
          <a:prstGeom prst="rect">
            <a:avLst/>
          </a:prstGeom>
          <a:ln w="9525">
            <a:solidFill>
              <a:srgbClr val="31936A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668020" fontAlgn="auto">
              <a:spcBef>
                <a:spcPts val="234"/>
              </a:spcBef>
              <a:spcAft>
                <a:spcPts val="0"/>
              </a:spcAft>
            </a:pPr>
            <a:r>
              <a:rPr sz="2000" b="1" spc="-5" dirty="0">
                <a:solidFill>
                  <a:srgbClr val="00664D"/>
                </a:solidFill>
                <a:latin typeface="Calibri"/>
                <a:cs typeface="Calibri"/>
              </a:rPr>
              <a:t>Смешанное</a:t>
            </a:r>
            <a:r>
              <a:rPr sz="2000" b="1" spc="-30" dirty="0">
                <a:solidFill>
                  <a:srgbClr val="00664D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664D"/>
                </a:solidFill>
                <a:latin typeface="Calibri"/>
                <a:cs typeface="Calibri"/>
              </a:rPr>
              <a:t>обучение</a:t>
            </a:r>
            <a:endParaRPr sz="20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402077" y="3024474"/>
            <a:ext cx="1799589" cy="1169194"/>
          </a:xfrm>
          <a:custGeom>
            <a:avLst/>
            <a:gdLst/>
            <a:ahLst/>
            <a:cxnLst/>
            <a:rect l="l" t="t" r="r" b="b"/>
            <a:pathLst>
              <a:path w="1799589" h="1558925">
                <a:moveTo>
                  <a:pt x="921766" y="51562"/>
                </a:moveTo>
                <a:lnTo>
                  <a:pt x="908939" y="25908"/>
                </a:lnTo>
                <a:lnTo>
                  <a:pt x="202425" y="379666"/>
                </a:lnTo>
                <a:lnTo>
                  <a:pt x="217678" y="308102"/>
                </a:lnTo>
                <a:lnTo>
                  <a:pt x="121920" y="435864"/>
                </a:lnTo>
                <a:lnTo>
                  <a:pt x="281686" y="435864"/>
                </a:lnTo>
                <a:lnTo>
                  <a:pt x="226402" y="410337"/>
                </a:lnTo>
                <a:lnTo>
                  <a:pt x="215252" y="405193"/>
                </a:lnTo>
                <a:lnTo>
                  <a:pt x="921766" y="51562"/>
                </a:lnTo>
                <a:close/>
              </a:path>
              <a:path w="1799589" h="1558925">
                <a:moveTo>
                  <a:pt x="1505458" y="30353"/>
                </a:moveTo>
                <a:lnTo>
                  <a:pt x="1484884" y="10541"/>
                </a:lnTo>
                <a:lnTo>
                  <a:pt x="57429" y="1479169"/>
                </a:lnTo>
                <a:lnTo>
                  <a:pt x="48387" y="1406525"/>
                </a:lnTo>
                <a:lnTo>
                  <a:pt x="0" y="1558709"/>
                </a:lnTo>
                <a:lnTo>
                  <a:pt x="147472" y="1507236"/>
                </a:lnTo>
                <a:lnTo>
                  <a:pt x="150749" y="1506093"/>
                </a:lnTo>
                <a:lnTo>
                  <a:pt x="77990" y="1498993"/>
                </a:lnTo>
                <a:lnTo>
                  <a:pt x="1505458" y="30353"/>
                </a:lnTo>
                <a:close/>
              </a:path>
              <a:path w="1799589" h="1558925">
                <a:moveTo>
                  <a:pt x="1799463" y="4318"/>
                </a:moveTo>
                <a:lnTo>
                  <a:pt x="1771269" y="0"/>
                </a:lnTo>
                <a:lnTo>
                  <a:pt x="1593799" y="1128979"/>
                </a:lnTo>
                <a:lnTo>
                  <a:pt x="1593799" y="1221447"/>
                </a:lnTo>
                <a:lnTo>
                  <a:pt x="1593646" y="1221422"/>
                </a:lnTo>
                <a:lnTo>
                  <a:pt x="1593799" y="1221447"/>
                </a:lnTo>
                <a:lnTo>
                  <a:pt x="1593799" y="1128979"/>
                </a:lnTo>
                <a:lnTo>
                  <a:pt x="1581378" y="1207985"/>
                </a:lnTo>
                <a:lnTo>
                  <a:pt x="1532001" y="1153922"/>
                </a:lnTo>
                <a:lnTo>
                  <a:pt x="1580388" y="1306068"/>
                </a:lnTo>
                <a:lnTo>
                  <a:pt x="1639138" y="1223645"/>
                </a:lnTo>
                <a:lnTo>
                  <a:pt x="1673098" y="1176020"/>
                </a:lnTo>
                <a:lnTo>
                  <a:pt x="1609585" y="1212405"/>
                </a:lnTo>
                <a:lnTo>
                  <a:pt x="1799463" y="4318"/>
                </a:lnTo>
                <a:close/>
              </a:path>
            </a:pathLst>
          </a:custGeom>
          <a:solidFill>
            <a:srgbClr val="00CC97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615303" y="2999233"/>
            <a:ext cx="594360" cy="458153"/>
          </a:xfrm>
          <a:custGeom>
            <a:avLst/>
            <a:gdLst/>
            <a:ahLst/>
            <a:cxnLst/>
            <a:rect l="l" t="t" r="r" b="b"/>
            <a:pathLst>
              <a:path w="594359" h="610870">
                <a:moveTo>
                  <a:pt x="515951" y="550773"/>
                </a:moveTo>
                <a:lnTo>
                  <a:pt x="443102" y="557784"/>
                </a:lnTo>
                <a:lnTo>
                  <a:pt x="593851" y="610488"/>
                </a:lnTo>
                <a:lnTo>
                  <a:pt x="577510" y="558926"/>
                </a:lnTo>
                <a:lnTo>
                  <a:pt x="523875" y="558926"/>
                </a:lnTo>
                <a:lnTo>
                  <a:pt x="515951" y="550773"/>
                </a:lnTo>
                <a:close/>
              </a:path>
              <a:path w="594359" h="610870">
                <a:moveTo>
                  <a:pt x="534161" y="549021"/>
                </a:moveTo>
                <a:lnTo>
                  <a:pt x="515951" y="550773"/>
                </a:lnTo>
                <a:lnTo>
                  <a:pt x="523875" y="558926"/>
                </a:lnTo>
                <a:lnTo>
                  <a:pt x="534161" y="549021"/>
                </a:lnTo>
                <a:close/>
              </a:path>
              <a:path w="594359" h="610870">
                <a:moveTo>
                  <a:pt x="545592" y="458216"/>
                </a:moveTo>
                <a:lnTo>
                  <a:pt x="536445" y="530878"/>
                </a:lnTo>
                <a:lnTo>
                  <a:pt x="544449" y="539115"/>
                </a:lnTo>
                <a:lnTo>
                  <a:pt x="523875" y="558926"/>
                </a:lnTo>
                <a:lnTo>
                  <a:pt x="577510" y="558926"/>
                </a:lnTo>
                <a:lnTo>
                  <a:pt x="545592" y="458216"/>
                </a:lnTo>
                <a:close/>
              </a:path>
              <a:path w="594359" h="610870">
                <a:moveTo>
                  <a:pt x="20574" y="0"/>
                </a:moveTo>
                <a:lnTo>
                  <a:pt x="0" y="19812"/>
                </a:lnTo>
                <a:lnTo>
                  <a:pt x="515951" y="550773"/>
                </a:lnTo>
                <a:lnTo>
                  <a:pt x="534162" y="549021"/>
                </a:lnTo>
                <a:lnTo>
                  <a:pt x="536445" y="530878"/>
                </a:lnTo>
                <a:lnTo>
                  <a:pt x="20574" y="0"/>
                </a:lnTo>
                <a:close/>
              </a:path>
              <a:path w="594359" h="610870">
                <a:moveTo>
                  <a:pt x="536445" y="530878"/>
                </a:moveTo>
                <a:lnTo>
                  <a:pt x="534162" y="549021"/>
                </a:lnTo>
                <a:lnTo>
                  <a:pt x="544449" y="539115"/>
                </a:lnTo>
                <a:lnTo>
                  <a:pt x="536445" y="530878"/>
                </a:lnTo>
                <a:close/>
              </a:path>
            </a:pathLst>
          </a:custGeom>
          <a:solidFill>
            <a:srgbClr val="00CC97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60220" y="4199383"/>
            <a:ext cx="2567940" cy="646331"/>
          </a:xfrm>
          <a:prstGeom prst="rect">
            <a:avLst/>
          </a:prstGeom>
          <a:ln w="9525">
            <a:solidFill>
              <a:srgbClr val="1F1F1F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770255" marR="240665" indent="-518159" fontAlgn="auto">
              <a:spcBef>
                <a:spcPts val="240"/>
              </a:spcBef>
              <a:spcAft>
                <a:spcPts val="0"/>
              </a:spcAft>
            </a:pPr>
            <a:r>
              <a:rPr sz="2000" spc="-5" dirty="0">
                <a:solidFill>
                  <a:srgbClr val="1F1F1F"/>
                </a:solidFill>
                <a:latin typeface="Calibri"/>
                <a:cs typeface="Calibri"/>
              </a:rPr>
              <a:t>Сетевое</a:t>
            </a:r>
            <a:r>
              <a:rPr sz="2000" spc="-7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1F1F"/>
                </a:solidFill>
                <a:latin typeface="Calibri"/>
                <a:cs typeface="Calibri"/>
              </a:rPr>
              <a:t>проектное </a:t>
            </a:r>
            <a:r>
              <a:rPr sz="2000" spc="-434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1F1F"/>
                </a:solidFill>
                <a:latin typeface="Calibri"/>
                <a:cs typeface="Calibri"/>
              </a:rPr>
              <a:t>обучение</a:t>
            </a:r>
            <a:endParaRPr sz="20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559298" y="3557017"/>
            <a:ext cx="2007235" cy="646971"/>
          </a:xfrm>
          <a:prstGeom prst="rect">
            <a:avLst/>
          </a:prstGeom>
          <a:ln w="9525">
            <a:solidFill>
              <a:srgbClr val="31936A"/>
            </a:solidFill>
          </a:ln>
        </p:spPr>
        <p:txBody>
          <a:bodyPr vert="horz" wrap="square" lIns="0" tIns="31114" rIns="0" bIns="0" rtlCol="0">
            <a:spAutoFit/>
          </a:bodyPr>
          <a:lstStyle/>
          <a:p>
            <a:pPr marL="647065" marR="134620" indent="-502284" fontAlgn="auto">
              <a:spcBef>
                <a:spcPts val="244"/>
              </a:spcBef>
              <a:spcAft>
                <a:spcPts val="0"/>
              </a:spcAft>
            </a:pPr>
            <a:r>
              <a:rPr sz="2000" spc="5" dirty="0">
                <a:solidFill>
                  <a:srgbClr val="00664D"/>
                </a:solidFill>
                <a:latin typeface="Calibri"/>
                <a:cs typeface="Calibri"/>
              </a:rPr>
              <a:t>«</a:t>
            </a:r>
            <a:r>
              <a:rPr sz="2000" dirty="0">
                <a:solidFill>
                  <a:srgbClr val="00664D"/>
                </a:solidFill>
                <a:latin typeface="Calibri"/>
                <a:cs typeface="Calibri"/>
              </a:rPr>
              <a:t>Пе</a:t>
            </a:r>
            <a:r>
              <a:rPr sz="2000" spc="5" dirty="0">
                <a:solidFill>
                  <a:srgbClr val="00664D"/>
                </a:solidFill>
                <a:latin typeface="Calibri"/>
                <a:cs typeface="Calibri"/>
              </a:rPr>
              <a:t>р</a:t>
            </a:r>
            <a:r>
              <a:rPr sz="2000" dirty="0">
                <a:solidFill>
                  <a:srgbClr val="00664D"/>
                </a:solidFill>
                <a:latin typeface="Calibri"/>
                <a:cs typeface="Calibri"/>
              </a:rPr>
              <a:t>евё</a:t>
            </a:r>
            <a:r>
              <a:rPr sz="2000" spc="5" dirty="0">
                <a:solidFill>
                  <a:srgbClr val="00664D"/>
                </a:solidFill>
                <a:latin typeface="Calibri"/>
                <a:cs typeface="Calibri"/>
              </a:rPr>
              <a:t>р</a:t>
            </a:r>
            <a:r>
              <a:rPr sz="2000" dirty="0">
                <a:solidFill>
                  <a:srgbClr val="00664D"/>
                </a:solidFill>
                <a:latin typeface="Calibri"/>
                <a:cs typeface="Calibri"/>
              </a:rPr>
              <a:t>нут</a:t>
            </a:r>
            <a:r>
              <a:rPr sz="2000" spc="-5" dirty="0">
                <a:solidFill>
                  <a:srgbClr val="00664D"/>
                </a:solidFill>
                <a:latin typeface="Calibri"/>
                <a:cs typeface="Calibri"/>
              </a:rPr>
              <a:t>ый  класс»</a:t>
            </a:r>
            <a:endParaRPr sz="20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902711" y="4192524"/>
            <a:ext cx="2623185" cy="646972"/>
          </a:xfrm>
          <a:prstGeom prst="rect">
            <a:avLst/>
          </a:prstGeom>
          <a:ln w="9525">
            <a:solidFill>
              <a:srgbClr val="31936A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730885" marR="456565" indent="-267335" fontAlgn="auto">
              <a:spcBef>
                <a:spcPts val="245"/>
              </a:spcBef>
              <a:spcAft>
                <a:spcPts val="0"/>
              </a:spcAft>
            </a:pPr>
            <a:r>
              <a:rPr sz="2000" spc="-5" dirty="0">
                <a:solidFill>
                  <a:srgbClr val="00664D"/>
                </a:solidFill>
                <a:latin typeface="Calibri"/>
                <a:cs typeface="Calibri"/>
              </a:rPr>
              <a:t>«</a:t>
            </a:r>
            <a:r>
              <a:rPr sz="2000" spc="5" dirty="0">
                <a:solidFill>
                  <a:srgbClr val="00664D"/>
                </a:solidFill>
                <a:latin typeface="Calibri"/>
                <a:cs typeface="Calibri"/>
              </a:rPr>
              <a:t>П</a:t>
            </a:r>
            <a:r>
              <a:rPr sz="2000" dirty="0">
                <a:solidFill>
                  <a:srgbClr val="00664D"/>
                </a:solidFill>
                <a:latin typeface="Calibri"/>
                <a:cs typeface="Calibri"/>
              </a:rPr>
              <a:t>аралл</a:t>
            </a:r>
            <a:r>
              <a:rPr sz="2000" spc="-40" dirty="0">
                <a:solidFill>
                  <a:srgbClr val="00664D"/>
                </a:solidFill>
                <a:latin typeface="Calibri"/>
                <a:cs typeface="Calibri"/>
              </a:rPr>
              <a:t>е</a:t>
            </a:r>
            <a:r>
              <a:rPr sz="2000" spc="-5" dirty="0">
                <a:solidFill>
                  <a:srgbClr val="00664D"/>
                </a:solidFill>
                <a:latin typeface="Calibri"/>
                <a:cs typeface="Calibri"/>
              </a:rPr>
              <a:t>л</a:t>
            </a:r>
            <a:r>
              <a:rPr sz="2000" spc="-10" dirty="0">
                <a:solidFill>
                  <a:srgbClr val="00664D"/>
                </a:solidFill>
                <a:latin typeface="Calibri"/>
                <a:cs typeface="Calibri"/>
              </a:rPr>
              <a:t>ь</a:t>
            </a:r>
            <a:r>
              <a:rPr sz="2000" dirty="0">
                <a:solidFill>
                  <a:srgbClr val="00664D"/>
                </a:solidFill>
                <a:latin typeface="Calibri"/>
                <a:cs typeface="Calibri"/>
              </a:rPr>
              <a:t>ное  </a:t>
            </a:r>
            <a:r>
              <a:rPr sz="2000" spc="-5" dirty="0">
                <a:solidFill>
                  <a:srgbClr val="00664D"/>
                </a:solidFill>
                <a:latin typeface="Calibri"/>
                <a:cs typeface="Calibri"/>
              </a:rPr>
              <a:t>обучение»</a:t>
            </a:r>
            <a:endParaRPr sz="20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939795" y="3411857"/>
            <a:ext cx="1758950" cy="337913"/>
          </a:xfrm>
          <a:prstGeom prst="rect">
            <a:avLst/>
          </a:prstGeom>
          <a:ln w="9525">
            <a:solidFill>
              <a:srgbClr val="1F1F1F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16839" fontAlgn="auto">
              <a:spcBef>
                <a:spcPts val="235"/>
              </a:spcBef>
              <a:spcAft>
                <a:spcPts val="0"/>
              </a:spcAft>
            </a:pPr>
            <a:r>
              <a:rPr sz="2000" spc="-5" dirty="0">
                <a:solidFill>
                  <a:srgbClr val="1F1F1F"/>
                </a:solidFill>
                <a:latin typeface="Calibri"/>
                <a:cs typeface="Calibri"/>
              </a:rPr>
              <a:t>«We-learning»</a:t>
            </a:r>
            <a:endParaRPr sz="20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160135" y="1684877"/>
            <a:ext cx="1685289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1270" algn="ctr" fontAlgn="auto">
              <a:spcBef>
                <a:spcPts val="95"/>
              </a:spcBef>
              <a:spcAft>
                <a:spcPts val="0"/>
              </a:spcAft>
            </a:pPr>
            <a:r>
              <a:rPr sz="1600" i="1" spc="-10" dirty="0">
                <a:solidFill>
                  <a:srgbClr val="00664D"/>
                </a:solidFill>
                <a:latin typeface="Calibri"/>
                <a:cs typeface="Calibri"/>
              </a:rPr>
              <a:t>глубокая </a:t>
            </a:r>
            <a:r>
              <a:rPr sz="1600" i="1" spc="-5" dirty="0">
                <a:solidFill>
                  <a:srgbClr val="00664D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00664D"/>
                </a:solidFill>
                <a:latin typeface="Calibri"/>
                <a:cs typeface="Calibri"/>
              </a:rPr>
              <a:t>трансформация </a:t>
            </a:r>
            <a:r>
              <a:rPr sz="1600" i="1" spc="-5" dirty="0">
                <a:solidFill>
                  <a:srgbClr val="00664D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00664D"/>
                </a:solidFill>
                <a:latin typeface="Calibri"/>
                <a:cs typeface="Calibri"/>
              </a:rPr>
              <a:t>об</a:t>
            </a:r>
            <a:r>
              <a:rPr sz="1600" i="1" spc="-15" dirty="0">
                <a:solidFill>
                  <a:srgbClr val="00664D"/>
                </a:solidFill>
                <a:latin typeface="Calibri"/>
                <a:cs typeface="Calibri"/>
              </a:rPr>
              <a:t>ра</a:t>
            </a:r>
            <a:r>
              <a:rPr sz="1600" i="1" spc="-5" dirty="0">
                <a:solidFill>
                  <a:srgbClr val="00664D"/>
                </a:solidFill>
                <a:latin typeface="Calibri"/>
                <a:cs typeface="Calibri"/>
              </a:rPr>
              <a:t>з</a:t>
            </a:r>
            <a:r>
              <a:rPr sz="1600" i="1" spc="-15" dirty="0">
                <a:solidFill>
                  <a:srgbClr val="00664D"/>
                </a:solidFill>
                <a:latin typeface="Calibri"/>
                <a:cs typeface="Calibri"/>
              </a:rPr>
              <a:t>о</a:t>
            </a:r>
            <a:r>
              <a:rPr sz="1600" i="1" spc="-5" dirty="0">
                <a:solidFill>
                  <a:srgbClr val="00664D"/>
                </a:solidFill>
                <a:latin typeface="Calibri"/>
                <a:cs typeface="Calibri"/>
              </a:rPr>
              <a:t>ва</a:t>
            </a:r>
            <a:r>
              <a:rPr sz="1600" i="1" spc="-15" dirty="0">
                <a:solidFill>
                  <a:srgbClr val="00664D"/>
                </a:solidFill>
                <a:latin typeface="Calibri"/>
                <a:cs typeface="Calibri"/>
              </a:rPr>
              <a:t>т</a:t>
            </a:r>
            <a:r>
              <a:rPr sz="1600" i="1" spc="-25" dirty="0">
                <a:solidFill>
                  <a:srgbClr val="00664D"/>
                </a:solidFill>
                <a:latin typeface="Calibri"/>
                <a:cs typeface="Calibri"/>
              </a:rPr>
              <a:t>е</a:t>
            </a:r>
            <a:r>
              <a:rPr sz="1600" i="1" spc="-10" dirty="0">
                <a:solidFill>
                  <a:srgbClr val="00664D"/>
                </a:solidFill>
                <a:latin typeface="Calibri"/>
                <a:cs typeface="Calibri"/>
              </a:rPr>
              <a:t>льн</a:t>
            </a:r>
            <a:r>
              <a:rPr sz="1600" i="1" spc="-15" dirty="0">
                <a:solidFill>
                  <a:srgbClr val="00664D"/>
                </a:solidFill>
                <a:latin typeface="Calibri"/>
                <a:cs typeface="Calibri"/>
              </a:rPr>
              <a:t>о</a:t>
            </a:r>
            <a:r>
              <a:rPr sz="1600" i="1" spc="-5" dirty="0">
                <a:solidFill>
                  <a:srgbClr val="00664D"/>
                </a:solidFill>
                <a:latin typeface="Calibri"/>
                <a:cs typeface="Calibri"/>
              </a:rPr>
              <a:t>го  </a:t>
            </a:r>
            <a:r>
              <a:rPr sz="1600" i="1" spc="-10" dirty="0">
                <a:solidFill>
                  <a:srgbClr val="00664D"/>
                </a:solidFill>
                <a:latin typeface="Calibri"/>
                <a:cs typeface="Calibri"/>
              </a:rPr>
              <a:t>процесса</a:t>
            </a:r>
            <a:endParaRPr sz="16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68325" y="1823659"/>
            <a:ext cx="1978660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1905" algn="ctr" fontAlgn="auto">
              <a:spcBef>
                <a:spcPts val="95"/>
              </a:spcBef>
              <a:spcAft>
                <a:spcPts val="0"/>
              </a:spcAft>
            </a:pPr>
            <a:r>
              <a:rPr sz="1600" i="1" spc="-10" dirty="0">
                <a:solidFill>
                  <a:srgbClr val="C00000"/>
                </a:solidFill>
                <a:latin typeface="Calibri"/>
                <a:cs typeface="Calibri"/>
              </a:rPr>
              <a:t>иллюзия</a:t>
            </a:r>
            <a:r>
              <a:rPr sz="1600" i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C00000"/>
                </a:solidFill>
                <a:latin typeface="Calibri"/>
                <a:cs typeface="Calibri"/>
              </a:rPr>
              <a:t>легкого </a:t>
            </a:r>
            <a:r>
              <a:rPr sz="1600" i="1" spc="-5" dirty="0">
                <a:solidFill>
                  <a:srgbClr val="C00000"/>
                </a:solidFill>
                <a:latin typeface="Calibri"/>
                <a:cs typeface="Calibri"/>
              </a:rPr>
              <a:t> вненепед</a:t>
            </a:r>
            <a:r>
              <a:rPr sz="1600" i="1" spc="-15" dirty="0">
                <a:solidFill>
                  <a:srgbClr val="C00000"/>
                </a:solidFill>
                <a:latin typeface="Calibri"/>
                <a:cs typeface="Calibri"/>
              </a:rPr>
              <a:t>а</a:t>
            </a:r>
            <a:r>
              <a:rPr sz="1600" i="1" spc="-5" dirty="0">
                <a:solidFill>
                  <a:srgbClr val="C00000"/>
                </a:solidFill>
                <a:latin typeface="Calibri"/>
                <a:cs typeface="Calibri"/>
              </a:rPr>
              <a:t>гоги</a:t>
            </a:r>
            <a:r>
              <a:rPr sz="1600" i="1" spc="-15" dirty="0">
                <a:solidFill>
                  <a:srgbClr val="C00000"/>
                </a:solidFill>
                <a:latin typeface="Calibri"/>
                <a:cs typeface="Calibri"/>
              </a:rPr>
              <a:t>ч</a:t>
            </a:r>
            <a:r>
              <a:rPr sz="1600" i="1" spc="-5" dirty="0">
                <a:solidFill>
                  <a:srgbClr val="C00000"/>
                </a:solidFill>
                <a:latin typeface="Calibri"/>
                <a:cs typeface="Calibri"/>
              </a:rPr>
              <a:t>ес</a:t>
            </a:r>
            <a:r>
              <a:rPr sz="1600" i="1" spc="-30" dirty="0">
                <a:solidFill>
                  <a:srgbClr val="C00000"/>
                </a:solidFill>
                <a:latin typeface="Calibri"/>
                <a:cs typeface="Calibri"/>
              </a:rPr>
              <a:t>к</a:t>
            </a:r>
            <a:r>
              <a:rPr sz="1600" i="1" spc="-10" dirty="0">
                <a:solidFill>
                  <a:srgbClr val="C00000"/>
                </a:solidFill>
                <a:latin typeface="Calibri"/>
                <a:cs typeface="Calibri"/>
              </a:rPr>
              <a:t>ого  </a:t>
            </a:r>
            <a:r>
              <a:rPr sz="1600" i="1" spc="-5" dirty="0">
                <a:solidFill>
                  <a:srgbClr val="C00000"/>
                </a:solidFill>
                <a:latin typeface="Calibri"/>
                <a:cs typeface="Calibri"/>
              </a:rPr>
              <a:t>(орг.-тех.)</a:t>
            </a:r>
            <a:r>
              <a:rPr sz="1600" i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C00000"/>
                </a:solidFill>
                <a:latin typeface="Calibri"/>
                <a:cs typeface="Calibri"/>
              </a:rPr>
              <a:t>решения</a:t>
            </a:r>
            <a:endParaRPr sz="16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115058" y="2997995"/>
            <a:ext cx="161925" cy="353854"/>
          </a:xfrm>
          <a:custGeom>
            <a:avLst/>
            <a:gdLst/>
            <a:ahLst/>
            <a:cxnLst/>
            <a:rect l="l" t="t" r="r" b="b"/>
            <a:pathLst>
              <a:path w="161925" h="471804">
                <a:moveTo>
                  <a:pt x="12192" y="0"/>
                </a:moveTo>
                <a:lnTo>
                  <a:pt x="0" y="3301"/>
                </a:lnTo>
                <a:lnTo>
                  <a:pt x="13207" y="52324"/>
                </a:lnTo>
                <a:lnTo>
                  <a:pt x="25526" y="49022"/>
                </a:lnTo>
                <a:lnTo>
                  <a:pt x="12192" y="0"/>
                </a:lnTo>
                <a:close/>
              </a:path>
              <a:path w="161925" h="471804">
                <a:moveTo>
                  <a:pt x="35432" y="85851"/>
                </a:moveTo>
                <a:lnTo>
                  <a:pt x="23241" y="89154"/>
                </a:lnTo>
                <a:lnTo>
                  <a:pt x="36575" y="138175"/>
                </a:lnTo>
                <a:lnTo>
                  <a:pt x="48768" y="134874"/>
                </a:lnTo>
                <a:lnTo>
                  <a:pt x="35432" y="85851"/>
                </a:lnTo>
                <a:close/>
              </a:path>
              <a:path w="161925" h="471804">
                <a:moveTo>
                  <a:pt x="58800" y="171576"/>
                </a:moveTo>
                <a:lnTo>
                  <a:pt x="46481" y="174879"/>
                </a:lnTo>
                <a:lnTo>
                  <a:pt x="59817" y="223900"/>
                </a:lnTo>
                <a:lnTo>
                  <a:pt x="72008" y="220599"/>
                </a:lnTo>
                <a:lnTo>
                  <a:pt x="58800" y="171576"/>
                </a:lnTo>
                <a:close/>
              </a:path>
              <a:path w="161925" h="471804">
                <a:moveTo>
                  <a:pt x="82042" y="257429"/>
                </a:moveTo>
                <a:lnTo>
                  <a:pt x="69723" y="260731"/>
                </a:lnTo>
                <a:lnTo>
                  <a:pt x="83057" y="309752"/>
                </a:lnTo>
                <a:lnTo>
                  <a:pt x="95250" y="306450"/>
                </a:lnTo>
                <a:lnTo>
                  <a:pt x="82042" y="257429"/>
                </a:lnTo>
                <a:close/>
              </a:path>
              <a:path w="161925" h="471804">
                <a:moveTo>
                  <a:pt x="38862" y="365379"/>
                </a:moveTo>
                <a:lnTo>
                  <a:pt x="133476" y="471297"/>
                </a:lnTo>
                <a:lnTo>
                  <a:pt x="148237" y="397763"/>
                </a:lnTo>
                <a:lnTo>
                  <a:pt x="113537" y="397763"/>
                </a:lnTo>
                <a:lnTo>
                  <a:pt x="108559" y="395605"/>
                </a:lnTo>
                <a:lnTo>
                  <a:pt x="106299" y="395605"/>
                </a:lnTo>
                <a:lnTo>
                  <a:pt x="105996" y="394493"/>
                </a:lnTo>
                <a:lnTo>
                  <a:pt x="38862" y="365379"/>
                </a:lnTo>
                <a:close/>
              </a:path>
              <a:path w="161925" h="471804">
                <a:moveTo>
                  <a:pt x="161417" y="332105"/>
                </a:moveTo>
                <a:lnTo>
                  <a:pt x="118254" y="391296"/>
                </a:lnTo>
                <a:lnTo>
                  <a:pt x="118491" y="392175"/>
                </a:lnTo>
                <a:lnTo>
                  <a:pt x="117386" y="392486"/>
                </a:lnTo>
                <a:lnTo>
                  <a:pt x="113537" y="397763"/>
                </a:lnTo>
                <a:lnTo>
                  <a:pt x="148237" y="397763"/>
                </a:lnTo>
                <a:lnTo>
                  <a:pt x="161417" y="332105"/>
                </a:lnTo>
                <a:close/>
              </a:path>
              <a:path w="161925" h="471804">
                <a:moveTo>
                  <a:pt x="105996" y="394493"/>
                </a:moveTo>
                <a:lnTo>
                  <a:pt x="106299" y="395605"/>
                </a:lnTo>
                <a:lnTo>
                  <a:pt x="107670" y="395219"/>
                </a:lnTo>
                <a:lnTo>
                  <a:pt x="105996" y="394493"/>
                </a:lnTo>
                <a:close/>
              </a:path>
              <a:path w="161925" h="471804">
                <a:moveTo>
                  <a:pt x="107670" y="395219"/>
                </a:moveTo>
                <a:lnTo>
                  <a:pt x="106299" y="395605"/>
                </a:lnTo>
                <a:lnTo>
                  <a:pt x="108559" y="395605"/>
                </a:lnTo>
                <a:lnTo>
                  <a:pt x="107670" y="395219"/>
                </a:lnTo>
                <a:close/>
              </a:path>
              <a:path w="161925" h="471804">
                <a:moveTo>
                  <a:pt x="105282" y="343154"/>
                </a:moveTo>
                <a:lnTo>
                  <a:pt x="92963" y="346582"/>
                </a:lnTo>
                <a:lnTo>
                  <a:pt x="105996" y="394493"/>
                </a:lnTo>
                <a:lnTo>
                  <a:pt x="107670" y="395219"/>
                </a:lnTo>
                <a:lnTo>
                  <a:pt x="117386" y="392486"/>
                </a:lnTo>
                <a:lnTo>
                  <a:pt x="118254" y="391296"/>
                </a:lnTo>
                <a:lnTo>
                  <a:pt x="105282" y="343154"/>
                </a:lnTo>
                <a:close/>
              </a:path>
              <a:path w="161925" h="471804">
                <a:moveTo>
                  <a:pt x="118254" y="391296"/>
                </a:moveTo>
                <a:lnTo>
                  <a:pt x="117386" y="392486"/>
                </a:lnTo>
                <a:lnTo>
                  <a:pt x="118491" y="392175"/>
                </a:lnTo>
                <a:lnTo>
                  <a:pt x="118254" y="391296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494536" y="3025236"/>
            <a:ext cx="144145" cy="1031081"/>
          </a:xfrm>
          <a:custGeom>
            <a:avLst/>
            <a:gdLst/>
            <a:ahLst/>
            <a:cxnLst/>
            <a:rect l="l" t="t" r="r" b="b"/>
            <a:pathLst>
              <a:path w="144144" h="1374775">
                <a:moveTo>
                  <a:pt x="12700" y="0"/>
                </a:moveTo>
                <a:lnTo>
                  <a:pt x="0" y="761"/>
                </a:lnTo>
                <a:lnTo>
                  <a:pt x="3048" y="51434"/>
                </a:lnTo>
                <a:lnTo>
                  <a:pt x="15748" y="50672"/>
                </a:lnTo>
                <a:lnTo>
                  <a:pt x="12700" y="0"/>
                </a:lnTo>
                <a:close/>
              </a:path>
              <a:path w="144144" h="1374775">
                <a:moveTo>
                  <a:pt x="17907" y="88772"/>
                </a:moveTo>
                <a:lnTo>
                  <a:pt x="5334" y="89534"/>
                </a:lnTo>
                <a:lnTo>
                  <a:pt x="8255" y="140207"/>
                </a:lnTo>
                <a:lnTo>
                  <a:pt x="20955" y="139445"/>
                </a:lnTo>
                <a:lnTo>
                  <a:pt x="17907" y="88772"/>
                </a:lnTo>
                <a:close/>
              </a:path>
              <a:path w="144144" h="1374775">
                <a:moveTo>
                  <a:pt x="23241" y="177545"/>
                </a:moveTo>
                <a:lnTo>
                  <a:pt x="10541" y="178180"/>
                </a:lnTo>
                <a:lnTo>
                  <a:pt x="13589" y="228980"/>
                </a:lnTo>
                <a:lnTo>
                  <a:pt x="26289" y="228219"/>
                </a:lnTo>
                <a:lnTo>
                  <a:pt x="23241" y="177545"/>
                </a:lnTo>
                <a:close/>
              </a:path>
              <a:path w="144144" h="1374775">
                <a:moveTo>
                  <a:pt x="28448" y="266191"/>
                </a:moveTo>
                <a:lnTo>
                  <a:pt x="15875" y="266953"/>
                </a:lnTo>
                <a:lnTo>
                  <a:pt x="18796" y="317753"/>
                </a:lnTo>
                <a:lnTo>
                  <a:pt x="31496" y="316991"/>
                </a:lnTo>
                <a:lnTo>
                  <a:pt x="28448" y="266191"/>
                </a:lnTo>
                <a:close/>
              </a:path>
              <a:path w="144144" h="1374775">
                <a:moveTo>
                  <a:pt x="33782" y="354964"/>
                </a:moveTo>
                <a:lnTo>
                  <a:pt x="21082" y="355726"/>
                </a:lnTo>
                <a:lnTo>
                  <a:pt x="24130" y="406400"/>
                </a:lnTo>
                <a:lnTo>
                  <a:pt x="36830" y="405638"/>
                </a:lnTo>
                <a:lnTo>
                  <a:pt x="33782" y="354964"/>
                </a:lnTo>
                <a:close/>
              </a:path>
              <a:path w="144144" h="1374775">
                <a:moveTo>
                  <a:pt x="38989" y="443738"/>
                </a:moveTo>
                <a:lnTo>
                  <a:pt x="26416" y="444500"/>
                </a:lnTo>
                <a:lnTo>
                  <a:pt x="29337" y="495172"/>
                </a:lnTo>
                <a:lnTo>
                  <a:pt x="42037" y="494410"/>
                </a:lnTo>
                <a:lnTo>
                  <a:pt x="38989" y="443738"/>
                </a:lnTo>
                <a:close/>
              </a:path>
              <a:path w="144144" h="1374775">
                <a:moveTo>
                  <a:pt x="44323" y="532510"/>
                </a:moveTo>
                <a:lnTo>
                  <a:pt x="31623" y="533272"/>
                </a:lnTo>
                <a:lnTo>
                  <a:pt x="34671" y="583945"/>
                </a:lnTo>
                <a:lnTo>
                  <a:pt x="47371" y="583183"/>
                </a:lnTo>
                <a:lnTo>
                  <a:pt x="44323" y="532510"/>
                </a:lnTo>
                <a:close/>
              </a:path>
              <a:path w="144144" h="1374775">
                <a:moveTo>
                  <a:pt x="49530" y="621157"/>
                </a:moveTo>
                <a:lnTo>
                  <a:pt x="36957" y="621919"/>
                </a:lnTo>
                <a:lnTo>
                  <a:pt x="39878" y="672719"/>
                </a:lnTo>
                <a:lnTo>
                  <a:pt x="52578" y="671957"/>
                </a:lnTo>
                <a:lnTo>
                  <a:pt x="49530" y="621157"/>
                </a:lnTo>
                <a:close/>
              </a:path>
              <a:path w="144144" h="1374775">
                <a:moveTo>
                  <a:pt x="54864" y="709929"/>
                </a:moveTo>
                <a:lnTo>
                  <a:pt x="42164" y="710691"/>
                </a:lnTo>
                <a:lnTo>
                  <a:pt x="45212" y="761364"/>
                </a:lnTo>
                <a:lnTo>
                  <a:pt x="57912" y="760602"/>
                </a:lnTo>
                <a:lnTo>
                  <a:pt x="54864" y="709929"/>
                </a:lnTo>
                <a:close/>
              </a:path>
              <a:path w="144144" h="1374775">
                <a:moveTo>
                  <a:pt x="60071" y="798702"/>
                </a:moveTo>
                <a:lnTo>
                  <a:pt x="47498" y="799464"/>
                </a:lnTo>
                <a:lnTo>
                  <a:pt x="50418" y="850138"/>
                </a:lnTo>
                <a:lnTo>
                  <a:pt x="63118" y="849376"/>
                </a:lnTo>
                <a:lnTo>
                  <a:pt x="60071" y="798702"/>
                </a:lnTo>
                <a:close/>
              </a:path>
              <a:path w="144144" h="1374775">
                <a:moveTo>
                  <a:pt x="65405" y="887476"/>
                </a:moveTo>
                <a:lnTo>
                  <a:pt x="52705" y="888238"/>
                </a:lnTo>
                <a:lnTo>
                  <a:pt x="55753" y="938910"/>
                </a:lnTo>
                <a:lnTo>
                  <a:pt x="68453" y="938148"/>
                </a:lnTo>
                <a:lnTo>
                  <a:pt x="65405" y="887476"/>
                </a:lnTo>
                <a:close/>
              </a:path>
              <a:path w="144144" h="1374775">
                <a:moveTo>
                  <a:pt x="70612" y="976121"/>
                </a:moveTo>
                <a:lnTo>
                  <a:pt x="57912" y="976883"/>
                </a:lnTo>
                <a:lnTo>
                  <a:pt x="60960" y="1027683"/>
                </a:lnTo>
                <a:lnTo>
                  <a:pt x="73660" y="1026921"/>
                </a:lnTo>
                <a:lnTo>
                  <a:pt x="70612" y="976121"/>
                </a:lnTo>
                <a:close/>
              </a:path>
              <a:path w="144144" h="1374775">
                <a:moveTo>
                  <a:pt x="75946" y="1064895"/>
                </a:moveTo>
                <a:lnTo>
                  <a:pt x="63246" y="1065657"/>
                </a:lnTo>
                <a:lnTo>
                  <a:pt x="66293" y="1116329"/>
                </a:lnTo>
                <a:lnTo>
                  <a:pt x="78993" y="1115695"/>
                </a:lnTo>
                <a:lnTo>
                  <a:pt x="75946" y="1064895"/>
                </a:lnTo>
                <a:close/>
              </a:path>
              <a:path w="144144" h="1374775">
                <a:moveTo>
                  <a:pt x="81153" y="1153667"/>
                </a:moveTo>
                <a:lnTo>
                  <a:pt x="68453" y="1154429"/>
                </a:lnTo>
                <a:lnTo>
                  <a:pt x="71501" y="1205102"/>
                </a:lnTo>
                <a:lnTo>
                  <a:pt x="84201" y="1204340"/>
                </a:lnTo>
                <a:lnTo>
                  <a:pt x="81153" y="1153667"/>
                </a:lnTo>
                <a:close/>
              </a:path>
              <a:path w="144144" h="1374775">
                <a:moveTo>
                  <a:pt x="17018" y="1251330"/>
                </a:moveTo>
                <a:lnTo>
                  <a:pt x="87884" y="1374393"/>
                </a:lnTo>
                <a:lnTo>
                  <a:pt x="120444" y="1298320"/>
                </a:lnTo>
                <a:lnTo>
                  <a:pt x="83439" y="1298320"/>
                </a:lnTo>
                <a:lnTo>
                  <a:pt x="77155" y="1293875"/>
                </a:lnTo>
                <a:lnTo>
                  <a:pt x="76835" y="1293875"/>
                </a:lnTo>
                <a:lnTo>
                  <a:pt x="76820" y="1293638"/>
                </a:lnTo>
                <a:lnTo>
                  <a:pt x="17018" y="1251330"/>
                </a:lnTo>
                <a:close/>
              </a:path>
              <a:path w="144144" h="1374775">
                <a:moveTo>
                  <a:pt x="143764" y="1243837"/>
                </a:moveTo>
                <a:lnTo>
                  <a:pt x="89397" y="1292939"/>
                </a:lnTo>
                <a:lnTo>
                  <a:pt x="89408" y="1293114"/>
                </a:lnTo>
                <a:lnTo>
                  <a:pt x="89189" y="1293127"/>
                </a:lnTo>
                <a:lnTo>
                  <a:pt x="83439" y="1298320"/>
                </a:lnTo>
                <a:lnTo>
                  <a:pt x="120444" y="1298320"/>
                </a:lnTo>
                <a:lnTo>
                  <a:pt x="143764" y="1243837"/>
                </a:lnTo>
                <a:close/>
              </a:path>
              <a:path w="144144" h="1374775">
                <a:moveTo>
                  <a:pt x="76820" y="1293638"/>
                </a:moveTo>
                <a:lnTo>
                  <a:pt x="76835" y="1293875"/>
                </a:lnTo>
                <a:lnTo>
                  <a:pt x="77130" y="1293858"/>
                </a:lnTo>
                <a:lnTo>
                  <a:pt x="76820" y="1293638"/>
                </a:lnTo>
                <a:close/>
              </a:path>
              <a:path w="144144" h="1374775">
                <a:moveTo>
                  <a:pt x="77130" y="1293858"/>
                </a:moveTo>
                <a:lnTo>
                  <a:pt x="76835" y="1293875"/>
                </a:lnTo>
                <a:lnTo>
                  <a:pt x="77155" y="1293875"/>
                </a:lnTo>
                <a:close/>
              </a:path>
              <a:path w="144144" h="1374775">
                <a:moveTo>
                  <a:pt x="86487" y="1242440"/>
                </a:moveTo>
                <a:lnTo>
                  <a:pt x="73787" y="1243202"/>
                </a:lnTo>
                <a:lnTo>
                  <a:pt x="76820" y="1293638"/>
                </a:lnTo>
                <a:lnTo>
                  <a:pt x="77130" y="1293858"/>
                </a:lnTo>
                <a:lnTo>
                  <a:pt x="89204" y="1293114"/>
                </a:lnTo>
                <a:lnTo>
                  <a:pt x="89397" y="1292939"/>
                </a:lnTo>
                <a:lnTo>
                  <a:pt x="86487" y="1242440"/>
                </a:lnTo>
                <a:close/>
              </a:path>
              <a:path w="144144" h="1374775">
                <a:moveTo>
                  <a:pt x="89397" y="1292939"/>
                </a:moveTo>
                <a:lnTo>
                  <a:pt x="89189" y="1293127"/>
                </a:lnTo>
                <a:lnTo>
                  <a:pt x="89408" y="1293114"/>
                </a:lnTo>
                <a:lnTo>
                  <a:pt x="89397" y="1292939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95659" y="3458718"/>
            <a:ext cx="1998345" cy="646331"/>
          </a:xfrm>
          <a:prstGeom prst="rect">
            <a:avLst/>
          </a:prstGeom>
          <a:ln w="9525">
            <a:solidFill>
              <a:srgbClr val="C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1905" algn="ctr" fontAlgn="auto">
              <a:spcBef>
                <a:spcPts val="240"/>
              </a:spcBef>
              <a:spcAft>
                <a:spcPts val="0"/>
              </a:spcAft>
            </a:pPr>
            <a:r>
              <a:rPr sz="2000" spc="-30" dirty="0">
                <a:solidFill>
                  <a:srgbClr val="C00000"/>
                </a:solidFill>
                <a:latin typeface="Calibri"/>
                <a:cs typeface="Calibri"/>
              </a:rPr>
              <a:t>Технологии</a:t>
            </a:r>
            <a:endParaRPr sz="2000">
              <a:solidFill>
                <a:prstClr val="black"/>
              </a:solidFill>
              <a:latin typeface="Calibri"/>
              <a:cs typeface="Calibri"/>
            </a:endParaRPr>
          </a:p>
          <a:p>
            <a:pPr algn="ctr" fontAlgn="auto">
              <a:spcBef>
                <a:spcPts val="5"/>
              </a:spcBef>
              <a:spcAft>
                <a:spcPts val="0"/>
              </a:spcAft>
            </a:pPr>
            <a:r>
              <a:rPr sz="2000" spc="-5" dirty="0">
                <a:solidFill>
                  <a:srgbClr val="C00000"/>
                </a:solidFill>
                <a:latin typeface="Calibri"/>
                <a:cs typeface="Calibri"/>
              </a:rPr>
              <a:t>телеприсутствия</a:t>
            </a:r>
            <a:endParaRPr sz="20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394463" y="3013139"/>
            <a:ext cx="440055" cy="355759"/>
          </a:xfrm>
          <a:custGeom>
            <a:avLst/>
            <a:gdLst/>
            <a:ahLst/>
            <a:cxnLst/>
            <a:rect l="l" t="t" r="r" b="b"/>
            <a:pathLst>
              <a:path w="440055" h="474345">
                <a:moveTo>
                  <a:pt x="430529" y="0"/>
                </a:moveTo>
                <a:lnTo>
                  <a:pt x="395985" y="37210"/>
                </a:lnTo>
                <a:lnTo>
                  <a:pt x="405257" y="45846"/>
                </a:lnTo>
                <a:lnTo>
                  <a:pt x="439801" y="8635"/>
                </a:lnTo>
                <a:lnTo>
                  <a:pt x="430529" y="0"/>
                </a:lnTo>
                <a:close/>
              </a:path>
              <a:path w="440055" h="474345">
                <a:moveTo>
                  <a:pt x="370078" y="65277"/>
                </a:moveTo>
                <a:lnTo>
                  <a:pt x="335534" y="102488"/>
                </a:lnTo>
                <a:lnTo>
                  <a:pt x="344804" y="111124"/>
                </a:lnTo>
                <a:lnTo>
                  <a:pt x="379348" y="73786"/>
                </a:lnTo>
                <a:lnTo>
                  <a:pt x="370078" y="65277"/>
                </a:lnTo>
                <a:close/>
              </a:path>
              <a:path w="440055" h="474345">
                <a:moveTo>
                  <a:pt x="309626" y="130428"/>
                </a:moveTo>
                <a:lnTo>
                  <a:pt x="275082" y="167639"/>
                </a:lnTo>
                <a:lnTo>
                  <a:pt x="284479" y="176275"/>
                </a:lnTo>
                <a:lnTo>
                  <a:pt x="318897" y="139064"/>
                </a:lnTo>
                <a:lnTo>
                  <a:pt x="309626" y="130428"/>
                </a:lnTo>
                <a:close/>
              </a:path>
              <a:path w="440055" h="474345">
                <a:moveTo>
                  <a:pt x="249173" y="195706"/>
                </a:moveTo>
                <a:lnTo>
                  <a:pt x="214630" y="232917"/>
                </a:lnTo>
                <a:lnTo>
                  <a:pt x="224028" y="241553"/>
                </a:lnTo>
                <a:lnTo>
                  <a:pt x="258572" y="204215"/>
                </a:lnTo>
                <a:lnTo>
                  <a:pt x="249173" y="195706"/>
                </a:lnTo>
                <a:close/>
              </a:path>
              <a:path w="440055" h="474345">
                <a:moveTo>
                  <a:pt x="188849" y="260857"/>
                </a:moveTo>
                <a:lnTo>
                  <a:pt x="154305" y="298068"/>
                </a:lnTo>
                <a:lnTo>
                  <a:pt x="163576" y="306704"/>
                </a:lnTo>
                <a:lnTo>
                  <a:pt x="198120" y="269493"/>
                </a:lnTo>
                <a:lnTo>
                  <a:pt x="188849" y="260857"/>
                </a:lnTo>
                <a:close/>
              </a:path>
              <a:path w="440055" h="474345">
                <a:moveTo>
                  <a:pt x="39751" y="337692"/>
                </a:moveTo>
                <a:lnTo>
                  <a:pt x="0" y="473963"/>
                </a:lnTo>
                <a:lnTo>
                  <a:pt x="132842" y="424052"/>
                </a:lnTo>
                <a:lnTo>
                  <a:pt x="110430" y="422401"/>
                </a:lnTo>
                <a:lnTo>
                  <a:pt x="56387" y="422401"/>
                </a:lnTo>
                <a:lnTo>
                  <a:pt x="47117" y="413765"/>
                </a:lnTo>
                <a:lnTo>
                  <a:pt x="50603" y="410003"/>
                </a:lnTo>
                <a:lnTo>
                  <a:pt x="39751" y="337692"/>
                </a:lnTo>
                <a:close/>
              </a:path>
              <a:path w="440055" h="474345">
                <a:moveTo>
                  <a:pt x="50603" y="410003"/>
                </a:moveTo>
                <a:lnTo>
                  <a:pt x="47117" y="413765"/>
                </a:lnTo>
                <a:lnTo>
                  <a:pt x="56387" y="422401"/>
                </a:lnTo>
                <a:lnTo>
                  <a:pt x="59860" y="418676"/>
                </a:lnTo>
                <a:lnTo>
                  <a:pt x="51815" y="418083"/>
                </a:lnTo>
                <a:lnTo>
                  <a:pt x="50603" y="410003"/>
                </a:lnTo>
                <a:close/>
              </a:path>
              <a:path w="440055" h="474345">
                <a:moveTo>
                  <a:pt x="59860" y="418676"/>
                </a:moveTo>
                <a:lnTo>
                  <a:pt x="56387" y="422401"/>
                </a:lnTo>
                <a:lnTo>
                  <a:pt x="110430" y="422401"/>
                </a:lnTo>
                <a:lnTo>
                  <a:pt x="59860" y="418676"/>
                </a:lnTo>
                <a:close/>
              </a:path>
              <a:path w="440055" h="474345">
                <a:moveTo>
                  <a:pt x="67945" y="391286"/>
                </a:moveTo>
                <a:lnTo>
                  <a:pt x="50603" y="410003"/>
                </a:lnTo>
                <a:lnTo>
                  <a:pt x="51815" y="418083"/>
                </a:lnTo>
                <a:lnTo>
                  <a:pt x="59860" y="418676"/>
                </a:lnTo>
                <a:lnTo>
                  <a:pt x="77343" y="399922"/>
                </a:lnTo>
                <a:lnTo>
                  <a:pt x="67945" y="391286"/>
                </a:lnTo>
                <a:close/>
              </a:path>
              <a:path w="440055" h="474345">
                <a:moveTo>
                  <a:pt x="128397" y="326135"/>
                </a:moveTo>
                <a:lnTo>
                  <a:pt x="93853" y="363346"/>
                </a:lnTo>
                <a:lnTo>
                  <a:pt x="103124" y="371982"/>
                </a:lnTo>
                <a:lnTo>
                  <a:pt x="137668" y="334644"/>
                </a:lnTo>
                <a:lnTo>
                  <a:pt x="128397" y="326135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76" t="2401" r="37816" b="50000"/>
          <a:stretch>
            <a:fillRect/>
          </a:stretch>
        </p:blipFill>
        <p:spPr>
          <a:xfrm>
            <a:off x="12079" y="123480"/>
            <a:ext cx="814449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955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59133" y="1130999"/>
            <a:ext cx="7833359" cy="7144"/>
          </a:xfrm>
          <a:custGeom>
            <a:avLst/>
            <a:gdLst/>
            <a:ahLst/>
            <a:cxnLst/>
            <a:rect l="l" t="t" r="r" b="b"/>
            <a:pathLst>
              <a:path w="7833359" h="9525">
                <a:moveTo>
                  <a:pt x="0" y="9143"/>
                </a:moveTo>
                <a:lnTo>
                  <a:pt x="7833360" y="0"/>
                </a:lnTo>
              </a:path>
            </a:pathLst>
          </a:custGeom>
          <a:ln w="1905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76704" y="704742"/>
            <a:ext cx="6465570" cy="20133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fontAlgn="auto">
              <a:spcBef>
                <a:spcPts val="130"/>
              </a:spcBef>
              <a:spcAft>
                <a:spcPts val="0"/>
              </a:spcAft>
            </a:pPr>
            <a:r>
              <a:rPr sz="1200" spc="15" dirty="0">
                <a:solidFill>
                  <a:srgbClr val="404040"/>
                </a:solidFill>
                <a:latin typeface="Tahoma"/>
                <a:cs typeface="Tahoma"/>
              </a:rPr>
              <a:t>ЦИФРОРОЖДЁННЫЕ</a:t>
            </a:r>
            <a:r>
              <a:rPr sz="1200" spc="3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200" spc="10" dirty="0">
                <a:solidFill>
                  <a:srgbClr val="404040"/>
                </a:solidFill>
                <a:latin typeface="Tahoma"/>
                <a:cs typeface="Tahoma"/>
              </a:rPr>
              <a:t>ПЕДАГОГИЧЕСКИЕ</a:t>
            </a:r>
            <a:r>
              <a:rPr sz="1200" spc="15" dirty="0">
                <a:solidFill>
                  <a:srgbClr val="404040"/>
                </a:solidFill>
                <a:latin typeface="Tahoma"/>
                <a:cs typeface="Tahoma"/>
              </a:rPr>
              <a:t> ТЕХНОЛОГИИ</a:t>
            </a:r>
            <a:endParaRPr sz="120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5904" y="1384175"/>
            <a:ext cx="7786370" cy="3488531"/>
          </a:xfrm>
          <a:custGeom>
            <a:avLst/>
            <a:gdLst/>
            <a:ahLst/>
            <a:cxnLst/>
            <a:rect l="l" t="t" r="r" b="b"/>
            <a:pathLst>
              <a:path w="7786370" h="4651375">
                <a:moveTo>
                  <a:pt x="7786116" y="0"/>
                </a:moveTo>
                <a:lnTo>
                  <a:pt x="0" y="0"/>
                </a:lnTo>
                <a:lnTo>
                  <a:pt x="0" y="4651248"/>
                </a:lnTo>
                <a:lnTo>
                  <a:pt x="7786116" y="4651248"/>
                </a:lnTo>
                <a:lnTo>
                  <a:pt x="7786116" y="0"/>
                </a:lnTo>
                <a:close/>
              </a:path>
            </a:pathLst>
          </a:custGeom>
          <a:solidFill>
            <a:srgbClr val="E1E3F6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34342" y="1219740"/>
            <a:ext cx="5791835" cy="53925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1200" spc="-15" dirty="0">
                <a:solidFill>
                  <a:srgbClr val="006666"/>
                </a:solidFill>
                <a:latin typeface="Wingdings"/>
                <a:cs typeface="Wingdings"/>
              </a:rPr>
              <a:t></a:t>
            </a:r>
            <a:r>
              <a:rPr sz="1200" b="1" spc="-15" dirty="0">
                <a:solidFill>
                  <a:srgbClr val="006666"/>
                </a:solidFill>
                <a:latin typeface="Calibri"/>
                <a:cs typeface="Calibri"/>
              </a:rPr>
              <a:t>Мультимедийный</a:t>
            </a:r>
            <a:r>
              <a:rPr sz="1200" b="1" dirty="0">
                <a:solidFill>
                  <a:srgbClr val="006666"/>
                </a:solidFill>
                <a:latin typeface="Calibri"/>
                <a:cs typeface="Calibri"/>
              </a:rPr>
              <a:t> урок</a:t>
            </a:r>
            <a:r>
              <a:rPr sz="1200" b="1" spc="-30" dirty="0">
                <a:solidFill>
                  <a:srgbClr val="006666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6666"/>
                </a:solidFill>
                <a:latin typeface="Calibri"/>
                <a:cs typeface="Calibri"/>
              </a:rPr>
              <a:t>(технология</a:t>
            </a:r>
            <a:r>
              <a:rPr sz="1200" spc="-35" dirty="0">
                <a:solidFill>
                  <a:srgbClr val="006666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6666"/>
                </a:solidFill>
                <a:latin typeface="Calibri"/>
                <a:cs typeface="Calibri"/>
              </a:rPr>
              <a:t>90-х</a:t>
            </a:r>
            <a:r>
              <a:rPr sz="1200" spc="-40" dirty="0">
                <a:solidFill>
                  <a:srgbClr val="006666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006666"/>
                </a:solidFill>
                <a:latin typeface="Calibri"/>
                <a:cs typeface="Calibri"/>
              </a:rPr>
              <a:t>гг.)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sz="1200" dirty="0">
                <a:solidFill>
                  <a:srgbClr val="006666"/>
                </a:solidFill>
                <a:latin typeface="Wingdings"/>
                <a:cs typeface="Wingdings"/>
              </a:rPr>
              <a:t></a:t>
            </a:r>
            <a:r>
              <a:rPr sz="1200" b="1" dirty="0">
                <a:solidFill>
                  <a:srgbClr val="006666"/>
                </a:solidFill>
                <a:latin typeface="Calibri"/>
                <a:cs typeface="Calibri"/>
              </a:rPr>
              <a:t>Дистанционное</a:t>
            </a:r>
            <a:r>
              <a:rPr sz="1200" b="1" spc="-25" dirty="0">
                <a:solidFill>
                  <a:srgbClr val="006666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006666"/>
                </a:solidFill>
                <a:latin typeface="Calibri"/>
                <a:cs typeface="Calibri"/>
              </a:rPr>
              <a:t>обучение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4339" y="2138112"/>
            <a:ext cx="7364730" cy="2007601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698500" indent="-229235" fontAlgn="auto">
              <a:spcBef>
                <a:spcPts val="535"/>
              </a:spcBef>
              <a:spcAft>
                <a:spcPts val="0"/>
              </a:spcAft>
              <a:buSzPct val="150000"/>
              <a:buFont typeface="Microsoft Sans Serif"/>
              <a:buChar char="•"/>
              <a:tabLst>
                <a:tab pos="699135" algn="l"/>
              </a:tabLst>
            </a:pPr>
            <a:r>
              <a:rPr sz="1200" b="1" spc="-5" dirty="0">
                <a:solidFill>
                  <a:srgbClr val="006666"/>
                </a:solidFill>
                <a:latin typeface="Calibri"/>
                <a:cs typeface="Calibri"/>
              </a:rPr>
              <a:t>Комплексная</a:t>
            </a:r>
            <a:r>
              <a:rPr sz="1200" b="1" spc="-50" dirty="0">
                <a:solidFill>
                  <a:srgbClr val="006666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006666"/>
                </a:solidFill>
                <a:latin typeface="Calibri"/>
                <a:cs typeface="Calibri"/>
              </a:rPr>
              <a:t>кейс-технология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  <a:p>
            <a:pPr marL="12700" fontAlgn="auto">
              <a:spcBef>
                <a:spcPts val="780"/>
              </a:spcBef>
              <a:spcAft>
                <a:spcPts val="0"/>
              </a:spcAft>
            </a:pPr>
            <a:r>
              <a:rPr sz="1200" dirty="0">
                <a:solidFill>
                  <a:srgbClr val="006666"/>
                </a:solidFill>
                <a:latin typeface="Wingdings"/>
                <a:cs typeface="Wingdings"/>
              </a:rPr>
              <a:t></a:t>
            </a:r>
            <a:r>
              <a:rPr sz="1200" b="1" dirty="0">
                <a:solidFill>
                  <a:srgbClr val="006666"/>
                </a:solidFill>
                <a:latin typeface="Calibri"/>
                <a:cs typeface="Calibri"/>
              </a:rPr>
              <a:t>«Смешанное</a:t>
            </a:r>
            <a:r>
              <a:rPr sz="1200" b="1" spc="-20" dirty="0">
                <a:solidFill>
                  <a:srgbClr val="006666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006666"/>
                </a:solidFill>
                <a:latin typeface="Calibri"/>
                <a:cs typeface="Calibri"/>
              </a:rPr>
              <a:t>обучение»</a:t>
            </a:r>
            <a:r>
              <a:rPr sz="1200" b="1" spc="-25" dirty="0">
                <a:solidFill>
                  <a:srgbClr val="006666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prstClr val="black"/>
                </a:solidFill>
                <a:latin typeface="Calibri"/>
                <a:cs typeface="Calibri"/>
              </a:rPr>
              <a:t>(</a:t>
            </a:r>
            <a:r>
              <a:rPr sz="1200" i="1" dirty="0">
                <a:solidFill>
                  <a:prstClr val="black"/>
                </a:solidFill>
                <a:latin typeface="Calibri"/>
                <a:cs typeface="Calibri"/>
              </a:rPr>
              <a:t>blended</a:t>
            </a:r>
            <a:r>
              <a:rPr sz="1200" i="1" spc="-1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prstClr val="black"/>
                </a:solidFill>
                <a:latin typeface="Calibri"/>
                <a:cs typeface="Calibri"/>
              </a:rPr>
              <a:t>learning</a:t>
            </a:r>
            <a:r>
              <a:rPr sz="1200" dirty="0">
                <a:solidFill>
                  <a:prstClr val="black"/>
                </a:solidFill>
                <a:latin typeface="Calibri"/>
                <a:cs typeface="Calibri"/>
              </a:rPr>
              <a:t>)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  <a:p>
            <a:pPr marL="12700" fontAlgn="auto">
              <a:spcBef>
                <a:spcPts val="210"/>
              </a:spcBef>
              <a:spcAft>
                <a:spcPts val="0"/>
              </a:spcAft>
            </a:pPr>
            <a:r>
              <a:rPr sz="1200" spc="-10" dirty="0">
                <a:solidFill>
                  <a:srgbClr val="C00000"/>
                </a:solidFill>
                <a:latin typeface="Calibri"/>
                <a:cs typeface="Calibri"/>
              </a:rPr>
              <a:t>https://newtonew.com/higher/motivation-in-blended-learning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  <a:p>
            <a:pPr marL="812800" indent="-343535" fontAlgn="auto">
              <a:spcBef>
                <a:spcPts val="370"/>
              </a:spcBef>
              <a:spcAft>
                <a:spcPts val="0"/>
              </a:spcAft>
              <a:buSzPct val="150000"/>
              <a:buFont typeface="Microsoft Sans Serif"/>
              <a:buChar char="•"/>
              <a:tabLst>
                <a:tab pos="812800" algn="l"/>
                <a:tab pos="813435" algn="l"/>
              </a:tabLst>
            </a:pPr>
            <a:r>
              <a:rPr sz="1200" b="1" dirty="0">
                <a:solidFill>
                  <a:srgbClr val="006666"/>
                </a:solidFill>
                <a:latin typeface="Calibri"/>
                <a:cs typeface="Calibri"/>
              </a:rPr>
              <a:t>«Перевёрнутый</a:t>
            </a:r>
            <a:r>
              <a:rPr sz="1200" b="1" spc="-30" dirty="0">
                <a:solidFill>
                  <a:srgbClr val="006666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006666"/>
                </a:solidFill>
                <a:latin typeface="Calibri"/>
                <a:cs typeface="Calibri"/>
              </a:rPr>
              <a:t>класс»</a:t>
            </a:r>
            <a:r>
              <a:rPr sz="1200" b="1" spc="-10" dirty="0">
                <a:solidFill>
                  <a:srgbClr val="006666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(</a:t>
            </a:r>
            <a:r>
              <a:rPr sz="1200" i="1" spc="-5" dirty="0">
                <a:solidFill>
                  <a:prstClr val="black"/>
                </a:solidFill>
                <a:latin typeface="Calibri"/>
                <a:cs typeface="Calibri"/>
              </a:rPr>
              <a:t>flipped</a:t>
            </a:r>
            <a:r>
              <a:rPr sz="1200" i="1" spc="-1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prstClr val="black"/>
                </a:solidFill>
                <a:latin typeface="Calibri"/>
                <a:cs typeface="Calibri"/>
              </a:rPr>
              <a:t>classroom</a:t>
            </a: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)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  <a:p>
            <a:pPr marL="469900" fontAlgn="auto">
              <a:spcBef>
                <a:spcPts val="434"/>
              </a:spcBef>
              <a:spcAft>
                <a:spcPts val="0"/>
              </a:spcAft>
            </a:pPr>
            <a:r>
              <a:rPr sz="1200" spc="-10" dirty="0">
                <a:solidFill>
                  <a:srgbClr val="C00000"/>
                </a:solidFill>
                <a:latin typeface="Calibri"/>
                <a:cs typeface="Calibri"/>
                <a:hlinkClick r:id="rId2"/>
              </a:rPr>
              <a:t>http://blendedlearning.pro/blended_learning_models/flipped_classroom/flipped7/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  <a:p>
            <a:pPr marL="812800" indent="-343535" fontAlgn="auto">
              <a:spcBef>
                <a:spcPts val="370"/>
              </a:spcBef>
              <a:spcAft>
                <a:spcPts val="0"/>
              </a:spcAft>
              <a:buSzPct val="150000"/>
              <a:buFont typeface="Microsoft Sans Serif"/>
              <a:buChar char="•"/>
              <a:tabLst>
                <a:tab pos="812800" algn="l"/>
                <a:tab pos="813435" algn="l"/>
              </a:tabLst>
            </a:pPr>
            <a:r>
              <a:rPr sz="1200" b="1" dirty="0">
                <a:solidFill>
                  <a:srgbClr val="006666"/>
                </a:solidFill>
                <a:latin typeface="Calibri"/>
                <a:cs typeface="Calibri"/>
              </a:rPr>
              <a:t>Мобильное</a:t>
            </a:r>
            <a:r>
              <a:rPr sz="1200" b="1" spc="-55" dirty="0">
                <a:solidFill>
                  <a:srgbClr val="006666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006666"/>
                </a:solidFill>
                <a:latin typeface="Calibri"/>
                <a:cs typeface="Calibri"/>
              </a:rPr>
              <a:t>обучение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  <a:p>
            <a:pPr marL="12700" fontAlgn="auto">
              <a:spcBef>
                <a:spcPts val="775"/>
              </a:spcBef>
              <a:spcAft>
                <a:spcPts val="0"/>
              </a:spcAft>
            </a:pPr>
            <a:r>
              <a:rPr sz="1200" spc="-5" dirty="0">
                <a:solidFill>
                  <a:srgbClr val="006666"/>
                </a:solidFill>
                <a:latin typeface="Wingdings"/>
                <a:cs typeface="Wingdings"/>
              </a:rPr>
              <a:t></a:t>
            </a:r>
            <a:r>
              <a:rPr sz="1200" b="1" spc="-5" dirty="0">
                <a:solidFill>
                  <a:srgbClr val="006666"/>
                </a:solidFill>
                <a:latin typeface="Calibri"/>
                <a:cs typeface="Calibri"/>
              </a:rPr>
              <a:t>Параллельное</a:t>
            </a:r>
            <a:r>
              <a:rPr sz="1200" b="1" spc="-25" dirty="0">
                <a:solidFill>
                  <a:srgbClr val="006666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006666"/>
                </a:solidFill>
                <a:latin typeface="Calibri"/>
                <a:cs typeface="Calibri"/>
              </a:rPr>
              <a:t>обучение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  <a:p>
            <a:pPr marL="12700" fontAlgn="auto">
              <a:spcBef>
                <a:spcPts val="625"/>
              </a:spcBef>
              <a:spcAft>
                <a:spcPts val="0"/>
              </a:spcAft>
            </a:pPr>
            <a:r>
              <a:rPr sz="1200" spc="-5" dirty="0">
                <a:solidFill>
                  <a:srgbClr val="006666"/>
                </a:solidFill>
                <a:latin typeface="Wingdings"/>
                <a:cs typeface="Wingdings"/>
              </a:rPr>
              <a:t></a:t>
            </a:r>
            <a:r>
              <a:rPr sz="1200" b="1" spc="-5" dirty="0">
                <a:solidFill>
                  <a:srgbClr val="006666"/>
                </a:solidFill>
                <a:latin typeface="Calibri"/>
                <a:cs typeface="Calibri"/>
              </a:rPr>
              <a:t>Сетевой</a:t>
            </a:r>
            <a:r>
              <a:rPr sz="1200" b="1" spc="-20" dirty="0">
                <a:solidFill>
                  <a:srgbClr val="006666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006666"/>
                </a:solidFill>
                <a:latin typeface="Calibri"/>
                <a:cs typeface="Calibri"/>
              </a:rPr>
              <a:t>(телекоммуникационный)</a:t>
            </a:r>
            <a:r>
              <a:rPr sz="1200" b="1" spc="15" dirty="0">
                <a:solidFill>
                  <a:srgbClr val="006666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006666"/>
                </a:solidFill>
                <a:latin typeface="Calibri"/>
                <a:cs typeface="Calibri"/>
              </a:rPr>
              <a:t>учебный</a:t>
            </a:r>
            <a:r>
              <a:rPr sz="1200" b="1" dirty="0">
                <a:solidFill>
                  <a:srgbClr val="006666"/>
                </a:solidFill>
                <a:latin typeface="Calibri"/>
                <a:cs typeface="Calibri"/>
              </a:rPr>
              <a:t> проект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76" t="2401" r="37816" b="50000"/>
          <a:stretch>
            <a:fillRect/>
          </a:stretch>
        </p:blipFill>
        <p:spPr>
          <a:xfrm>
            <a:off x="138621" y="173534"/>
            <a:ext cx="814449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0324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97740"/>
            <a:ext cx="9143998" cy="912971"/>
            <a:chOff x="0" y="263652"/>
            <a:chExt cx="9143998" cy="121729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63652"/>
              <a:ext cx="9143998" cy="91329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26769" y="1471421"/>
              <a:ext cx="7833359" cy="9525"/>
            </a:xfrm>
            <a:custGeom>
              <a:avLst/>
              <a:gdLst/>
              <a:ahLst/>
              <a:cxnLst/>
              <a:rect l="l" t="t" r="r" b="b"/>
              <a:pathLst>
                <a:path w="7833359" h="9525">
                  <a:moveTo>
                    <a:pt x="0" y="9143"/>
                  </a:moveTo>
                  <a:lnTo>
                    <a:pt x="7833359" y="0"/>
                  </a:lnTo>
                </a:path>
              </a:pathLst>
            </a:custGeom>
            <a:ln w="19050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399414" y="548295"/>
            <a:ext cx="4533265" cy="20133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00" spc="10" dirty="0"/>
              <a:t>ПРИНЦИПЫ</a:t>
            </a:r>
            <a:r>
              <a:rPr sz="1200" spc="35" dirty="0"/>
              <a:t> </a:t>
            </a:r>
            <a:r>
              <a:rPr sz="1200" spc="15" dirty="0"/>
              <a:t>ЦИФРОВОЙ</a:t>
            </a:r>
            <a:r>
              <a:rPr sz="1200" spc="5" dirty="0"/>
              <a:t> </a:t>
            </a:r>
            <a:r>
              <a:rPr sz="1200" spc="15" dirty="0"/>
              <a:t>ДИДАКТИКИ: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12005" y="1460627"/>
            <a:ext cx="4241800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fontAlgn="auto">
              <a:spcBef>
                <a:spcPts val="105"/>
              </a:spcBef>
              <a:spcAft>
                <a:spcPts val="0"/>
              </a:spcAft>
              <a:tabLst>
                <a:tab pos="354965" algn="l"/>
              </a:tabLst>
            </a:pP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2.	Персонализация</a:t>
            </a:r>
            <a:r>
              <a:rPr sz="1200" b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Calibri"/>
                <a:cs typeface="Calibri"/>
              </a:rPr>
              <a:t>(свобода</a:t>
            </a:r>
            <a:r>
              <a:rPr sz="1200" b="1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выбора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)</a:t>
            </a: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7905" y="894476"/>
            <a:ext cx="5984875" cy="589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39925" fontAlgn="auto">
              <a:lnSpc>
                <a:spcPts val="2145"/>
              </a:lnSpc>
              <a:spcBef>
                <a:spcPts val="100"/>
              </a:spcBef>
              <a:spcAft>
                <a:spcPts val="0"/>
              </a:spcAft>
            </a:pPr>
            <a:r>
              <a:rPr sz="1200" spc="-15" dirty="0">
                <a:solidFill>
                  <a:prstClr val="black"/>
                </a:solidFill>
                <a:latin typeface="Calibri"/>
                <a:cs typeface="Calibri"/>
              </a:rPr>
              <a:t>Традиционные</a:t>
            </a:r>
            <a:r>
              <a:rPr sz="12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дидактические</a:t>
            </a:r>
            <a:r>
              <a:rPr sz="1200" spc="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принципы</a:t>
            </a: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2700" fontAlgn="auto">
              <a:lnSpc>
                <a:spcPts val="2380"/>
              </a:lnSpc>
              <a:spcBef>
                <a:spcPts val="0"/>
              </a:spcBef>
              <a:spcAft>
                <a:spcPts val="0"/>
              </a:spcAft>
              <a:tabLst>
                <a:tab pos="354965" algn="l"/>
              </a:tabLst>
            </a:pP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1.	</a:t>
            </a:r>
            <a:r>
              <a:rPr sz="1200" b="1" spc="-5" dirty="0">
                <a:solidFill>
                  <a:srgbClr val="C00000"/>
                </a:solidFill>
                <a:latin typeface="Calibri"/>
                <a:cs typeface="Calibri"/>
              </a:rPr>
              <a:t>Центральная</a:t>
            </a:r>
            <a:r>
              <a:rPr sz="1200" b="1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Calibri"/>
                <a:cs typeface="Calibri"/>
              </a:rPr>
              <a:t>роль</a:t>
            </a:r>
            <a:r>
              <a:rPr sz="12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Calibri"/>
                <a:cs typeface="Calibri"/>
              </a:rPr>
              <a:t>процесса</a:t>
            </a:r>
            <a:r>
              <a:rPr sz="12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учения</a:t>
            </a: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7905" y="2414208"/>
            <a:ext cx="296545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tabLst>
                <a:tab pos="354965" algn="l"/>
              </a:tabLst>
            </a:pP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5.	</a:t>
            </a:r>
            <a:r>
              <a:rPr sz="1200" b="1" spc="-15" dirty="0">
                <a:solidFill>
                  <a:srgbClr val="C00000"/>
                </a:solidFill>
                <a:latin typeface="Calibri"/>
                <a:cs typeface="Calibri"/>
              </a:rPr>
              <a:t>Успешность</a:t>
            </a:r>
            <a:r>
              <a:rPr sz="1200" b="1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в</a:t>
            </a:r>
            <a:r>
              <a:rPr sz="12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Calibri"/>
                <a:cs typeface="Calibri"/>
              </a:rPr>
              <a:t>обучении</a:t>
            </a: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51268" y="3411789"/>
            <a:ext cx="28962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tabLst>
                <a:tab pos="354965" algn="l"/>
              </a:tabLst>
            </a:pP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8.	</a:t>
            </a:r>
            <a:r>
              <a:rPr sz="1200" b="1" spc="-5" dirty="0">
                <a:solidFill>
                  <a:srgbClr val="C00000"/>
                </a:solidFill>
                <a:latin typeface="Calibri"/>
                <a:cs typeface="Calibri"/>
              </a:rPr>
              <a:t>Нарастание</a:t>
            </a:r>
            <a:r>
              <a:rPr sz="12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Calibri"/>
                <a:cs typeface="Calibri"/>
              </a:rPr>
              <a:t>сложности</a:t>
            </a: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43562" y="1658048"/>
            <a:ext cx="5136515" cy="10009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 fontAlgn="auto">
              <a:lnSpc>
                <a:spcPts val="2090"/>
              </a:lnSpc>
              <a:spcBef>
                <a:spcPts val="105"/>
              </a:spcBef>
              <a:spcAft>
                <a:spcPts val="0"/>
              </a:spcAft>
              <a:buFontTx/>
              <a:buAutoNum type="arabicPeriod" startAt="3"/>
              <a:tabLst>
                <a:tab pos="354965" algn="l"/>
                <a:tab pos="355600" algn="l"/>
              </a:tabLst>
            </a:pPr>
            <a:r>
              <a:rPr sz="1200" b="1" spc="-5" dirty="0">
                <a:solidFill>
                  <a:srgbClr val="C00000"/>
                </a:solidFill>
                <a:latin typeface="Calibri"/>
                <a:cs typeface="Calibri"/>
              </a:rPr>
              <a:t>Целесообразность</a:t>
            </a: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972945" fontAlgn="auto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sz="1200" i="1" spc="-5" dirty="0">
                <a:solidFill>
                  <a:prstClr val="black"/>
                </a:solidFill>
                <a:latin typeface="Calibri"/>
                <a:cs typeface="Calibri"/>
              </a:rPr>
              <a:t>Принцип</a:t>
            </a:r>
            <a:r>
              <a:rPr sz="1200" i="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i="1" spc="-10" dirty="0">
                <a:solidFill>
                  <a:prstClr val="black"/>
                </a:solidFill>
                <a:latin typeface="Calibri"/>
                <a:cs typeface="Calibri"/>
              </a:rPr>
              <a:t>целенаправленности</a:t>
            </a: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355600" indent="-342900" fontAlgn="auto">
              <a:lnSpc>
                <a:spcPts val="2230"/>
              </a:lnSpc>
              <a:spcBef>
                <a:spcPts val="0"/>
              </a:spcBef>
              <a:spcAft>
                <a:spcPts val="0"/>
              </a:spcAft>
              <a:buFontTx/>
              <a:buAutoNum type="arabicPeriod" startAt="4"/>
              <a:tabLst>
                <a:tab pos="354965" algn="l"/>
                <a:tab pos="355600" algn="l"/>
              </a:tabLst>
            </a:pPr>
            <a:r>
              <a:rPr sz="1200" b="1" spc="-20" dirty="0">
                <a:solidFill>
                  <a:srgbClr val="C00000"/>
                </a:solidFill>
                <a:latin typeface="Calibri"/>
                <a:cs typeface="Calibri"/>
              </a:rPr>
              <a:t>Гибкость</a:t>
            </a:r>
            <a:r>
              <a:rPr sz="1200" b="1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и</a:t>
            </a:r>
            <a:r>
              <a:rPr sz="12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адаптивность</a:t>
            </a: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972945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200" i="1" spc="-10" dirty="0">
                <a:solidFill>
                  <a:prstClr val="black"/>
                </a:solidFill>
                <a:latin typeface="Calibri"/>
                <a:cs typeface="Calibri"/>
              </a:rPr>
              <a:t>Индивидуальный</a:t>
            </a:r>
            <a:r>
              <a:rPr sz="1200" i="1" spc="1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i="1" spc="-10" dirty="0">
                <a:solidFill>
                  <a:prstClr val="black"/>
                </a:solidFill>
                <a:latin typeface="Calibri"/>
                <a:cs typeface="Calibri"/>
              </a:rPr>
              <a:t>подход</a:t>
            </a:r>
            <a:r>
              <a:rPr sz="1200" i="1" spc="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prstClr val="black"/>
                </a:solidFill>
                <a:latin typeface="Calibri"/>
                <a:cs typeface="Calibri"/>
              </a:rPr>
              <a:t>в </a:t>
            </a:r>
            <a:r>
              <a:rPr sz="1200" i="1" spc="-10" dirty="0">
                <a:solidFill>
                  <a:prstClr val="black"/>
                </a:solidFill>
                <a:latin typeface="Calibri"/>
                <a:cs typeface="Calibri"/>
              </a:rPr>
              <a:t>обучении</a:t>
            </a: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576579" y="1559624"/>
            <a:ext cx="4752975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fontAlgn="auto">
              <a:spcBef>
                <a:spcPts val="95"/>
              </a:spcBef>
              <a:spcAft>
                <a:spcPts val="0"/>
              </a:spcAft>
            </a:pPr>
            <a:r>
              <a:rPr sz="1200" i="1" spc="-5" dirty="0">
                <a:solidFill>
                  <a:prstClr val="black"/>
                </a:solidFill>
                <a:latin typeface="Calibri"/>
                <a:cs typeface="Calibri"/>
              </a:rPr>
              <a:t>Принцип</a:t>
            </a:r>
            <a:r>
              <a:rPr sz="1200" i="1" spc="3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i="1" spc="-10" dirty="0">
                <a:solidFill>
                  <a:prstClr val="black"/>
                </a:solidFill>
                <a:latin typeface="Calibri"/>
                <a:cs typeface="Calibri"/>
              </a:rPr>
              <a:t>воспитывающего</a:t>
            </a:r>
            <a:r>
              <a:rPr sz="1200" i="1" spc="3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200" i="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prstClr val="black"/>
                </a:solidFill>
                <a:latin typeface="Calibri"/>
                <a:cs typeface="Calibri"/>
              </a:rPr>
              <a:t>развивающего</a:t>
            </a:r>
            <a:r>
              <a:rPr sz="1200" i="1" spc="4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i="1" spc="-10" dirty="0">
                <a:solidFill>
                  <a:prstClr val="black"/>
                </a:solidFill>
                <a:latin typeface="Calibri"/>
                <a:cs typeface="Calibri"/>
              </a:rPr>
              <a:t>обучения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576579" y="2862833"/>
            <a:ext cx="2461895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fontAlgn="auto">
              <a:spcBef>
                <a:spcPts val="95"/>
              </a:spcBef>
              <a:spcAft>
                <a:spcPts val="0"/>
              </a:spcAft>
            </a:pPr>
            <a:r>
              <a:rPr sz="1200" i="1" spc="-5" dirty="0">
                <a:solidFill>
                  <a:prstClr val="black"/>
                </a:solidFill>
                <a:latin typeface="Calibri"/>
                <a:cs typeface="Calibri"/>
              </a:rPr>
              <a:t>Принцип</a:t>
            </a:r>
            <a:r>
              <a:rPr sz="1200" i="1" spc="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i="1" spc="-10" dirty="0">
                <a:solidFill>
                  <a:prstClr val="black"/>
                </a:solidFill>
                <a:latin typeface="Calibri"/>
                <a:cs typeface="Calibri"/>
              </a:rPr>
              <a:t>прочности</a:t>
            </a:r>
            <a:r>
              <a:rPr sz="1200" i="1" spc="2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prstClr val="black"/>
                </a:solidFill>
                <a:latin typeface="Calibri"/>
                <a:cs typeface="Calibri"/>
              </a:rPr>
              <a:t>знаний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43562" y="2658963"/>
            <a:ext cx="5607685" cy="9746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 fontAlgn="auto">
              <a:lnSpc>
                <a:spcPts val="2175"/>
              </a:lnSpc>
              <a:spcBef>
                <a:spcPts val="100"/>
              </a:spcBef>
              <a:spcAft>
                <a:spcPts val="0"/>
              </a:spcAft>
              <a:buFontTx/>
              <a:buAutoNum type="arabicPeriod" startAt="6"/>
              <a:tabLst>
                <a:tab pos="354965" algn="l"/>
                <a:tab pos="355600" algn="l"/>
              </a:tabLst>
            </a:pPr>
            <a:r>
              <a:rPr sz="1200" b="1" spc="-5" dirty="0">
                <a:solidFill>
                  <a:srgbClr val="C00000"/>
                </a:solidFill>
                <a:latin typeface="Calibri"/>
                <a:cs typeface="Calibri"/>
              </a:rPr>
              <a:t>Интерактивность</a:t>
            </a: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972945" fontAlgn="auto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355600" indent="-342900" fontAlgn="auto">
              <a:lnSpc>
                <a:spcPts val="2010"/>
              </a:lnSpc>
              <a:spcBef>
                <a:spcPts val="0"/>
              </a:spcBef>
              <a:spcAft>
                <a:spcPts val="0"/>
              </a:spcAft>
              <a:buFontTx/>
              <a:buAutoNum type="arabicPeriod" startAt="7"/>
              <a:tabLst>
                <a:tab pos="354965" algn="l"/>
                <a:tab pos="355600" algn="l"/>
              </a:tabLst>
            </a:pPr>
            <a:r>
              <a:rPr sz="1200" b="1" spc="-5" dirty="0">
                <a:solidFill>
                  <a:srgbClr val="C00000"/>
                </a:solidFill>
                <a:latin typeface="Calibri"/>
                <a:cs typeface="Calibri"/>
              </a:rPr>
              <a:t>Практикоориентированность</a:t>
            </a: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972945" fontAlgn="auto">
              <a:lnSpc>
                <a:spcPts val="1664"/>
              </a:lnSpc>
              <a:spcBef>
                <a:spcPts val="0"/>
              </a:spcBef>
              <a:spcAft>
                <a:spcPts val="0"/>
              </a:spcAft>
            </a:pPr>
            <a:r>
              <a:rPr sz="1200" i="1" spc="-5" dirty="0">
                <a:solidFill>
                  <a:prstClr val="black"/>
                </a:solidFill>
                <a:latin typeface="Calibri"/>
                <a:cs typeface="Calibri"/>
              </a:rPr>
              <a:t>Принцип</a:t>
            </a:r>
            <a:r>
              <a:rPr sz="1200" i="1" spc="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prstClr val="black"/>
                </a:solidFill>
                <a:latin typeface="Calibri"/>
                <a:cs typeface="Calibri"/>
              </a:rPr>
              <a:t>связи</a:t>
            </a:r>
            <a:r>
              <a:rPr sz="1200" i="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i="1" spc="-10" dirty="0">
                <a:solidFill>
                  <a:prstClr val="black"/>
                </a:solidFill>
                <a:latin typeface="Calibri"/>
                <a:cs typeface="Calibri"/>
              </a:rPr>
              <a:t>обучения</a:t>
            </a:r>
            <a:r>
              <a:rPr sz="1200" i="1" spc="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200" i="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prstClr val="black"/>
                </a:solidFill>
                <a:latin typeface="Calibri"/>
                <a:cs typeface="Calibri"/>
              </a:rPr>
              <a:t>жизнью</a:t>
            </a: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576579" y="3922871"/>
            <a:ext cx="6085205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fontAlgn="auto">
              <a:spcBef>
                <a:spcPts val="95"/>
              </a:spcBef>
              <a:spcAft>
                <a:spcPts val="0"/>
              </a:spcAft>
            </a:pPr>
            <a:r>
              <a:rPr sz="1200" i="1" spc="-5" dirty="0">
                <a:solidFill>
                  <a:prstClr val="black"/>
                </a:solidFill>
                <a:latin typeface="Calibri"/>
                <a:cs typeface="Calibri"/>
              </a:rPr>
              <a:t>Принципы</a:t>
            </a:r>
            <a:r>
              <a:rPr sz="1200" i="1" spc="5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i="1" spc="-10" dirty="0">
                <a:solidFill>
                  <a:prstClr val="black"/>
                </a:solidFill>
                <a:latin typeface="Calibri"/>
                <a:cs typeface="Calibri"/>
              </a:rPr>
              <a:t>доступности,</a:t>
            </a:r>
            <a:r>
              <a:rPr sz="1200" i="1" spc="5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i="1" spc="-10" dirty="0">
                <a:solidFill>
                  <a:prstClr val="black"/>
                </a:solidFill>
                <a:latin typeface="Calibri"/>
                <a:cs typeface="Calibri"/>
              </a:rPr>
              <a:t>систематичности</a:t>
            </a:r>
            <a:r>
              <a:rPr sz="1200" i="1" spc="7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200" i="1" spc="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i="1" spc="-10" dirty="0">
                <a:solidFill>
                  <a:prstClr val="black"/>
                </a:solidFill>
                <a:latin typeface="Calibri"/>
                <a:cs typeface="Calibri"/>
              </a:rPr>
              <a:t>последовательности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66925" y="3615070"/>
            <a:ext cx="4745990" cy="1274067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355600" indent="-342900" fontAlgn="auto">
              <a:spcBef>
                <a:spcPts val="1295"/>
              </a:spcBef>
              <a:spcAft>
                <a:spcPts val="0"/>
              </a:spcAft>
              <a:buFontTx/>
              <a:buAutoNum type="arabicPeriod" startAt="9"/>
              <a:tabLst>
                <a:tab pos="354965" algn="l"/>
                <a:tab pos="355600" algn="l"/>
              </a:tabLst>
            </a:pPr>
            <a:r>
              <a:rPr sz="1200" b="1" spc="-5" dirty="0">
                <a:solidFill>
                  <a:srgbClr val="C00000"/>
                </a:solidFill>
                <a:latin typeface="Calibri"/>
                <a:cs typeface="Calibri"/>
              </a:rPr>
              <a:t>Насыщенность</a:t>
            </a:r>
            <a:r>
              <a:rPr sz="1200" b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Calibri"/>
                <a:cs typeface="Calibri"/>
              </a:rPr>
              <a:t>образовательной</a:t>
            </a:r>
            <a:r>
              <a:rPr sz="1200" b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Calibri"/>
                <a:cs typeface="Calibri"/>
              </a:rPr>
              <a:t>среды</a:t>
            </a: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355600" indent="-342900" fontAlgn="auto">
              <a:lnSpc>
                <a:spcPts val="2225"/>
              </a:lnSpc>
              <a:spcBef>
                <a:spcPts val="1200"/>
              </a:spcBef>
              <a:spcAft>
                <a:spcPts val="0"/>
              </a:spcAft>
              <a:buFontTx/>
              <a:buAutoNum type="arabicPeriod" startAt="9"/>
              <a:tabLst>
                <a:tab pos="355600" algn="l"/>
              </a:tabLst>
            </a:pPr>
            <a:r>
              <a:rPr sz="1200" b="1" spc="-5" dirty="0">
                <a:solidFill>
                  <a:srgbClr val="C00000"/>
                </a:solidFill>
                <a:latin typeface="Calibri"/>
                <a:cs typeface="Calibri"/>
              </a:rPr>
              <a:t>Полимодальность</a:t>
            </a:r>
            <a:r>
              <a:rPr sz="1200" b="1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spc="-15" dirty="0">
                <a:solidFill>
                  <a:srgbClr val="C00000"/>
                </a:solidFill>
                <a:latin typeface="Calibri"/>
                <a:cs typeface="Calibri"/>
              </a:rPr>
              <a:t>(мультимедийность</a:t>
            </a:r>
            <a:r>
              <a:rPr sz="1200" b="1" spc="-15" dirty="0">
                <a:solidFill>
                  <a:srgbClr val="C00000"/>
                </a:solidFill>
                <a:latin typeface="Calibri"/>
                <a:cs typeface="Calibri"/>
              </a:rPr>
              <a:t>)</a:t>
            </a: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972945" fontAlgn="auto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sz="1200" i="1" spc="-5" dirty="0">
                <a:solidFill>
                  <a:prstClr val="black"/>
                </a:solidFill>
                <a:latin typeface="Calibri"/>
                <a:cs typeface="Calibri"/>
              </a:rPr>
              <a:t>Принцип</a:t>
            </a:r>
            <a:r>
              <a:rPr sz="1200" i="1" spc="-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prstClr val="black"/>
                </a:solidFill>
                <a:latin typeface="Calibri"/>
                <a:cs typeface="Calibri"/>
              </a:rPr>
              <a:t>наглядности</a:t>
            </a: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355600" indent="-342900" fontAlgn="auto">
              <a:lnSpc>
                <a:spcPts val="2215"/>
              </a:lnSpc>
              <a:spcBef>
                <a:spcPts val="0"/>
              </a:spcBef>
              <a:spcAft>
                <a:spcPts val="0"/>
              </a:spcAft>
              <a:buFontTx/>
              <a:buAutoNum type="arabicPeriod" startAt="11"/>
              <a:tabLst>
                <a:tab pos="355600" algn="l"/>
              </a:tabLst>
            </a:pP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Включённое</a:t>
            </a:r>
            <a:r>
              <a:rPr sz="1200" b="1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Calibri"/>
                <a:cs typeface="Calibri"/>
              </a:rPr>
              <a:t>оценивание</a:t>
            </a: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pic>
        <p:nvPicPr>
          <p:cNvPr id="20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20272" y="1893186"/>
            <a:ext cx="1519427" cy="1139570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6320792" y="746388"/>
            <a:ext cx="2743200" cy="979755"/>
          </a:xfrm>
          <a:prstGeom prst="rect">
            <a:avLst/>
          </a:prstGeom>
          <a:ln w="9525">
            <a:solidFill>
              <a:srgbClr val="21218A"/>
            </a:solidFill>
          </a:ln>
        </p:spPr>
        <p:txBody>
          <a:bodyPr vert="horz" wrap="square" lIns="0" tIns="106680" rIns="0" bIns="0" rtlCol="0">
            <a:spAutoFit/>
          </a:bodyPr>
          <a:lstStyle/>
          <a:p>
            <a:pPr algn="ctr" fontAlgn="auto">
              <a:lnSpc>
                <a:spcPts val="1775"/>
              </a:lnSpc>
              <a:spcBef>
                <a:spcPts val="840"/>
              </a:spcBef>
              <a:spcAft>
                <a:spcPts val="0"/>
              </a:spcAft>
            </a:pPr>
            <a:r>
              <a:rPr sz="1200" b="1" spc="-10" dirty="0">
                <a:solidFill>
                  <a:srgbClr val="21218A"/>
                </a:solidFill>
                <a:latin typeface="Arial"/>
                <a:cs typeface="Arial"/>
              </a:rPr>
              <a:t>Дидактическая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  <a:p>
            <a:pPr marL="243204" marR="235585" algn="ctr" fontAlgn="auto">
              <a:lnSpc>
                <a:spcPts val="1630"/>
              </a:lnSpc>
              <a:spcBef>
                <a:spcPts val="155"/>
              </a:spcBef>
              <a:spcAft>
                <a:spcPts val="0"/>
              </a:spcAft>
            </a:pPr>
            <a:r>
              <a:rPr sz="1200" b="1" spc="-10" dirty="0">
                <a:solidFill>
                  <a:srgbClr val="21218A"/>
                </a:solidFill>
                <a:latin typeface="Arial"/>
                <a:cs typeface="Arial"/>
              </a:rPr>
              <a:t>концепция</a:t>
            </a:r>
            <a:r>
              <a:rPr sz="1200" b="1" spc="5" dirty="0">
                <a:solidFill>
                  <a:srgbClr val="21218A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21218A"/>
                </a:solidFill>
                <a:latin typeface="Arial"/>
                <a:cs typeface="Arial"/>
              </a:rPr>
              <a:t>цифрового </a:t>
            </a:r>
            <a:r>
              <a:rPr sz="1200" b="1" spc="-430" dirty="0">
                <a:solidFill>
                  <a:srgbClr val="21218A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21218A"/>
                </a:solidFill>
                <a:latin typeface="Arial"/>
                <a:cs typeface="Arial"/>
              </a:rPr>
              <a:t>профессионального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  <a:p>
            <a:pPr algn="ctr" fontAlgn="auto">
              <a:lnSpc>
                <a:spcPts val="163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spc="-10" dirty="0">
                <a:solidFill>
                  <a:srgbClr val="21218A"/>
                </a:solidFill>
                <a:latin typeface="Arial"/>
                <a:cs typeface="Arial"/>
              </a:rPr>
              <a:t>образования</a:t>
            </a:r>
            <a:r>
              <a:rPr sz="1200" b="1" spc="10" dirty="0">
                <a:solidFill>
                  <a:srgbClr val="21218A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21218A"/>
                </a:solidFill>
                <a:latin typeface="Arial"/>
                <a:cs typeface="Arial"/>
              </a:rPr>
              <a:t>и</a:t>
            </a:r>
            <a:r>
              <a:rPr sz="1200" b="1" spc="-15" dirty="0">
                <a:solidFill>
                  <a:srgbClr val="21218A"/>
                </a:solidFill>
                <a:latin typeface="Arial"/>
                <a:cs typeface="Arial"/>
              </a:rPr>
              <a:t> обучения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76" t="2401" r="37816" b="50000"/>
          <a:stretch>
            <a:fillRect/>
          </a:stretch>
        </p:blipFill>
        <p:spPr>
          <a:xfrm>
            <a:off x="107504" y="9842"/>
            <a:ext cx="814449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645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27522" y="2480612"/>
            <a:ext cx="1721330" cy="32757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982209" y="2393728"/>
            <a:ext cx="1748789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fontAlgn="auto">
              <a:spcBef>
                <a:spcPts val="105"/>
              </a:spcBef>
              <a:spcAft>
                <a:spcPts val="0"/>
              </a:spcAft>
            </a:pPr>
            <a:r>
              <a:rPr sz="3200" b="1" i="1" dirty="0">
                <a:solidFill>
                  <a:srgbClr val="C00000"/>
                </a:solidFill>
                <a:latin typeface="Arial"/>
                <a:cs typeface="Arial"/>
              </a:rPr>
              <a:t>ОЦЕНКА</a:t>
            </a:r>
            <a:endParaRPr sz="320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35285" y="3445419"/>
            <a:ext cx="5196393" cy="41728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199002" y="3299042"/>
            <a:ext cx="517144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</a:pPr>
            <a:r>
              <a:rPr sz="5400" b="1" i="1" dirty="0">
                <a:solidFill>
                  <a:srgbClr val="C00000"/>
                </a:solidFill>
                <a:latin typeface="Arial"/>
                <a:cs typeface="Arial"/>
              </a:rPr>
              <a:t>ЗАКРЕПЛЕНИЕ</a:t>
            </a:r>
            <a:endParaRPr sz="540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9972" y="4537566"/>
            <a:ext cx="2954840" cy="250105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732539" y="4447034"/>
            <a:ext cx="296227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</a:pPr>
            <a:r>
              <a:rPr sz="3200" b="1" i="1" spc="-25" dirty="0">
                <a:solidFill>
                  <a:srgbClr val="C00000"/>
                </a:solidFill>
                <a:latin typeface="Arial"/>
                <a:cs typeface="Arial"/>
              </a:rPr>
              <a:t>ОБЪЯСНЕНИЕ</a:t>
            </a:r>
            <a:endParaRPr sz="3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47664" y="411510"/>
            <a:ext cx="6984776" cy="6081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 fontAlgn="auto">
              <a:lnSpc>
                <a:spcPct val="101499"/>
              </a:lnSpc>
              <a:spcBef>
                <a:spcPts val="90"/>
              </a:spcBef>
              <a:spcAft>
                <a:spcPts val="0"/>
              </a:spcAft>
            </a:pPr>
            <a:r>
              <a:rPr sz="2000" spc="10" dirty="0">
                <a:solidFill>
                  <a:srgbClr val="404040"/>
                </a:solidFill>
                <a:latin typeface="Tahoma"/>
                <a:cs typeface="Tahoma"/>
              </a:rPr>
              <a:t>ПРИНЦИП</a:t>
            </a:r>
            <a:r>
              <a:rPr sz="2000" spc="3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10" dirty="0">
                <a:solidFill>
                  <a:srgbClr val="404040"/>
                </a:solidFill>
                <a:latin typeface="Tahoma"/>
                <a:cs typeface="Tahoma"/>
              </a:rPr>
              <a:t>УСПЕШНОСТИ</a:t>
            </a:r>
            <a:r>
              <a:rPr sz="2000" spc="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15" dirty="0">
                <a:solidFill>
                  <a:srgbClr val="404040"/>
                </a:solidFill>
                <a:latin typeface="Tahoma"/>
                <a:cs typeface="Tahoma"/>
              </a:rPr>
              <a:t>В</a:t>
            </a:r>
            <a:r>
              <a:rPr sz="2000" spc="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10" dirty="0">
                <a:solidFill>
                  <a:srgbClr val="404040"/>
                </a:solidFill>
                <a:latin typeface="Tahoma"/>
                <a:cs typeface="Tahoma"/>
              </a:rPr>
              <a:t>ОБУЧЕНИИ: </a:t>
            </a:r>
            <a:r>
              <a:rPr sz="2000" spc="-61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15" dirty="0">
                <a:solidFill>
                  <a:srgbClr val="404040"/>
                </a:solidFill>
                <a:latin typeface="Tahoma"/>
                <a:cs typeface="Tahoma"/>
              </a:rPr>
              <a:t>ЧЕМ</a:t>
            </a:r>
            <a:r>
              <a:rPr sz="2000" spc="-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15" dirty="0">
                <a:solidFill>
                  <a:srgbClr val="404040"/>
                </a:solidFill>
                <a:latin typeface="Tahoma"/>
                <a:cs typeface="Tahoma"/>
              </a:rPr>
              <a:t>ОН</a:t>
            </a:r>
            <a:r>
              <a:rPr sz="2000" spc="2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15" dirty="0">
                <a:solidFill>
                  <a:srgbClr val="404040"/>
                </a:solidFill>
                <a:latin typeface="Tahoma"/>
                <a:cs typeface="Tahoma"/>
              </a:rPr>
              <a:t>ОБЕСПЕЧИВАЕТСЯ?</a:t>
            </a:r>
            <a:endParaRPr sz="200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02336" y="1330451"/>
            <a:ext cx="8229600" cy="654666"/>
          </a:xfrm>
          <a:prstGeom prst="rect">
            <a:avLst/>
          </a:prstGeom>
          <a:solidFill>
            <a:srgbClr val="CCFFFF"/>
          </a:solidFill>
        </p:spPr>
        <p:txBody>
          <a:bodyPr vert="horz" wrap="square" lIns="0" tIns="38735" rIns="0" bIns="0" rtlCol="0">
            <a:spAutoFit/>
          </a:bodyPr>
          <a:lstStyle/>
          <a:p>
            <a:pPr marL="635" algn="ctr" fontAlgn="auto">
              <a:spcBef>
                <a:spcPts val="305"/>
              </a:spcBef>
              <a:spcAft>
                <a:spcPts val="0"/>
              </a:spcAft>
            </a:pPr>
            <a:r>
              <a:rPr sz="2000" b="1" spc="5" dirty="0">
                <a:solidFill>
                  <a:prstClr val="black"/>
                </a:solidFill>
                <a:latin typeface="Arial"/>
                <a:cs typeface="Arial"/>
              </a:rPr>
              <a:t>Цель</a:t>
            </a:r>
            <a:r>
              <a:rPr sz="2000" b="1" spc="-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prstClr val="black"/>
                </a:solidFill>
                <a:latin typeface="Arial"/>
                <a:cs typeface="Arial"/>
              </a:rPr>
              <a:t>профессионального</a:t>
            </a:r>
            <a:r>
              <a:rPr sz="2000" b="1" spc="-3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prstClr val="black"/>
                </a:solidFill>
                <a:latin typeface="Arial"/>
                <a:cs typeface="Arial"/>
              </a:rPr>
              <a:t>образования</a:t>
            </a:r>
            <a:r>
              <a:rPr sz="2000" b="1" spc="-3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prstClr val="black"/>
                </a:solidFill>
                <a:latin typeface="Arial"/>
                <a:cs typeface="Arial"/>
              </a:rPr>
              <a:t>–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sz="2000" b="1" spc="-5" dirty="0">
                <a:solidFill>
                  <a:srgbClr val="006666"/>
                </a:solidFill>
                <a:latin typeface="Arial"/>
                <a:cs typeface="Arial"/>
              </a:rPr>
              <a:t>овладение</a:t>
            </a:r>
            <a:r>
              <a:rPr sz="2000" b="1" spc="-4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6666"/>
                </a:solidFill>
                <a:latin typeface="Arial"/>
                <a:cs typeface="Arial"/>
              </a:rPr>
              <a:t>квалификацией</a:t>
            </a:r>
            <a:r>
              <a:rPr sz="2000" b="1" spc="-70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6666"/>
                </a:solidFill>
                <a:latin typeface="Arial"/>
                <a:cs typeface="Arial"/>
              </a:rPr>
              <a:t>(«ПОЛНОЕ</a:t>
            </a:r>
            <a:r>
              <a:rPr sz="2000" b="1" spc="-6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6666"/>
                </a:solidFill>
                <a:latin typeface="Arial"/>
                <a:cs typeface="Arial"/>
              </a:rPr>
              <a:t>УСВОЕНИЕ»)!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76" t="2401" r="37816" b="50000"/>
          <a:stretch>
            <a:fillRect/>
          </a:stretch>
        </p:blipFill>
        <p:spPr>
          <a:xfrm>
            <a:off x="107506" y="123480"/>
            <a:ext cx="814449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1969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2339752" y="314260"/>
            <a:ext cx="4917440" cy="6332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fontAlgn="auto">
              <a:lnSpc>
                <a:spcPct val="101499"/>
              </a:lnSpc>
              <a:spcBef>
                <a:spcPts val="90"/>
              </a:spcBef>
              <a:spcAft>
                <a:spcPts val="0"/>
              </a:spcAft>
            </a:pPr>
            <a:r>
              <a:rPr sz="2000" spc="10" dirty="0">
                <a:solidFill>
                  <a:srgbClr val="404040"/>
                </a:solidFill>
                <a:latin typeface="Tahoma"/>
                <a:cs typeface="Tahoma"/>
              </a:rPr>
              <a:t>ПРИНЦИП</a:t>
            </a:r>
            <a:r>
              <a:rPr sz="2000" spc="3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10" dirty="0">
                <a:solidFill>
                  <a:srgbClr val="404040"/>
                </a:solidFill>
                <a:latin typeface="Tahoma"/>
                <a:cs typeface="Tahoma"/>
              </a:rPr>
              <a:t>УСПЕШНОСТИ</a:t>
            </a:r>
            <a:r>
              <a:rPr sz="2000" spc="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15" dirty="0">
                <a:solidFill>
                  <a:srgbClr val="404040"/>
                </a:solidFill>
                <a:latin typeface="Tahoma"/>
                <a:cs typeface="Tahoma"/>
              </a:rPr>
              <a:t>В</a:t>
            </a:r>
            <a:r>
              <a:rPr sz="2000" spc="10" dirty="0">
                <a:solidFill>
                  <a:srgbClr val="404040"/>
                </a:solidFill>
                <a:latin typeface="Tahoma"/>
                <a:cs typeface="Tahoma"/>
              </a:rPr>
              <a:t> ОБУЧЕНИИ</a:t>
            </a:r>
            <a:r>
              <a:rPr sz="2000" spc="2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20" dirty="0">
                <a:solidFill>
                  <a:srgbClr val="404040"/>
                </a:solidFill>
                <a:latin typeface="Tahoma"/>
                <a:cs typeface="Tahoma"/>
              </a:rPr>
              <a:t>+ </a:t>
            </a:r>
            <a:r>
              <a:rPr sz="2000" spc="-61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10" dirty="0">
                <a:solidFill>
                  <a:srgbClr val="404040"/>
                </a:solidFill>
                <a:latin typeface="Tahoma"/>
                <a:cs typeface="Tahoma"/>
              </a:rPr>
              <a:t>ПРИНЦИП</a:t>
            </a:r>
            <a:r>
              <a:rPr sz="2000" spc="4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15" dirty="0">
                <a:solidFill>
                  <a:srgbClr val="404040"/>
                </a:solidFill>
                <a:latin typeface="Tahoma"/>
                <a:cs typeface="Tahoma"/>
              </a:rPr>
              <a:t>ВКЛЮЧЁННОГО</a:t>
            </a:r>
            <a:r>
              <a:rPr sz="2000" spc="3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10" dirty="0">
                <a:solidFill>
                  <a:srgbClr val="404040"/>
                </a:solidFill>
                <a:latin typeface="Tahoma"/>
                <a:cs typeface="Tahoma"/>
              </a:rPr>
              <a:t>ОЦЕНИВАНИЯ</a:t>
            </a:r>
            <a:endParaRPr sz="200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400554" y="2184464"/>
            <a:ext cx="6597650" cy="1909763"/>
            <a:chOff x="2400554" y="2912617"/>
            <a:chExt cx="6597650" cy="2546350"/>
          </a:xfrm>
        </p:grpSpPr>
        <p:sp>
          <p:nvSpPr>
            <p:cNvPr id="8" name="object 8"/>
            <p:cNvSpPr/>
            <p:nvPr/>
          </p:nvSpPr>
          <p:spPr>
            <a:xfrm>
              <a:off x="2413254" y="2925317"/>
              <a:ext cx="6445250" cy="2520950"/>
            </a:xfrm>
            <a:custGeom>
              <a:avLst/>
              <a:gdLst/>
              <a:ahLst/>
              <a:cxnLst/>
              <a:rect l="l" t="t" r="r" b="b"/>
              <a:pathLst>
                <a:path w="6445250" h="2520950">
                  <a:moveTo>
                    <a:pt x="6444996" y="0"/>
                  </a:moveTo>
                  <a:lnTo>
                    <a:pt x="0" y="0"/>
                  </a:lnTo>
                  <a:lnTo>
                    <a:pt x="0" y="2520695"/>
                  </a:lnTo>
                  <a:lnTo>
                    <a:pt x="6444996" y="2520695"/>
                  </a:lnTo>
                  <a:lnTo>
                    <a:pt x="6444996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2413254" y="2925317"/>
              <a:ext cx="6445250" cy="2520950"/>
            </a:xfrm>
            <a:custGeom>
              <a:avLst/>
              <a:gdLst/>
              <a:ahLst/>
              <a:cxnLst/>
              <a:rect l="l" t="t" r="r" b="b"/>
              <a:pathLst>
                <a:path w="6445250" h="2520950">
                  <a:moveTo>
                    <a:pt x="0" y="2520695"/>
                  </a:moveTo>
                  <a:lnTo>
                    <a:pt x="6444996" y="2520695"/>
                  </a:lnTo>
                  <a:lnTo>
                    <a:pt x="6444996" y="0"/>
                  </a:lnTo>
                  <a:lnTo>
                    <a:pt x="0" y="0"/>
                  </a:lnTo>
                  <a:lnTo>
                    <a:pt x="0" y="2520695"/>
                  </a:lnTo>
                  <a:close/>
                </a:path>
              </a:pathLst>
            </a:custGeom>
            <a:ln w="25400">
              <a:solidFill>
                <a:srgbClr val="00946E"/>
              </a:solidFill>
            </a:ln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6805422" y="3790950"/>
              <a:ext cx="360045" cy="646430"/>
            </a:xfrm>
            <a:custGeom>
              <a:avLst/>
              <a:gdLst/>
              <a:ahLst/>
              <a:cxnLst/>
              <a:rect l="l" t="t" r="r" b="b"/>
              <a:pathLst>
                <a:path w="360045" h="646429">
                  <a:moveTo>
                    <a:pt x="269748" y="0"/>
                  </a:moveTo>
                  <a:lnTo>
                    <a:pt x="89916" y="0"/>
                  </a:lnTo>
                  <a:lnTo>
                    <a:pt x="89916" y="466344"/>
                  </a:lnTo>
                  <a:lnTo>
                    <a:pt x="0" y="466344"/>
                  </a:lnTo>
                  <a:lnTo>
                    <a:pt x="179831" y="646176"/>
                  </a:lnTo>
                  <a:lnTo>
                    <a:pt x="359663" y="466344"/>
                  </a:lnTo>
                  <a:lnTo>
                    <a:pt x="269748" y="466344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6805422" y="3790950"/>
              <a:ext cx="360045" cy="646430"/>
            </a:xfrm>
            <a:custGeom>
              <a:avLst/>
              <a:gdLst/>
              <a:ahLst/>
              <a:cxnLst/>
              <a:rect l="l" t="t" r="r" b="b"/>
              <a:pathLst>
                <a:path w="360045" h="646429">
                  <a:moveTo>
                    <a:pt x="0" y="466344"/>
                  </a:moveTo>
                  <a:lnTo>
                    <a:pt x="89916" y="466344"/>
                  </a:lnTo>
                  <a:lnTo>
                    <a:pt x="89916" y="0"/>
                  </a:lnTo>
                  <a:lnTo>
                    <a:pt x="269748" y="0"/>
                  </a:lnTo>
                  <a:lnTo>
                    <a:pt x="269748" y="466344"/>
                  </a:lnTo>
                  <a:lnTo>
                    <a:pt x="359663" y="466344"/>
                  </a:lnTo>
                  <a:lnTo>
                    <a:pt x="179831" y="646176"/>
                  </a:lnTo>
                  <a:lnTo>
                    <a:pt x="0" y="466344"/>
                  </a:lnTo>
                  <a:close/>
                </a:path>
              </a:pathLst>
            </a:custGeom>
            <a:ln w="2857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7408925" y="3739133"/>
              <a:ext cx="360045" cy="646430"/>
            </a:xfrm>
            <a:custGeom>
              <a:avLst/>
              <a:gdLst/>
              <a:ahLst/>
              <a:cxnLst/>
              <a:rect l="l" t="t" r="r" b="b"/>
              <a:pathLst>
                <a:path w="360045" h="646429">
                  <a:moveTo>
                    <a:pt x="179831" y="0"/>
                  </a:moveTo>
                  <a:lnTo>
                    <a:pt x="0" y="179832"/>
                  </a:lnTo>
                  <a:lnTo>
                    <a:pt x="89916" y="179832"/>
                  </a:lnTo>
                  <a:lnTo>
                    <a:pt x="89916" y="646176"/>
                  </a:lnTo>
                  <a:lnTo>
                    <a:pt x="269748" y="646176"/>
                  </a:lnTo>
                  <a:lnTo>
                    <a:pt x="269748" y="179832"/>
                  </a:lnTo>
                  <a:lnTo>
                    <a:pt x="359664" y="179832"/>
                  </a:lnTo>
                  <a:lnTo>
                    <a:pt x="179831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7408925" y="3739133"/>
              <a:ext cx="360045" cy="646430"/>
            </a:xfrm>
            <a:custGeom>
              <a:avLst/>
              <a:gdLst/>
              <a:ahLst/>
              <a:cxnLst/>
              <a:rect l="l" t="t" r="r" b="b"/>
              <a:pathLst>
                <a:path w="360045" h="646429">
                  <a:moveTo>
                    <a:pt x="359664" y="179832"/>
                  </a:moveTo>
                  <a:lnTo>
                    <a:pt x="269748" y="179832"/>
                  </a:lnTo>
                  <a:lnTo>
                    <a:pt x="269748" y="646176"/>
                  </a:lnTo>
                  <a:lnTo>
                    <a:pt x="89916" y="646176"/>
                  </a:lnTo>
                  <a:lnTo>
                    <a:pt x="89916" y="179832"/>
                  </a:lnTo>
                  <a:lnTo>
                    <a:pt x="0" y="179832"/>
                  </a:lnTo>
                  <a:lnTo>
                    <a:pt x="179831" y="0"/>
                  </a:lnTo>
                  <a:lnTo>
                    <a:pt x="359664" y="179832"/>
                  </a:lnTo>
                  <a:close/>
                </a:path>
              </a:pathLst>
            </a:custGeom>
            <a:ln w="2857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11695" y="3041903"/>
              <a:ext cx="2286000" cy="928116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6956555" y="2364487"/>
            <a:ext cx="1748789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fontAlgn="auto">
              <a:spcBef>
                <a:spcPts val="105"/>
              </a:spcBef>
              <a:spcAft>
                <a:spcPts val="0"/>
              </a:spcAft>
            </a:pPr>
            <a:r>
              <a:rPr sz="3200" b="1" i="1" dirty="0">
                <a:solidFill>
                  <a:srgbClr val="C00000"/>
                </a:solidFill>
                <a:latin typeface="Arial"/>
                <a:cs typeface="Arial"/>
              </a:rPr>
              <a:t>ОЦЕНКА</a:t>
            </a:r>
            <a:endParaRPr sz="320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63011" y="3129534"/>
            <a:ext cx="6028182" cy="1128713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3173348" y="3269705"/>
            <a:ext cx="517144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</a:pPr>
            <a:r>
              <a:rPr sz="5400" b="1" i="1" dirty="0">
                <a:solidFill>
                  <a:srgbClr val="C00000"/>
                </a:solidFill>
                <a:latin typeface="Arial"/>
                <a:cs typeface="Arial"/>
              </a:rPr>
              <a:t>ЗАКРЕПЛЕНИЕ</a:t>
            </a:r>
            <a:endParaRPr sz="540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18" name="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4064" y="4507848"/>
            <a:ext cx="2954840" cy="250105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707237" y="4417542"/>
            <a:ext cx="296291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fontAlgn="auto">
              <a:spcBef>
                <a:spcPts val="105"/>
              </a:spcBef>
              <a:spcAft>
                <a:spcPts val="0"/>
              </a:spcAft>
            </a:pPr>
            <a:r>
              <a:rPr sz="3200" b="1" i="1" spc="-25" dirty="0">
                <a:solidFill>
                  <a:srgbClr val="C00000"/>
                </a:solidFill>
                <a:latin typeface="Arial"/>
                <a:cs typeface="Arial"/>
              </a:rPr>
              <a:t>ОБЪЯСНЕНИЕ</a:t>
            </a:r>
            <a:endParaRPr sz="3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02336" y="1330451"/>
            <a:ext cx="8229600" cy="654666"/>
          </a:xfrm>
          <a:prstGeom prst="rect">
            <a:avLst/>
          </a:prstGeom>
          <a:solidFill>
            <a:srgbClr val="CCFFFF"/>
          </a:solidFill>
        </p:spPr>
        <p:txBody>
          <a:bodyPr vert="horz" wrap="square" lIns="0" tIns="38735" rIns="0" bIns="0" rtlCol="0">
            <a:spAutoFit/>
          </a:bodyPr>
          <a:lstStyle/>
          <a:p>
            <a:pPr marL="635" algn="ctr" fontAlgn="auto">
              <a:spcBef>
                <a:spcPts val="305"/>
              </a:spcBef>
              <a:spcAft>
                <a:spcPts val="0"/>
              </a:spcAft>
            </a:pPr>
            <a:r>
              <a:rPr sz="2000" b="1" spc="5" dirty="0">
                <a:solidFill>
                  <a:prstClr val="black"/>
                </a:solidFill>
                <a:latin typeface="Arial"/>
                <a:cs typeface="Arial"/>
              </a:rPr>
              <a:t>Цель</a:t>
            </a:r>
            <a:r>
              <a:rPr sz="2000" b="1" spc="-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prstClr val="black"/>
                </a:solidFill>
                <a:latin typeface="Arial"/>
                <a:cs typeface="Arial"/>
              </a:rPr>
              <a:t>профессионального</a:t>
            </a:r>
            <a:r>
              <a:rPr sz="2000" b="1" spc="-3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prstClr val="black"/>
                </a:solidFill>
                <a:latin typeface="Arial"/>
                <a:cs typeface="Arial"/>
              </a:rPr>
              <a:t>образования</a:t>
            </a:r>
            <a:r>
              <a:rPr sz="2000" b="1" spc="-3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prstClr val="black"/>
                </a:solidFill>
                <a:latin typeface="Arial"/>
                <a:cs typeface="Arial"/>
              </a:rPr>
              <a:t>–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sz="2000" b="1" spc="-5" dirty="0">
                <a:solidFill>
                  <a:srgbClr val="006666"/>
                </a:solidFill>
                <a:latin typeface="Arial"/>
                <a:cs typeface="Arial"/>
              </a:rPr>
              <a:t>овладение</a:t>
            </a:r>
            <a:r>
              <a:rPr sz="2000" b="1" spc="-4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6666"/>
                </a:solidFill>
                <a:latin typeface="Arial"/>
                <a:cs typeface="Arial"/>
              </a:rPr>
              <a:t>квалификацией</a:t>
            </a:r>
            <a:r>
              <a:rPr sz="2000" b="1" spc="-70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6666"/>
                </a:solidFill>
                <a:latin typeface="Arial"/>
                <a:cs typeface="Arial"/>
              </a:rPr>
              <a:t>(«ПОЛНОЕ</a:t>
            </a:r>
            <a:r>
              <a:rPr sz="2000" b="1" spc="-6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6666"/>
                </a:solidFill>
                <a:latin typeface="Arial"/>
                <a:cs typeface="Arial"/>
              </a:rPr>
              <a:t>УСВОЕНИЕ»)!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76" t="2401" r="37816" b="50000"/>
          <a:stretch>
            <a:fillRect/>
          </a:stretch>
        </p:blipFill>
        <p:spPr>
          <a:xfrm>
            <a:off x="107506" y="123480"/>
            <a:ext cx="814449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815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7504" y="123480"/>
            <a:ext cx="8928992" cy="4896544"/>
          </a:xfrm>
          <a:prstGeom prst="rect">
            <a:avLst/>
          </a:prstGeom>
          <a:noFill/>
          <a:ln w="38100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74600">
                  <a:srgbClr val="D1DCF1"/>
                </a:gs>
                <a:gs pos="29600">
                  <a:srgbClr val="B2C6E9"/>
                </a:gs>
                <a:gs pos="54000">
                  <a:schemeClr val="accent4">
                    <a:lumMod val="60000"/>
                    <a:lumOff val="40000"/>
                    <a:alpha val="57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42ED2-A8A8-4456-B61E-728A92289659}" type="slidenum">
              <a:rPr lang="ru-RU" smtClean="0"/>
              <a:t>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3392016" cy="273844"/>
          </a:xfrm>
        </p:spPr>
        <p:txBody>
          <a:bodyPr/>
          <a:lstStyle/>
          <a:p>
            <a:r>
              <a:rPr lang="ru-RU" dirty="0" smtClean="0"/>
              <a:t>ГАПОУ РБ "Уфимский медицинский колледж"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76" t="2401" r="37816" b="50000"/>
          <a:stretch>
            <a:fillRect/>
          </a:stretch>
        </p:blipFill>
        <p:spPr>
          <a:xfrm>
            <a:off x="107506" y="123480"/>
            <a:ext cx="814449" cy="1008112"/>
          </a:xfrm>
          <a:prstGeom prst="rect">
            <a:avLst/>
          </a:prstGeom>
        </p:spPr>
      </p:pic>
      <p:sp>
        <p:nvSpPr>
          <p:cNvPr id="9" name="object 26"/>
          <p:cNvSpPr txBox="1">
            <a:spLocks/>
          </p:cNvSpPr>
          <p:nvPr/>
        </p:nvSpPr>
        <p:spPr>
          <a:xfrm>
            <a:off x="1475658" y="460219"/>
            <a:ext cx="6589395" cy="32380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lvl1pPr>
              <a:defRPr sz="2000" b="0" i="0">
                <a:solidFill>
                  <a:srgbClr val="404040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15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ОТКУДА</a:t>
            </a:r>
            <a:r>
              <a:rPr kumimoji="0" lang="ru-RU" sz="2000" b="0" i="0" u="none" strike="noStrike" kern="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 </a:t>
            </a:r>
            <a:r>
              <a:rPr kumimoji="0" lang="ru-RU" sz="2000" b="0" i="0" u="none" strike="noStrike" kern="0" cap="none" spc="1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ВЗЯЛИСЬ</a:t>
            </a:r>
            <a:r>
              <a:rPr kumimoji="0" lang="ru-RU" sz="2000" b="0" i="0" u="none" strike="noStrike" kern="0" cap="none" spc="6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 </a:t>
            </a:r>
            <a:r>
              <a:rPr kumimoji="0" lang="ru-RU" sz="2000" b="0" i="0" u="none" strike="noStrike" kern="0" cap="none" spc="1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«ПЕДАГОГИЧЕСКИЕ </a:t>
            </a:r>
            <a:r>
              <a:rPr kumimoji="0" lang="ru-RU" sz="2000" b="0" i="0" u="none" strike="noStrike" kern="0" cap="none" spc="15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ТЕХНОЛОГИИ»?</a:t>
            </a:r>
            <a:endParaRPr kumimoji="0" lang="ru-RU" sz="2000" b="0" i="0" u="none" strike="noStrike" kern="0" cap="none" spc="15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ahoma"/>
              <a:ea typeface="+mj-ea"/>
              <a:cs typeface="Tahoma"/>
            </a:endParaRPr>
          </a:p>
        </p:txBody>
      </p:sp>
      <p:sp>
        <p:nvSpPr>
          <p:cNvPr id="10" name="object 9"/>
          <p:cNvSpPr txBox="1"/>
          <p:nvPr/>
        </p:nvSpPr>
        <p:spPr>
          <a:xfrm>
            <a:off x="427920" y="1131598"/>
            <a:ext cx="2525395" cy="58477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304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40"/>
              </a:spcBef>
            </a:pPr>
            <a:r>
              <a:rPr sz="1200" spc="-15" dirty="0">
                <a:latin typeface="Calibri"/>
                <a:cs typeface="Calibri"/>
              </a:rPr>
              <a:t>«Школа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как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фабрика».</a:t>
            </a:r>
            <a:endParaRPr sz="1200" dirty="0">
              <a:latin typeface="Calibri"/>
              <a:cs typeface="Calibri"/>
            </a:endParaRPr>
          </a:p>
          <a:p>
            <a:pPr marL="187325" marR="182880" algn="ctr">
              <a:lnSpc>
                <a:spcPct val="100000"/>
              </a:lnSpc>
              <a:spcBef>
                <a:spcPts val="5"/>
              </a:spcBef>
            </a:pPr>
            <a:r>
              <a:rPr sz="1200" spc="-15" dirty="0">
                <a:latin typeface="Calibri"/>
                <a:cs typeface="Calibri"/>
              </a:rPr>
              <a:t>«Установочный </a:t>
            </a:r>
            <a:r>
              <a:rPr sz="1200" spc="-20" dirty="0">
                <a:latin typeface="Calibri"/>
                <a:cs typeface="Calibri"/>
              </a:rPr>
              <a:t>метод </a:t>
            </a:r>
            <a:r>
              <a:rPr sz="1200" spc="-39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обучения»</a:t>
            </a:r>
            <a:endParaRPr sz="12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200" spc="-15" dirty="0">
                <a:latin typeface="Calibri"/>
                <a:cs typeface="Calibri"/>
              </a:rPr>
              <a:t>(А.К.Гастев,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20-е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гг.)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2" name="object 6"/>
          <p:cNvSpPr txBox="1"/>
          <p:nvPr/>
        </p:nvSpPr>
        <p:spPr>
          <a:xfrm>
            <a:off x="3131841" y="1106308"/>
            <a:ext cx="2160240" cy="401392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31750" rIns="0" bIns="0" rtlCol="0">
            <a:spAutoFit/>
          </a:bodyPr>
          <a:lstStyle/>
          <a:p>
            <a:pPr marL="243204" marR="105410" indent="-131445">
              <a:lnSpc>
                <a:spcPct val="100000"/>
              </a:lnSpc>
              <a:spcBef>
                <a:spcPts val="250"/>
              </a:spcBef>
            </a:pPr>
            <a:r>
              <a:rPr sz="1200" spc="-160" dirty="0">
                <a:latin typeface="Calibri"/>
                <a:cs typeface="Calibri"/>
              </a:rPr>
              <a:t>Т</a:t>
            </a:r>
            <a:r>
              <a:rPr sz="1200" spc="-10" dirty="0">
                <a:latin typeface="Calibri"/>
                <a:cs typeface="Calibri"/>
              </a:rPr>
              <a:t>е</a:t>
            </a:r>
            <a:r>
              <a:rPr sz="1200" spc="-5" dirty="0">
                <a:latin typeface="Calibri"/>
                <a:cs typeface="Calibri"/>
              </a:rPr>
              <a:t>хни</a:t>
            </a:r>
            <a:r>
              <a:rPr sz="1200" spc="-10" dirty="0">
                <a:latin typeface="Calibri"/>
                <a:cs typeface="Calibri"/>
              </a:rPr>
              <a:t>ч</a:t>
            </a:r>
            <a:r>
              <a:rPr sz="1200" dirty="0">
                <a:latin typeface="Calibri"/>
                <a:cs typeface="Calibri"/>
              </a:rPr>
              <a:t>еские  </a:t>
            </a:r>
            <a:r>
              <a:rPr sz="1200" spc="-10" dirty="0">
                <a:latin typeface="Calibri"/>
                <a:cs typeface="Calibri"/>
              </a:rPr>
              <a:t>средства </a:t>
            </a:r>
            <a:r>
              <a:rPr sz="1200" spc="-5" dirty="0">
                <a:latin typeface="Calibri"/>
                <a:cs typeface="Calibri"/>
              </a:rPr>
              <a:t> обучения 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(с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20-х</a:t>
            </a:r>
            <a:r>
              <a:rPr sz="1200" spc="-25" dirty="0">
                <a:latin typeface="Calibri"/>
                <a:cs typeface="Calibri"/>
              </a:rPr>
              <a:t> гг.)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3" name="object 2"/>
          <p:cNvSpPr txBox="1"/>
          <p:nvPr/>
        </p:nvSpPr>
        <p:spPr>
          <a:xfrm>
            <a:off x="5868156" y="915573"/>
            <a:ext cx="1980883" cy="1138773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30480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240"/>
              </a:spcBef>
            </a:pPr>
            <a:r>
              <a:rPr sz="1200" spc="-5" dirty="0">
                <a:latin typeface="Calibri"/>
                <a:cs typeface="Calibri"/>
              </a:rPr>
              <a:t>Образовательный</a:t>
            </a:r>
            <a:endParaRPr sz="12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бихевиоризм.</a:t>
            </a:r>
            <a:endParaRPr sz="1200" dirty="0">
              <a:latin typeface="Calibri"/>
              <a:cs typeface="Calibri"/>
            </a:endParaRPr>
          </a:p>
          <a:p>
            <a:pPr marL="187960" marR="177800" algn="ctr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Об</a:t>
            </a:r>
            <a:r>
              <a:rPr sz="1200" spc="5" dirty="0">
                <a:latin typeface="Calibri"/>
                <a:cs typeface="Calibri"/>
              </a:rPr>
              <a:t>р</a:t>
            </a:r>
            <a:r>
              <a:rPr sz="1200" dirty="0">
                <a:latin typeface="Calibri"/>
                <a:cs typeface="Calibri"/>
              </a:rPr>
              <a:t>азова</a:t>
            </a:r>
            <a:r>
              <a:rPr sz="1200" spc="-15" dirty="0">
                <a:latin typeface="Calibri"/>
                <a:cs typeface="Calibri"/>
              </a:rPr>
              <a:t>т</a:t>
            </a:r>
            <a:r>
              <a:rPr sz="1200" spc="-20" dirty="0">
                <a:latin typeface="Calibri"/>
                <a:cs typeface="Calibri"/>
              </a:rPr>
              <a:t>е</a:t>
            </a:r>
            <a:r>
              <a:rPr sz="1200" spc="5" dirty="0">
                <a:latin typeface="Calibri"/>
                <a:cs typeface="Calibri"/>
              </a:rPr>
              <a:t>л</a:t>
            </a:r>
            <a:r>
              <a:rPr sz="1200" spc="-5" dirty="0">
                <a:latin typeface="Calibri"/>
                <a:cs typeface="Calibri"/>
              </a:rPr>
              <a:t>ь</a:t>
            </a:r>
            <a:r>
              <a:rPr sz="1200" dirty="0">
                <a:latin typeface="Calibri"/>
                <a:cs typeface="Calibri"/>
              </a:rPr>
              <a:t>ные  </a:t>
            </a:r>
            <a:r>
              <a:rPr sz="1200" spc="-10" dirty="0">
                <a:latin typeface="Calibri"/>
                <a:cs typeface="Calibri"/>
              </a:rPr>
              <a:t>таксономии</a:t>
            </a:r>
            <a:endParaRPr sz="1200" dirty="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(Б.Блум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и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др.,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с</a:t>
            </a:r>
          </a:p>
          <a:p>
            <a:pPr algn="ctr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середины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50-х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гг.)</a:t>
            </a:r>
            <a:endParaRPr sz="1200" dirty="0">
              <a:latin typeface="Calibri"/>
              <a:cs typeface="Calibri"/>
            </a:endParaRPr>
          </a:p>
        </p:txBody>
      </p:sp>
      <p:grpSp>
        <p:nvGrpSpPr>
          <p:cNvPr id="14" name="object 11"/>
          <p:cNvGrpSpPr/>
          <p:nvPr/>
        </p:nvGrpSpPr>
        <p:grpSpPr>
          <a:xfrm>
            <a:off x="514215" y="2007068"/>
            <a:ext cx="8148298" cy="668655"/>
            <a:chOff x="412241" y="2733149"/>
            <a:chExt cx="7421880" cy="2402222"/>
          </a:xfrm>
        </p:grpSpPr>
        <p:sp>
          <p:nvSpPr>
            <p:cNvPr id="15" name="object 12"/>
            <p:cNvSpPr/>
            <p:nvPr/>
          </p:nvSpPr>
          <p:spPr>
            <a:xfrm>
              <a:off x="412241" y="3940301"/>
              <a:ext cx="7421880" cy="1195070"/>
            </a:xfrm>
            <a:custGeom>
              <a:avLst/>
              <a:gdLst/>
              <a:ahLst/>
              <a:cxnLst/>
              <a:rect l="l" t="t" r="r" b="b"/>
              <a:pathLst>
                <a:path w="7421880" h="1195070">
                  <a:moveTo>
                    <a:pt x="0" y="1194816"/>
                  </a:moveTo>
                  <a:lnTo>
                    <a:pt x="7421880" y="1194816"/>
                  </a:lnTo>
                  <a:lnTo>
                    <a:pt x="7421880" y="0"/>
                  </a:lnTo>
                  <a:lnTo>
                    <a:pt x="0" y="0"/>
                  </a:lnTo>
                  <a:lnTo>
                    <a:pt x="0" y="119481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object 13"/>
            <p:cNvSpPr/>
            <p:nvPr/>
          </p:nvSpPr>
          <p:spPr>
            <a:xfrm>
              <a:off x="4764161" y="2733149"/>
              <a:ext cx="236220" cy="844551"/>
            </a:xfrm>
            <a:custGeom>
              <a:avLst/>
              <a:gdLst/>
              <a:ahLst/>
              <a:cxnLst/>
              <a:rect l="l" t="t" r="r" b="b"/>
              <a:pathLst>
                <a:path w="236220" h="844550">
                  <a:moveTo>
                    <a:pt x="177164" y="0"/>
                  </a:moveTo>
                  <a:lnTo>
                    <a:pt x="59054" y="0"/>
                  </a:lnTo>
                  <a:lnTo>
                    <a:pt x="59054" y="726185"/>
                  </a:lnTo>
                  <a:lnTo>
                    <a:pt x="0" y="726185"/>
                  </a:lnTo>
                  <a:lnTo>
                    <a:pt x="118109" y="844295"/>
                  </a:lnTo>
                  <a:lnTo>
                    <a:pt x="236219" y="726185"/>
                  </a:lnTo>
                  <a:lnTo>
                    <a:pt x="177164" y="726185"/>
                  </a:lnTo>
                  <a:lnTo>
                    <a:pt x="17716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object 14"/>
            <p:cNvSpPr/>
            <p:nvPr/>
          </p:nvSpPr>
          <p:spPr>
            <a:xfrm>
              <a:off x="4764161" y="2733149"/>
              <a:ext cx="236220" cy="844549"/>
            </a:xfrm>
            <a:custGeom>
              <a:avLst/>
              <a:gdLst/>
              <a:ahLst/>
              <a:cxnLst/>
              <a:rect l="l" t="t" r="r" b="b"/>
              <a:pathLst>
                <a:path w="236220" h="844550">
                  <a:moveTo>
                    <a:pt x="0" y="726185"/>
                  </a:moveTo>
                  <a:lnTo>
                    <a:pt x="59054" y="726185"/>
                  </a:lnTo>
                  <a:lnTo>
                    <a:pt x="59054" y="0"/>
                  </a:lnTo>
                  <a:lnTo>
                    <a:pt x="177164" y="0"/>
                  </a:lnTo>
                  <a:lnTo>
                    <a:pt x="177164" y="726185"/>
                  </a:lnTo>
                  <a:lnTo>
                    <a:pt x="236219" y="726185"/>
                  </a:lnTo>
                  <a:lnTo>
                    <a:pt x="118109" y="844295"/>
                  </a:lnTo>
                  <a:lnTo>
                    <a:pt x="0" y="726185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8" name="object 10"/>
          <p:cNvSpPr txBox="1"/>
          <p:nvPr/>
        </p:nvSpPr>
        <p:spPr>
          <a:xfrm>
            <a:off x="558353" y="2405040"/>
            <a:ext cx="3989576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Calibri"/>
                <a:cs typeface="Calibri"/>
              </a:rPr>
              <a:t>Кибернетика</a:t>
            </a:r>
            <a:r>
              <a:rPr sz="1000" spc="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–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идея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обратной</a:t>
            </a:r>
            <a:r>
              <a:rPr sz="1000" spc="-10" dirty="0">
                <a:latin typeface="Calibri"/>
                <a:cs typeface="Calibri"/>
              </a:rPr>
              <a:t> связи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19" name="object 8"/>
          <p:cNvSpPr txBox="1"/>
          <p:nvPr/>
        </p:nvSpPr>
        <p:spPr>
          <a:xfrm>
            <a:off x="4067944" y="2332115"/>
            <a:ext cx="4799734" cy="354583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31114" rIns="0" bIns="0" rtlCol="0">
            <a:spAutoFit/>
          </a:bodyPr>
          <a:lstStyle/>
          <a:p>
            <a:pPr marL="3068320">
              <a:lnSpc>
                <a:spcPct val="100000"/>
              </a:lnSpc>
              <a:spcBef>
                <a:spcPts val="244"/>
              </a:spcBef>
            </a:pPr>
            <a:r>
              <a:rPr sz="1050" spc="-5" dirty="0">
                <a:latin typeface="Calibri"/>
                <a:cs typeface="Calibri"/>
              </a:rPr>
              <a:t>Программированное</a:t>
            </a:r>
            <a:endParaRPr sz="1050" dirty="0">
              <a:latin typeface="Calibri"/>
              <a:cs typeface="Calibri"/>
            </a:endParaRPr>
          </a:p>
          <a:p>
            <a:pPr marL="2984500">
              <a:lnSpc>
                <a:spcPct val="100000"/>
              </a:lnSpc>
            </a:pPr>
            <a:r>
              <a:rPr sz="1050" spc="-5" dirty="0">
                <a:latin typeface="Calibri"/>
                <a:cs typeface="Calibri"/>
              </a:rPr>
              <a:t>обучение</a:t>
            </a:r>
            <a:r>
              <a:rPr sz="1050" spc="39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(50-70-е </a:t>
            </a:r>
            <a:r>
              <a:rPr sz="1050" spc="-25" dirty="0">
                <a:latin typeface="Calibri"/>
                <a:cs typeface="Calibri"/>
              </a:rPr>
              <a:t>гг.)</a:t>
            </a:r>
            <a:endParaRPr sz="1050" dirty="0">
              <a:latin typeface="Calibri"/>
              <a:cs typeface="Calibri"/>
            </a:endParaRPr>
          </a:p>
        </p:txBody>
      </p:sp>
      <p:sp>
        <p:nvSpPr>
          <p:cNvPr id="20" name="object 16"/>
          <p:cNvSpPr txBox="1"/>
          <p:nvPr/>
        </p:nvSpPr>
        <p:spPr>
          <a:xfrm>
            <a:off x="3131852" y="2787779"/>
            <a:ext cx="5672455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Calibri"/>
                <a:cs typeface="Calibri"/>
              </a:rPr>
              <a:t>Потребность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новом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педагогическом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инструментарии</a:t>
            </a:r>
            <a:endParaRPr sz="18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latin typeface="Calibri"/>
                <a:cs typeface="Calibri"/>
              </a:rPr>
              <a:t>Научно-политическая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конъюнктура</a:t>
            </a:r>
            <a:endParaRPr sz="18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800" spc="-15" dirty="0">
                <a:latin typeface="Calibri"/>
                <a:cs typeface="Calibri"/>
              </a:rPr>
              <a:t>Мода </a:t>
            </a:r>
            <a:r>
              <a:rPr sz="1800" dirty="0">
                <a:latin typeface="Calibri"/>
                <a:cs typeface="Calibri"/>
              </a:rPr>
              <a:t>на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американские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подходы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21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21953" y="2817953"/>
            <a:ext cx="745236" cy="536971"/>
          </a:xfrm>
          <a:prstGeom prst="rect">
            <a:avLst/>
          </a:prstGeom>
        </p:spPr>
      </p:pic>
      <p:sp>
        <p:nvSpPr>
          <p:cNvPr id="22" name="object 17"/>
          <p:cNvSpPr txBox="1"/>
          <p:nvPr/>
        </p:nvSpPr>
        <p:spPr>
          <a:xfrm>
            <a:off x="945015" y="3486597"/>
            <a:ext cx="69913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90-е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гг.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23" name="object 20"/>
          <p:cNvGrpSpPr/>
          <p:nvPr/>
        </p:nvGrpSpPr>
        <p:grpSpPr>
          <a:xfrm>
            <a:off x="2288171" y="3786945"/>
            <a:ext cx="1226185" cy="468630"/>
            <a:chOff x="3509581" y="6231445"/>
            <a:chExt cx="1226185" cy="468630"/>
          </a:xfrm>
        </p:grpSpPr>
        <p:sp>
          <p:nvSpPr>
            <p:cNvPr id="24" name="object 21"/>
            <p:cNvSpPr/>
            <p:nvPr/>
          </p:nvSpPr>
          <p:spPr>
            <a:xfrm>
              <a:off x="3514344" y="6236208"/>
              <a:ext cx="1216660" cy="459105"/>
            </a:xfrm>
            <a:custGeom>
              <a:avLst/>
              <a:gdLst/>
              <a:ahLst/>
              <a:cxnLst/>
              <a:rect l="l" t="t" r="r" b="b"/>
              <a:pathLst>
                <a:path w="1216660" h="459104">
                  <a:moveTo>
                    <a:pt x="114680" y="0"/>
                  </a:moveTo>
                  <a:lnTo>
                    <a:pt x="0" y="0"/>
                  </a:lnTo>
                  <a:lnTo>
                    <a:pt x="0" y="401383"/>
                  </a:lnTo>
                  <a:lnTo>
                    <a:pt x="1101470" y="401383"/>
                  </a:lnTo>
                  <a:lnTo>
                    <a:pt x="1101470" y="458723"/>
                  </a:lnTo>
                  <a:lnTo>
                    <a:pt x="1216152" y="344042"/>
                  </a:lnTo>
                  <a:lnTo>
                    <a:pt x="1101470" y="229361"/>
                  </a:lnTo>
                  <a:lnTo>
                    <a:pt x="1101470" y="286702"/>
                  </a:lnTo>
                  <a:lnTo>
                    <a:pt x="114680" y="286702"/>
                  </a:lnTo>
                  <a:lnTo>
                    <a:pt x="11468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object 22"/>
            <p:cNvSpPr/>
            <p:nvPr/>
          </p:nvSpPr>
          <p:spPr>
            <a:xfrm>
              <a:off x="3514344" y="6236208"/>
              <a:ext cx="1216660" cy="459105"/>
            </a:xfrm>
            <a:custGeom>
              <a:avLst/>
              <a:gdLst/>
              <a:ahLst/>
              <a:cxnLst/>
              <a:rect l="l" t="t" r="r" b="b"/>
              <a:pathLst>
                <a:path w="1216660" h="459104">
                  <a:moveTo>
                    <a:pt x="114680" y="0"/>
                  </a:moveTo>
                  <a:lnTo>
                    <a:pt x="114680" y="286702"/>
                  </a:lnTo>
                  <a:lnTo>
                    <a:pt x="1101470" y="286702"/>
                  </a:lnTo>
                  <a:lnTo>
                    <a:pt x="1101470" y="229361"/>
                  </a:lnTo>
                  <a:lnTo>
                    <a:pt x="1216152" y="344042"/>
                  </a:lnTo>
                  <a:lnTo>
                    <a:pt x="1101470" y="458723"/>
                  </a:lnTo>
                  <a:lnTo>
                    <a:pt x="1101470" y="401383"/>
                  </a:lnTo>
                  <a:lnTo>
                    <a:pt x="0" y="401383"/>
                  </a:lnTo>
                  <a:lnTo>
                    <a:pt x="0" y="0"/>
                  </a:lnTo>
                  <a:lnTo>
                    <a:pt x="11468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6" name="object 19"/>
          <p:cNvSpPr txBox="1"/>
          <p:nvPr/>
        </p:nvSpPr>
        <p:spPr>
          <a:xfrm>
            <a:off x="3923940" y="3962772"/>
            <a:ext cx="371982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latin typeface="Calibri"/>
                <a:cs typeface="Calibri"/>
              </a:rPr>
              <a:t>Термин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«педагогические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технологии»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2351025" y="499368"/>
            <a:ext cx="5409565" cy="63222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fontAlgn="auto">
              <a:spcBef>
                <a:spcPts val="130"/>
              </a:spcBef>
              <a:spcAft>
                <a:spcPts val="0"/>
              </a:spcAft>
            </a:pPr>
            <a:r>
              <a:rPr sz="2000" spc="15" dirty="0">
                <a:solidFill>
                  <a:srgbClr val="404040"/>
                </a:solidFill>
                <a:latin typeface="Tahoma"/>
                <a:cs typeface="Tahoma"/>
              </a:rPr>
              <a:t>ТЕХНОЛОГИЯ</a:t>
            </a:r>
            <a:r>
              <a:rPr sz="2000" spc="10" dirty="0">
                <a:solidFill>
                  <a:srgbClr val="404040"/>
                </a:solidFill>
                <a:latin typeface="Tahoma"/>
                <a:cs typeface="Tahoma"/>
              </a:rPr>
              <a:t> «ПЕРЕВЁРНУТОГО</a:t>
            </a:r>
            <a:r>
              <a:rPr sz="2000" spc="3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10" dirty="0">
                <a:solidFill>
                  <a:srgbClr val="404040"/>
                </a:solidFill>
                <a:latin typeface="Tahoma"/>
                <a:cs typeface="Tahoma"/>
              </a:rPr>
              <a:t>ОБУЧЕНИЯ»</a:t>
            </a:r>
            <a:endParaRPr sz="2000" dirty="0">
              <a:solidFill>
                <a:prstClr val="black"/>
              </a:solidFill>
              <a:latin typeface="Tahoma"/>
              <a:cs typeface="Tahoma"/>
            </a:endParaRPr>
          </a:p>
          <a:p>
            <a:pPr marL="12700" fontAlgn="auto">
              <a:spcBef>
                <a:spcPts val="35"/>
              </a:spcBef>
              <a:spcAft>
                <a:spcPts val="0"/>
              </a:spcAft>
            </a:pPr>
            <a:r>
              <a:rPr sz="2000" spc="10" dirty="0">
                <a:solidFill>
                  <a:srgbClr val="404040"/>
                </a:solidFill>
                <a:latin typeface="Tahoma"/>
                <a:cs typeface="Tahoma"/>
              </a:rPr>
              <a:t>(«ПЕРЕВЁРНУТЫЙ</a:t>
            </a:r>
            <a:r>
              <a:rPr sz="2000" spc="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10" dirty="0">
                <a:solidFill>
                  <a:srgbClr val="404040"/>
                </a:solidFill>
                <a:latin typeface="Tahoma"/>
                <a:cs typeface="Tahoma"/>
              </a:rPr>
              <a:t>КЛАСС»)</a:t>
            </a:r>
            <a:endParaRPr sz="200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400554" y="2184464"/>
            <a:ext cx="6597650" cy="1909763"/>
            <a:chOff x="2400554" y="2912617"/>
            <a:chExt cx="6597650" cy="2546350"/>
          </a:xfrm>
        </p:grpSpPr>
        <p:sp>
          <p:nvSpPr>
            <p:cNvPr id="8" name="object 8"/>
            <p:cNvSpPr/>
            <p:nvPr/>
          </p:nvSpPr>
          <p:spPr>
            <a:xfrm>
              <a:off x="2413254" y="2925317"/>
              <a:ext cx="6445250" cy="2520950"/>
            </a:xfrm>
            <a:custGeom>
              <a:avLst/>
              <a:gdLst/>
              <a:ahLst/>
              <a:cxnLst/>
              <a:rect l="l" t="t" r="r" b="b"/>
              <a:pathLst>
                <a:path w="6445250" h="2520950">
                  <a:moveTo>
                    <a:pt x="6444996" y="0"/>
                  </a:moveTo>
                  <a:lnTo>
                    <a:pt x="0" y="0"/>
                  </a:lnTo>
                  <a:lnTo>
                    <a:pt x="0" y="2520695"/>
                  </a:lnTo>
                  <a:lnTo>
                    <a:pt x="6444996" y="2520695"/>
                  </a:lnTo>
                  <a:lnTo>
                    <a:pt x="6444996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2413254" y="2925317"/>
              <a:ext cx="6445250" cy="2520950"/>
            </a:xfrm>
            <a:custGeom>
              <a:avLst/>
              <a:gdLst/>
              <a:ahLst/>
              <a:cxnLst/>
              <a:rect l="l" t="t" r="r" b="b"/>
              <a:pathLst>
                <a:path w="6445250" h="2520950">
                  <a:moveTo>
                    <a:pt x="0" y="2520695"/>
                  </a:moveTo>
                  <a:lnTo>
                    <a:pt x="6444996" y="2520695"/>
                  </a:lnTo>
                  <a:lnTo>
                    <a:pt x="6444996" y="0"/>
                  </a:lnTo>
                  <a:lnTo>
                    <a:pt x="0" y="0"/>
                  </a:lnTo>
                  <a:lnTo>
                    <a:pt x="0" y="2520695"/>
                  </a:lnTo>
                  <a:close/>
                </a:path>
              </a:pathLst>
            </a:custGeom>
            <a:ln w="25400">
              <a:solidFill>
                <a:srgbClr val="00946E"/>
              </a:solidFill>
            </a:ln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6805422" y="3790950"/>
              <a:ext cx="360045" cy="646430"/>
            </a:xfrm>
            <a:custGeom>
              <a:avLst/>
              <a:gdLst/>
              <a:ahLst/>
              <a:cxnLst/>
              <a:rect l="l" t="t" r="r" b="b"/>
              <a:pathLst>
                <a:path w="360045" h="646429">
                  <a:moveTo>
                    <a:pt x="269748" y="0"/>
                  </a:moveTo>
                  <a:lnTo>
                    <a:pt x="89916" y="0"/>
                  </a:lnTo>
                  <a:lnTo>
                    <a:pt x="89916" y="466344"/>
                  </a:lnTo>
                  <a:lnTo>
                    <a:pt x="0" y="466344"/>
                  </a:lnTo>
                  <a:lnTo>
                    <a:pt x="179831" y="646176"/>
                  </a:lnTo>
                  <a:lnTo>
                    <a:pt x="359663" y="466344"/>
                  </a:lnTo>
                  <a:lnTo>
                    <a:pt x="269748" y="466344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6805422" y="3790950"/>
              <a:ext cx="360045" cy="646430"/>
            </a:xfrm>
            <a:custGeom>
              <a:avLst/>
              <a:gdLst/>
              <a:ahLst/>
              <a:cxnLst/>
              <a:rect l="l" t="t" r="r" b="b"/>
              <a:pathLst>
                <a:path w="360045" h="646429">
                  <a:moveTo>
                    <a:pt x="0" y="466344"/>
                  </a:moveTo>
                  <a:lnTo>
                    <a:pt x="89916" y="466344"/>
                  </a:lnTo>
                  <a:lnTo>
                    <a:pt x="89916" y="0"/>
                  </a:lnTo>
                  <a:lnTo>
                    <a:pt x="269748" y="0"/>
                  </a:lnTo>
                  <a:lnTo>
                    <a:pt x="269748" y="466344"/>
                  </a:lnTo>
                  <a:lnTo>
                    <a:pt x="359663" y="466344"/>
                  </a:lnTo>
                  <a:lnTo>
                    <a:pt x="179831" y="646176"/>
                  </a:lnTo>
                  <a:lnTo>
                    <a:pt x="0" y="466344"/>
                  </a:lnTo>
                  <a:close/>
                </a:path>
              </a:pathLst>
            </a:custGeom>
            <a:ln w="2857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7408925" y="3739133"/>
              <a:ext cx="360045" cy="646430"/>
            </a:xfrm>
            <a:custGeom>
              <a:avLst/>
              <a:gdLst/>
              <a:ahLst/>
              <a:cxnLst/>
              <a:rect l="l" t="t" r="r" b="b"/>
              <a:pathLst>
                <a:path w="360045" h="646429">
                  <a:moveTo>
                    <a:pt x="179831" y="0"/>
                  </a:moveTo>
                  <a:lnTo>
                    <a:pt x="0" y="179832"/>
                  </a:lnTo>
                  <a:lnTo>
                    <a:pt x="89916" y="179832"/>
                  </a:lnTo>
                  <a:lnTo>
                    <a:pt x="89916" y="646176"/>
                  </a:lnTo>
                  <a:lnTo>
                    <a:pt x="269748" y="646176"/>
                  </a:lnTo>
                  <a:lnTo>
                    <a:pt x="269748" y="179832"/>
                  </a:lnTo>
                  <a:lnTo>
                    <a:pt x="359664" y="179832"/>
                  </a:lnTo>
                  <a:lnTo>
                    <a:pt x="179831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7408925" y="3739133"/>
              <a:ext cx="360045" cy="646430"/>
            </a:xfrm>
            <a:custGeom>
              <a:avLst/>
              <a:gdLst/>
              <a:ahLst/>
              <a:cxnLst/>
              <a:rect l="l" t="t" r="r" b="b"/>
              <a:pathLst>
                <a:path w="360045" h="646429">
                  <a:moveTo>
                    <a:pt x="359664" y="179832"/>
                  </a:moveTo>
                  <a:lnTo>
                    <a:pt x="269748" y="179832"/>
                  </a:lnTo>
                  <a:lnTo>
                    <a:pt x="269748" y="646176"/>
                  </a:lnTo>
                  <a:lnTo>
                    <a:pt x="89916" y="646176"/>
                  </a:lnTo>
                  <a:lnTo>
                    <a:pt x="89916" y="179832"/>
                  </a:lnTo>
                  <a:lnTo>
                    <a:pt x="0" y="179832"/>
                  </a:lnTo>
                  <a:lnTo>
                    <a:pt x="179831" y="0"/>
                  </a:lnTo>
                  <a:lnTo>
                    <a:pt x="359664" y="179832"/>
                  </a:lnTo>
                  <a:close/>
                </a:path>
              </a:pathLst>
            </a:custGeom>
            <a:ln w="2857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11695" y="3041903"/>
              <a:ext cx="2286000" cy="928116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794715" y="3129534"/>
            <a:ext cx="93853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005" fontAlgn="auto">
              <a:spcBef>
                <a:spcPts val="100"/>
              </a:spcBef>
              <a:spcAft>
                <a:spcPts val="0"/>
              </a:spcAft>
            </a:pPr>
            <a:r>
              <a:rPr sz="2000"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Этап</a:t>
            </a:r>
            <a:r>
              <a:rPr sz="2000" spc="-4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1.</a:t>
            </a:r>
            <a:endParaRPr sz="2000"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12700" fontAlgn="auto">
              <a:spcBef>
                <a:spcPts val="0"/>
              </a:spcBef>
              <a:spcAft>
                <a:spcPts val="0"/>
              </a:spcAft>
            </a:pPr>
            <a:r>
              <a:rPr sz="2000" spc="5" dirty="0">
                <a:solidFill>
                  <a:prstClr val="black"/>
                </a:solidFill>
                <a:latin typeface="Microsoft Sans Serif"/>
                <a:cs typeface="Microsoft Sans Serif"/>
              </a:rPr>
              <a:t>Онлайн</a:t>
            </a:r>
            <a:endParaRPr sz="2000" dirty="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972566" y="3966402"/>
            <a:ext cx="680720" cy="278606"/>
            <a:chOff x="972566" y="5288534"/>
            <a:chExt cx="680720" cy="371475"/>
          </a:xfrm>
        </p:grpSpPr>
        <p:sp>
          <p:nvSpPr>
            <p:cNvPr id="17" name="object 17"/>
            <p:cNvSpPr/>
            <p:nvPr/>
          </p:nvSpPr>
          <p:spPr>
            <a:xfrm>
              <a:off x="985266" y="5301234"/>
              <a:ext cx="655320" cy="346075"/>
            </a:xfrm>
            <a:custGeom>
              <a:avLst/>
              <a:gdLst/>
              <a:ahLst/>
              <a:cxnLst/>
              <a:rect l="l" t="t" r="r" b="b"/>
              <a:pathLst>
                <a:path w="655319" h="346075">
                  <a:moveTo>
                    <a:pt x="491490" y="0"/>
                  </a:moveTo>
                  <a:lnTo>
                    <a:pt x="163830" y="0"/>
                  </a:lnTo>
                  <a:lnTo>
                    <a:pt x="163830" y="172973"/>
                  </a:lnTo>
                  <a:lnTo>
                    <a:pt x="0" y="172973"/>
                  </a:lnTo>
                  <a:lnTo>
                    <a:pt x="327659" y="345947"/>
                  </a:lnTo>
                  <a:lnTo>
                    <a:pt x="655320" y="172973"/>
                  </a:lnTo>
                  <a:lnTo>
                    <a:pt x="491490" y="172973"/>
                  </a:lnTo>
                  <a:lnTo>
                    <a:pt x="491490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985266" y="5301234"/>
              <a:ext cx="655320" cy="346075"/>
            </a:xfrm>
            <a:custGeom>
              <a:avLst/>
              <a:gdLst/>
              <a:ahLst/>
              <a:cxnLst/>
              <a:rect l="l" t="t" r="r" b="b"/>
              <a:pathLst>
                <a:path w="655319" h="346075">
                  <a:moveTo>
                    <a:pt x="0" y="172973"/>
                  </a:moveTo>
                  <a:lnTo>
                    <a:pt x="163830" y="172973"/>
                  </a:lnTo>
                  <a:lnTo>
                    <a:pt x="163830" y="0"/>
                  </a:lnTo>
                  <a:lnTo>
                    <a:pt x="491490" y="0"/>
                  </a:lnTo>
                  <a:lnTo>
                    <a:pt x="491490" y="172973"/>
                  </a:lnTo>
                  <a:lnTo>
                    <a:pt x="655320" y="172973"/>
                  </a:lnTo>
                  <a:lnTo>
                    <a:pt x="327659" y="345947"/>
                  </a:lnTo>
                  <a:lnTo>
                    <a:pt x="0" y="172973"/>
                  </a:lnTo>
                  <a:close/>
                </a:path>
              </a:pathLst>
            </a:custGeom>
            <a:ln w="25400">
              <a:solidFill>
                <a:srgbClr val="00946E"/>
              </a:solidFill>
            </a:ln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24994" y="2000454"/>
            <a:ext cx="1459865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 fontAlgn="auto">
              <a:spcBef>
                <a:spcPts val="105"/>
              </a:spcBef>
              <a:spcAft>
                <a:spcPts val="0"/>
              </a:spcAft>
            </a:pPr>
            <a:r>
              <a:rPr sz="2000"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Этап</a:t>
            </a:r>
            <a:r>
              <a:rPr sz="2000" spc="-2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2.</a:t>
            </a:r>
            <a:endParaRPr sz="2000"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sz="2000" spc="-20" dirty="0">
                <a:solidFill>
                  <a:prstClr val="black"/>
                </a:solidFill>
                <a:latin typeface="Microsoft Sans Serif"/>
                <a:cs typeface="Microsoft Sans Serif"/>
              </a:rPr>
              <a:t>Аудиторный</a:t>
            </a:r>
            <a:endParaRPr sz="2000" dirty="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527558" y="2607374"/>
            <a:ext cx="1776730" cy="298133"/>
            <a:chOff x="527558" y="3476497"/>
            <a:chExt cx="1776730" cy="397510"/>
          </a:xfrm>
        </p:grpSpPr>
        <p:sp>
          <p:nvSpPr>
            <p:cNvPr id="21" name="object 21"/>
            <p:cNvSpPr/>
            <p:nvPr/>
          </p:nvSpPr>
          <p:spPr>
            <a:xfrm>
              <a:off x="540258" y="3489197"/>
              <a:ext cx="1751330" cy="372110"/>
            </a:xfrm>
            <a:custGeom>
              <a:avLst/>
              <a:gdLst/>
              <a:ahLst/>
              <a:cxnLst/>
              <a:rect l="l" t="t" r="r" b="b"/>
              <a:pathLst>
                <a:path w="1751330" h="372110">
                  <a:moveTo>
                    <a:pt x="1565148" y="0"/>
                  </a:moveTo>
                  <a:lnTo>
                    <a:pt x="1565148" y="92963"/>
                  </a:lnTo>
                  <a:lnTo>
                    <a:pt x="0" y="92963"/>
                  </a:lnTo>
                  <a:lnTo>
                    <a:pt x="0" y="278891"/>
                  </a:lnTo>
                  <a:lnTo>
                    <a:pt x="1565148" y="278891"/>
                  </a:lnTo>
                  <a:lnTo>
                    <a:pt x="1565148" y="371856"/>
                  </a:lnTo>
                  <a:lnTo>
                    <a:pt x="1751076" y="185927"/>
                  </a:lnTo>
                  <a:lnTo>
                    <a:pt x="1565148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540258" y="3489197"/>
              <a:ext cx="1751330" cy="372110"/>
            </a:xfrm>
            <a:custGeom>
              <a:avLst/>
              <a:gdLst/>
              <a:ahLst/>
              <a:cxnLst/>
              <a:rect l="l" t="t" r="r" b="b"/>
              <a:pathLst>
                <a:path w="1751330" h="372110">
                  <a:moveTo>
                    <a:pt x="1565148" y="371856"/>
                  </a:moveTo>
                  <a:lnTo>
                    <a:pt x="1565148" y="278891"/>
                  </a:lnTo>
                  <a:lnTo>
                    <a:pt x="0" y="278891"/>
                  </a:lnTo>
                  <a:lnTo>
                    <a:pt x="0" y="92963"/>
                  </a:lnTo>
                  <a:lnTo>
                    <a:pt x="1565148" y="92963"/>
                  </a:lnTo>
                  <a:lnTo>
                    <a:pt x="1565148" y="0"/>
                  </a:lnTo>
                  <a:lnTo>
                    <a:pt x="1751076" y="185927"/>
                  </a:lnTo>
                  <a:lnTo>
                    <a:pt x="1565148" y="371856"/>
                  </a:lnTo>
                  <a:close/>
                </a:path>
              </a:pathLst>
            </a:custGeom>
            <a:ln w="25400">
              <a:solidFill>
                <a:srgbClr val="00946E"/>
              </a:solidFill>
            </a:ln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6956555" y="2364487"/>
            <a:ext cx="1748789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fontAlgn="auto">
              <a:spcBef>
                <a:spcPts val="105"/>
              </a:spcBef>
              <a:spcAft>
                <a:spcPts val="0"/>
              </a:spcAft>
            </a:pPr>
            <a:r>
              <a:rPr sz="3200" b="1" i="1" dirty="0">
                <a:solidFill>
                  <a:srgbClr val="C00000"/>
                </a:solidFill>
                <a:latin typeface="Arial"/>
                <a:cs typeface="Arial"/>
              </a:rPr>
              <a:t>ОЦЕНКА</a:t>
            </a:r>
            <a:endParaRPr sz="320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24" name="object 2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63011" y="3129534"/>
            <a:ext cx="6028182" cy="1128713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3173348" y="3269705"/>
            <a:ext cx="517144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</a:pPr>
            <a:r>
              <a:rPr sz="5400" b="1" i="1" dirty="0">
                <a:solidFill>
                  <a:srgbClr val="C00000"/>
                </a:solidFill>
                <a:latin typeface="Arial"/>
                <a:cs typeface="Arial"/>
              </a:rPr>
              <a:t>ЗАКРЕПЛЕНИЕ</a:t>
            </a:r>
            <a:endParaRPr sz="540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26" name="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4064" y="4507848"/>
            <a:ext cx="2954840" cy="250105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707237" y="4417542"/>
            <a:ext cx="296291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fontAlgn="auto">
              <a:spcBef>
                <a:spcPts val="105"/>
              </a:spcBef>
              <a:spcAft>
                <a:spcPts val="0"/>
              </a:spcAft>
            </a:pPr>
            <a:r>
              <a:rPr sz="3200" b="1" i="1" spc="-25" dirty="0">
                <a:solidFill>
                  <a:srgbClr val="C00000"/>
                </a:solidFill>
                <a:latin typeface="Arial"/>
                <a:cs typeface="Arial"/>
              </a:rPr>
              <a:t>ОБЪЯСНЕНИЕ</a:t>
            </a:r>
            <a:endParaRPr sz="3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02336" y="1330451"/>
            <a:ext cx="8229600" cy="654666"/>
          </a:xfrm>
          <a:prstGeom prst="rect">
            <a:avLst/>
          </a:prstGeom>
          <a:solidFill>
            <a:srgbClr val="CCFFFF"/>
          </a:solidFill>
        </p:spPr>
        <p:txBody>
          <a:bodyPr vert="horz" wrap="square" lIns="0" tIns="38735" rIns="0" bIns="0" rtlCol="0">
            <a:spAutoFit/>
          </a:bodyPr>
          <a:lstStyle/>
          <a:p>
            <a:pPr marL="635" algn="ctr" fontAlgn="auto">
              <a:spcBef>
                <a:spcPts val="305"/>
              </a:spcBef>
              <a:spcAft>
                <a:spcPts val="0"/>
              </a:spcAft>
            </a:pPr>
            <a:r>
              <a:rPr sz="2000" b="1" spc="5" dirty="0">
                <a:solidFill>
                  <a:prstClr val="black"/>
                </a:solidFill>
                <a:latin typeface="Arial"/>
                <a:cs typeface="Arial"/>
              </a:rPr>
              <a:t>Цель</a:t>
            </a:r>
            <a:r>
              <a:rPr sz="2000" b="1" spc="-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prstClr val="black"/>
                </a:solidFill>
                <a:latin typeface="Arial"/>
                <a:cs typeface="Arial"/>
              </a:rPr>
              <a:t>профессионального</a:t>
            </a:r>
            <a:r>
              <a:rPr sz="2000" b="1" spc="-3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prstClr val="black"/>
                </a:solidFill>
                <a:latin typeface="Arial"/>
                <a:cs typeface="Arial"/>
              </a:rPr>
              <a:t>образования</a:t>
            </a:r>
            <a:r>
              <a:rPr sz="2000" b="1" spc="-3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prstClr val="black"/>
                </a:solidFill>
                <a:latin typeface="Arial"/>
                <a:cs typeface="Arial"/>
              </a:rPr>
              <a:t>–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sz="2000" b="1" spc="-5" dirty="0">
                <a:solidFill>
                  <a:srgbClr val="006666"/>
                </a:solidFill>
                <a:latin typeface="Arial"/>
                <a:cs typeface="Arial"/>
              </a:rPr>
              <a:t>овладение</a:t>
            </a:r>
            <a:r>
              <a:rPr sz="2000" b="1" spc="-4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6666"/>
                </a:solidFill>
                <a:latin typeface="Arial"/>
                <a:cs typeface="Arial"/>
              </a:rPr>
              <a:t>квалификацией</a:t>
            </a:r>
            <a:r>
              <a:rPr sz="2000" b="1" spc="-70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6666"/>
                </a:solidFill>
                <a:latin typeface="Arial"/>
                <a:cs typeface="Arial"/>
              </a:rPr>
              <a:t>(«ПОЛНОЕ</a:t>
            </a:r>
            <a:r>
              <a:rPr sz="2000" b="1" spc="-6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6666"/>
                </a:solidFill>
                <a:latin typeface="Arial"/>
                <a:cs typeface="Arial"/>
              </a:rPr>
              <a:t>УСВОЕНИЕ»)!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76" t="2401" r="37816" b="50000"/>
          <a:stretch>
            <a:fillRect/>
          </a:stretch>
        </p:blipFill>
        <p:spPr>
          <a:xfrm>
            <a:off x="107506" y="123480"/>
            <a:ext cx="814449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9932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3608" y="1563638"/>
            <a:ext cx="7272808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3200" b="1" spc="-40" dirty="0">
                <a:solidFill>
                  <a:srgbClr val="C00000"/>
                </a:solidFill>
                <a:latin typeface="Arial"/>
                <a:cs typeface="Arial"/>
              </a:rPr>
              <a:t>УПРАВЛЕНИЕ </a:t>
            </a:r>
            <a:r>
              <a:rPr sz="3200" b="1" spc="-5" dirty="0">
                <a:solidFill>
                  <a:srgbClr val="C00000"/>
                </a:solidFill>
                <a:latin typeface="Arial"/>
                <a:cs typeface="Arial"/>
              </a:rPr>
              <a:t>УЧЕБНОЙ </a:t>
            </a:r>
            <a:r>
              <a:rPr sz="3200" b="1" spc="-87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200" b="1" spc="-20" dirty="0">
                <a:solidFill>
                  <a:srgbClr val="C00000"/>
                </a:solidFill>
                <a:latin typeface="Arial"/>
                <a:cs typeface="Arial"/>
              </a:rPr>
              <a:t>МОТИВАЦИЕЙ</a:t>
            </a:r>
            <a:endParaRPr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62619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267744" y="627536"/>
            <a:ext cx="4584700" cy="32380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fontAlgn="auto">
              <a:spcBef>
                <a:spcPts val="125"/>
              </a:spcBef>
              <a:spcAft>
                <a:spcPts val="0"/>
              </a:spcAft>
            </a:pPr>
            <a:r>
              <a:rPr sz="2000" spc="10" dirty="0">
                <a:solidFill>
                  <a:srgbClr val="404040"/>
                </a:solidFill>
                <a:latin typeface="Tahoma"/>
                <a:cs typeface="Tahoma"/>
              </a:rPr>
              <a:t>УПРАВЛЕНИЕ</a:t>
            </a:r>
            <a:r>
              <a:rPr sz="2000" spc="2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10" dirty="0">
                <a:solidFill>
                  <a:srgbClr val="404040"/>
                </a:solidFill>
                <a:latin typeface="Tahoma"/>
                <a:cs typeface="Tahoma"/>
              </a:rPr>
              <a:t>УЧЕБНОЙ</a:t>
            </a:r>
            <a:r>
              <a:rPr sz="2000" spc="15" dirty="0">
                <a:solidFill>
                  <a:srgbClr val="404040"/>
                </a:solidFill>
                <a:latin typeface="Tahoma"/>
                <a:cs typeface="Tahoma"/>
              </a:rPr>
              <a:t> МОТИВАЦИЕЙ</a:t>
            </a:r>
            <a:endParaRPr sz="200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26772" y="1103568"/>
            <a:ext cx="7833359" cy="7144"/>
          </a:xfrm>
          <a:custGeom>
            <a:avLst/>
            <a:gdLst/>
            <a:ahLst/>
            <a:cxnLst/>
            <a:rect l="l" t="t" r="r" b="b"/>
            <a:pathLst>
              <a:path w="7833359" h="9525">
                <a:moveTo>
                  <a:pt x="0" y="9143"/>
                </a:moveTo>
                <a:lnTo>
                  <a:pt x="7833359" y="0"/>
                </a:lnTo>
              </a:path>
            </a:pathLst>
          </a:custGeom>
          <a:ln w="1905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3427" y="2637247"/>
            <a:ext cx="4095198" cy="103231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752348" y="1431761"/>
            <a:ext cx="5361305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 fontAlgn="auto">
              <a:spcBef>
                <a:spcPts val="95"/>
              </a:spcBef>
              <a:spcAft>
                <a:spcPts val="0"/>
              </a:spcAft>
            </a:pPr>
            <a:r>
              <a:rPr sz="4000" spc="-30" dirty="0">
                <a:solidFill>
                  <a:srgbClr val="C00000"/>
                </a:solidFill>
                <a:latin typeface="Microsoft Sans Serif"/>
                <a:cs typeface="Microsoft Sans Serif"/>
              </a:rPr>
              <a:t>Инструмент</a:t>
            </a:r>
            <a:r>
              <a:rPr sz="4000" spc="5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40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1.</a:t>
            </a:r>
            <a:endParaRPr sz="400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algn="ctr" fontAlgn="auto">
              <a:spcBef>
                <a:spcPts val="5"/>
              </a:spcBef>
              <a:spcAft>
                <a:spcPts val="0"/>
              </a:spcAft>
            </a:pPr>
            <a:r>
              <a:rPr sz="4000" spc="-60" dirty="0">
                <a:solidFill>
                  <a:srgbClr val="C00000"/>
                </a:solidFill>
                <a:latin typeface="Microsoft Sans Serif"/>
                <a:cs typeface="Microsoft Sans Serif"/>
              </a:rPr>
              <a:t>Чёткие</a:t>
            </a:r>
            <a:r>
              <a:rPr sz="4000" spc="4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4000" spc="-15" dirty="0">
                <a:solidFill>
                  <a:srgbClr val="C00000"/>
                </a:solidFill>
                <a:latin typeface="Microsoft Sans Serif"/>
                <a:cs typeface="Microsoft Sans Serif"/>
              </a:rPr>
              <a:t>понятные</a:t>
            </a:r>
            <a:r>
              <a:rPr sz="4000" spc="4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4000" spc="-40" dirty="0">
                <a:solidFill>
                  <a:srgbClr val="C00000"/>
                </a:solidFill>
                <a:latin typeface="Microsoft Sans Serif"/>
                <a:cs typeface="Microsoft Sans Serif"/>
              </a:rPr>
              <a:t>цели</a:t>
            </a:r>
            <a:endParaRPr sz="400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76" t="2401" r="37816" b="50000"/>
          <a:stretch>
            <a:fillRect/>
          </a:stretch>
        </p:blipFill>
        <p:spPr>
          <a:xfrm>
            <a:off x="107506" y="123480"/>
            <a:ext cx="814449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5888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51101" y="587329"/>
            <a:ext cx="4584700" cy="20069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fontAlgn="auto">
              <a:spcBef>
                <a:spcPts val="125"/>
              </a:spcBef>
              <a:spcAft>
                <a:spcPts val="0"/>
              </a:spcAft>
            </a:pPr>
            <a:r>
              <a:rPr sz="1200" spc="10" dirty="0">
                <a:solidFill>
                  <a:srgbClr val="404040"/>
                </a:solidFill>
                <a:latin typeface="Tahoma"/>
                <a:cs typeface="Tahoma"/>
              </a:rPr>
              <a:t>УПРАВЛЕНИЕ</a:t>
            </a:r>
            <a:r>
              <a:rPr sz="1200" spc="2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200" spc="10" dirty="0">
                <a:solidFill>
                  <a:srgbClr val="404040"/>
                </a:solidFill>
                <a:latin typeface="Tahoma"/>
                <a:cs typeface="Tahoma"/>
              </a:rPr>
              <a:t>УЧЕБНОЙ</a:t>
            </a:r>
            <a:r>
              <a:rPr sz="1200" spc="15" dirty="0">
                <a:solidFill>
                  <a:srgbClr val="404040"/>
                </a:solidFill>
                <a:latin typeface="Tahoma"/>
                <a:cs typeface="Tahoma"/>
              </a:rPr>
              <a:t> МОТИВАЦИЕЙ</a:t>
            </a:r>
            <a:endParaRPr sz="120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26772" y="1103568"/>
            <a:ext cx="7833359" cy="7144"/>
          </a:xfrm>
          <a:custGeom>
            <a:avLst/>
            <a:gdLst/>
            <a:ahLst/>
            <a:cxnLst/>
            <a:rect l="l" t="t" r="r" b="b"/>
            <a:pathLst>
              <a:path w="7833359" h="9525">
                <a:moveTo>
                  <a:pt x="0" y="9143"/>
                </a:moveTo>
                <a:lnTo>
                  <a:pt x="7833359" y="0"/>
                </a:lnTo>
              </a:path>
            </a:pathLst>
          </a:custGeom>
          <a:ln w="1905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752348" y="1431761"/>
            <a:ext cx="5361305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200" spc="-30" dirty="0">
                <a:solidFill>
                  <a:srgbClr val="C00000"/>
                </a:solidFill>
                <a:latin typeface="Microsoft Sans Serif"/>
                <a:cs typeface="Microsoft Sans Serif"/>
              </a:rPr>
              <a:t>Инструмент</a:t>
            </a:r>
            <a:r>
              <a:rPr sz="1200" spc="5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1.</a:t>
            </a:r>
            <a:endParaRPr sz="12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200" spc="-60" dirty="0">
                <a:solidFill>
                  <a:srgbClr val="C00000"/>
                </a:solidFill>
                <a:latin typeface="Microsoft Sans Serif"/>
                <a:cs typeface="Microsoft Sans Serif"/>
              </a:rPr>
              <a:t>Чёткие</a:t>
            </a:r>
            <a:r>
              <a:rPr sz="1200" spc="4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C00000"/>
                </a:solidFill>
                <a:latin typeface="Microsoft Sans Serif"/>
                <a:cs typeface="Microsoft Sans Serif"/>
              </a:rPr>
              <a:t>понятные</a:t>
            </a:r>
            <a:r>
              <a:rPr sz="1200" spc="4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200" spc="-40" dirty="0">
                <a:solidFill>
                  <a:srgbClr val="C00000"/>
                </a:solidFill>
                <a:latin typeface="Microsoft Sans Serif"/>
                <a:cs typeface="Microsoft Sans Serif"/>
              </a:rPr>
              <a:t>цели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21489" y="2695480"/>
            <a:ext cx="6463665" cy="14285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</a:pP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Приём</a:t>
            </a:r>
            <a:r>
              <a:rPr sz="1200" spc="-4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7E7E7E"/>
                </a:solidFill>
                <a:latin typeface="Calibri"/>
                <a:cs typeface="Calibri"/>
              </a:rPr>
              <a:t>1.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  <a:p>
            <a:pPr marL="12700" fontAlgn="auto">
              <a:spcBef>
                <a:spcPts val="0"/>
              </a:spcBef>
              <a:spcAft>
                <a:spcPts val="0"/>
              </a:spcAft>
            </a:pPr>
            <a:r>
              <a:rPr sz="1200" spc="-10" dirty="0">
                <a:solidFill>
                  <a:prstClr val="black"/>
                </a:solidFill>
                <a:latin typeface="Calibri"/>
                <a:cs typeface="Calibri"/>
              </a:rPr>
              <a:t>«Открытый</a:t>
            </a:r>
            <a:r>
              <a:rPr sz="1200" spc="-1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prstClr val="black"/>
                </a:solidFill>
                <a:latin typeface="Calibri"/>
                <a:cs typeface="Calibri"/>
              </a:rPr>
              <a:t>вариант</a:t>
            </a:r>
            <a:r>
              <a:rPr sz="1200" spc="-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prstClr val="black"/>
                </a:solidFill>
                <a:latin typeface="Calibri"/>
                <a:cs typeface="Calibri"/>
              </a:rPr>
              <a:t>контрольной</a:t>
            </a:r>
            <a:r>
              <a:rPr sz="1200" spc="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prstClr val="black"/>
                </a:solidFill>
                <a:latin typeface="Calibri"/>
                <a:cs typeface="Calibri"/>
              </a:rPr>
              <a:t>работы»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  <a:p>
            <a:pPr marL="12700" fontAlgn="auto">
              <a:spcBef>
                <a:spcPts val="1200"/>
              </a:spcBef>
              <a:spcAft>
                <a:spcPts val="0"/>
              </a:spcAft>
            </a:pP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Приём</a:t>
            </a:r>
            <a:r>
              <a:rPr sz="1200" spc="-4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7E7E7E"/>
                </a:solidFill>
                <a:latin typeface="Calibri"/>
                <a:cs typeface="Calibri"/>
              </a:rPr>
              <a:t>2.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  <a:p>
            <a:pPr marL="12700" fontAlgn="auto">
              <a:spcBef>
                <a:spcPts val="0"/>
              </a:spcBef>
              <a:spcAft>
                <a:spcPts val="0"/>
              </a:spcAft>
            </a:pPr>
            <a:r>
              <a:rPr sz="1200" spc="-10" dirty="0">
                <a:solidFill>
                  <a:prstClr val="black"/>
                </a:solidFill>
                <a:latin typeface="Calibri"/>
                <a:cs typeface="Calibri"/>
              </a:rPr>
              <a:t>Участие</a:t>
            </a:r>
            <a:r>
              <a:rPr sz="1200" spc="-1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prstClr val="black"/>
                </a:solidFill>
                <a:latin typeface="Calibri"/>
                <a:cs typeface="Calibri"/>
              </a:rPr>
              <a:t>студентов</a:t>
            </a:r>
            <a:r>
              <a:rPr sz="1200" spc="-2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200" spc="-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prstClr val="black"/>
                </a:solidFill>
                <a:latin typeface="Calibri"/>
                <a:cs typeface="Calibri"/>
              </a:rPr>
              <a:t>целеполагании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  <a:p>
            <a:pPr marL="12700" fontAlgn="auto">
              <a:spcBef>
                <a:spcPts val="1205"/>
              </a:spcBef>
              <a:spcAft>
                <a:spcPts val="0"/>
              </a:spcAft>
            </a:pP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Приём</a:t>
            </a:r>
            <a:r>
              <a:rPr sz="1200" spc="-4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7E7E7E"/>
                </a:solidFill>
                <a:latin typeface="Calibri"/>
                <a:cs typeface="Calibri"/>
              </a:rPr>
              <a:t>3.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  <a:p>
            <a:pPr marL="12700" fontAlgn="auto">
              <a:spcBef>
                <a:spcPts val="0"/>
              </a:spcBef>
              <a:spcAft>
                <a:spcPts val="0"/>
              </a:spcAft>
            </a:pP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Фиксация</a:t>
            </a:r>
            <a:r>
              <a:rPr sz="1200" spc="-1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200" spc="-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обсуждение</a:t>
            </a:r>
            <a:r>
              <a:rPr sz="1200" spc="-3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достигнутых</a:t>
            </a:r>
            <a:r>
              <a:rPr sz="1200" spc="-25" dirty="0">
                <a:solidFill>
                  <a:prstClr val="black"/>
                </a:solidFill>
                <a:latin typeface="Calibri"/>
                <a:cs typeface="Calibri"/>
              </a:rPr>
              <a:t> результатов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76" t="2401" r="37816" b="50000"/>
          <a:stretch>
            <a:fillRect/>
          </a:stretch>
        </p:blipFill>
        <p:spPr>
          <a:xfrm>
            <a:off x="107506" y="123480"/>
            <a:ext cx="814449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8860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21463" y="2595371"/>
            <a:ext cx="3459479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</a:pPr>
            <a:r>
              <a:rPr spc="-5" dirty="0">
                <a:solidFill>
                  <a:srgbClr val="7E7E7E"/>
                </a:solidFill>
                <a:latin typeface="Calibri"/>
                <a:cs typeface="Calibri"/>
              </a:rPr>
              <a:t>Приём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  <a:p>
            <a:pPr marL="12700" fontAlgn="auto">
              <a:spcBef>
                <a:spcPts val="0"/>
              </a:spcBef>
              <a:spcAft>
                <a:spcPts val="0"/>
              </a:spcAft>
            </a:pP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«Коммуникативная</a:t>
            </a:r>
            <a:r>
              <a:rPr spc="-6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атака»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27784" y="673698"/>
            <a:ext cx="4584700" cy="32380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fontAlgn="auto">
              <a:spcBef>
                <a:spcPts val="125"/>
              </a:spcBef>
              <a:spcAft>
                <a:spcPts val="0"/>
              </a:spcAft>
            </a:pPr>
            <a:r>
              <a:rPr sz="2000" spc="10" dirty="0">
                <a:solidFill>
                  <a:srgbClr val="404040"/>
                </a:solidFill>
                <a:latin typeface="Tahoma"/>
                <a:cs typeface="Tahoma"/>
              </a:rPr>
              <a:t>УПРАВЛЕНИЕ</a:t>
            </a:r>
            <a:r>
              <a:rPr sz="2000" spc="2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10" dirty="0">
                <a:solidFill>
                  <a:srgbClr val="404040"/>
                </a:solidFill>
                <a:latin typeface="Tahoma"/>
                <a:cs typeface="Tahoma"/>
              </a:rPr>
              <a:t>УЧЕБНОЙ</a:t>
            </a:r>
            <a:r>
              <a:rPr sz="2000" spc="15" dirty="0">
                <a:solidFill>
                  <a:srgbClr val="404040"/>
                </a:solidFill>
                <a:latin typeface="Tahoma"/>
                <a:cs typeface="Tahoma"/>
              </a:rPr>
              <a:t> МОТИВАЦИЕЙ</a:t>
            </a:r>
            <a:endParaRPr sz="200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26772" y="1103568"/>
            <a:ext cx="7833359" cy="7144"/>
          </a:xfrm>
          <a:custGeom>
            <a:avLst/>
            <a:gdLst/>
            <a:ahLst/>
            <a:cxnLst/>
            <a:rect l="l" t="t" r="r" b="b"/>
            <a:pathLst>
              <a:path w="7833359" h="9525">
                <a:moveTo>
                  <a:pt x="0" y="9143"/>
                </a:moveTo>
                <a:lnTo>
                  <a:pt x="7833359" y="0"/>
                </a:lnTo>
              </a:path>
            </a:pathLst>
          </a:custGeom>
          <a:ln w="1905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287904" y="1283875"/>
            <a:ext cx="4080510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95"/>
              </a:spcBef>
            </a:pPr>
            <a:r>
              <a:rPr sz="4000" spc="-30" dirty="0">
                <a:solidFill>
                  <a:srgbClr val="C00000"/>
                </a:solidFill>
                <a:latin typeface="Microsoft Sans Serif"/>
                <a:cs typeface="Microsoft Sans Serif"/>
              </a:rPr>
              <a:t>Инструмент</a:t>
            </a:r>
            <a:r>
              <a:rPr sz="4000" spc="5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40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2.</a:t>
            </a:r>
            <a:endParaRPr sz="40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4000" spc="-45" dirty="0">
                <a:solidFill>
                  <a:srgbClr val="C00000"/>
                </a:solidFill>
                <a:latin typeface="Microsoft Sans Serif"/>
                <a:cs typeface="Microsoft Sans Serif"/>
              </a:rPr>
              <a:t>Захват</a:t>
            </a:r>
            <a:r>
              <a:rPr sz="4000" spc="-25" dirty="0">
                <a:solidFill>
                  <a:srgbClr val="C00000"/>
                </a:solidFill>
                <a:latin typeface="Microsoft Sans Serif"/>
                <a:cs typeface="Microsoft Sans Serif"/>
              </a:rPr>
              <a:t> внимания</a:t>
            </a:r>
            <a:endParaRPr sz="4000">
              <a:latin typeface="Microsoft Sans Serif"/>
              <a:cs typeface="Microsoft Sans Serif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76" t="2401" r="37816" b="50000"/>
          <a:stretch>
            <a:fillRect/>
          </a:stretch>
        </p:blipFill>
        <p:spPr>
          <a:xfrm>
            <a:off x="153301" y="34231"/>
            <a:ext cx="814449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0497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5266" y="2582323"/>
            <a:ext cx="4738370" cy="14285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</a:pPr>
            <a:r>
              <a:rPr sz="1200" spc="-25" dirty="0">
                <a:solidFill>
                  <a:srgbClr val="7E7E7E"/>
                </a:solidFill>
                <a:latin typeface="Calibri"/>
                <a:cs typeface="Calibri"/>
              </a:rPr>
              <a:t>Метод</a:t>
            </a:r>
            <a:r>
              <a:rPr sz="1200" spc="-4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7E7E7E"/>
                </a:solidFill>
                <a:latin typeface="Calibri"/>
                <a:cs typeface="Calibri"/>
              </a:rPr>
              <a:t>1.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  <a:p>
            <a:pPr marL="12700" fontAlgn="auto">
              <a:spcBef>
                <a:spcPts val="0"/>
              </a:spcBef>
              <a:spcAft>
                <a:spcPts val="0"/>
              </a:spcAft>
            </a:pP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Смена</a:t>
            </a:r>
            <a:r>
              <a:rPr sz="1200" spc="-1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prstClr val="black"/>
                </a:solidFill>
                <a:latin typeface="Calibri"/>
                <a:cs typeface="Calibri"/>
              </a:rPr>
              <a:t>вида</a:t>
            </a:r>
            <a:r>
              <a:rPr sz="1200" spc="-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prstClr val="black"/>
                </a:solidFill>
                <a:latin typeface="Calibri"/>
                <a:cs typeface="Calibri"/>
              </a:rPr>
              <a:t>учебной</a:t>
            </a:r>
            <a:r>
              <a:rPr sz="1200" spc="-3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активности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  <a:p>
            <a:pPr marL="12700" fontAlgn="auto">
              <a:spcBef>
                <a:spcPts val="1200"/>
              </a:spcBef>
              <a:spcAft>
                <a:spcPts val="0"/>
              </a:spcAft>
            </a:pPr>
            <a:r>
              <a:rPr sz="1200" spc="-25" dirty="0">
                <a:solidFill>
                  <a:srgbClr val="7E7E7E"/>
                </a:solidFill>
                <a:latin typeface="Calibri"/>
                <a:cs typeface="Calibri"/>
              </a:rPr>
              <a:t>Метод</a:t>
            </a:r>
            <a:r>
              <a:rPr sz="1200" spc="-4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7E7E7E"/>
                </a:solidFill>
                <a:latin typeface="Calibri"/>
                <a:cs typeface="Calibri"/>
              </a:rPr>
              <a:t>2.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  <a:p>
            <a:pPr marL="12700" fontAlgn="auto">
              <a:spcBef>
                <a:spcPts val="0"/>
              </a:spcBef>
              <a:spcAft>
                <a:spcPts val="0"/>
              </a:spcAft>
            </a:pP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Смена</a:t>
            </a:r>
            <a:r>
              <a:rPr sz="1200" spc="-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prstClr val="black"/>
                </a:solidFill>
                <a:latin typeface="Calibri"/>
                <a:cs typeface="Calibri"/>
              </a:rPr>
              <a:t>ролевых</a:t>
            </a:r>
            <a:r>
              <a:rPr sz="1200" spc="-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позиций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  <a:p>
            <a:pPr marL="12700" fontAlgn="auto">
              <a:spcBef>
                <a:spcPts val="1200"/>
              </a:spcBef>
              <a:spcAft>
                <a:spcPts val="0"/>
              </a:spcAft>
            </a:pPr>
            <a:r>
              <a:rPr sz="1200" spc="-25" dirty="0">
                <a:solidFill>
                  <a:srgbClr val="7E7E7E"/>
                </a:solidFill>
                <a:latin typeface="Calibri"/>
                <a:cs typeface="Calibri"/>
              </a:rPr>
              <a:t>Метод</a:t>
            </a:r>
            <a:r>
              <a:rPr sz="1200" spc="-4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7E7E7E"/>
                </a:solidFill>
                <a:latin typeface="Calibri"/>
                <a:cs typeface="Calibri"/>
              </a:rPr>
              <a:t>3.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  <a:p>
            <a:pPr marL="12700" fontAlgn="auto">
              <a:spcBef>
                <a:spcPts val="5"/>
              </a:spcBef>
              <a:spcAft>
                <a:spcPts val="0"/>
              </a:spcAft>
            </a:pP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Построение</a:t>
            </a:r>
            <a:r>
              <a:rPr sz="1200" spc="-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эмоциональной </a:t>
            </a:r>
            <a:r>
              <a:rPr sz="1200" dirty="0">
                <a:solidFill>
                  <a:prstClr val="black"/>
                </a:solidFill>
                <a:latin typeface="Calibri"/>
                <a:cs typeface="Calibri"/>
              </a:rPr>
              <a:t>кривой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51101" y="627536"/>
            <a:ext cx="4584700" cy="20069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fontAlgn="auto">
              <a:spcBef>
                <a:spcPts val="125"/>
              </a:spcBef>
              <a:spcAft>
                <a:spcPts val="0"/>
              </a:spcAft>
            </a:pPr>
            <a:r>
              <a:rPr sz="1200" spc="10" dirty="0">
                <a:solidFill>
                  <a:srgbClr val="404040"/>
                </a:solidFill>
                <a:latin typeface="Tahoma"/>
                <a:cs typeface="Tahoma"/>
              </a:rPr>
              <a:t>УПРАВЛЕНИЕ</a:t>
            </a:r>
            <a:r>
              <a:rPr sz="1200" spc="2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200" spc="10" dirty="0">
                <a:solidFill>
                  <a:srgbClr val="404040"/>
                </a:solidFill>
                <a:latin typeface="Tahoma"/>
                <a:cs typeface="Tahoma"/>
              </a:rPr>
              <a:t>УЧЕБНОЙ</a:t>
            </a:r>
            <a:r>
              <a:rPr sz="1200" spc="15" dirty="0">
                <a:solidFill>
                  <a:srgbClr val="404040"/>
                </a:solidFill>
                <a:latin typeface="Tahoma"/>
                <a:cs typeface="Tahoma"/>
              </a:rPr>
              <a:t> МОТИВАЦИЕЙ</a:t>
            </a:r>
            <a:endParaRPr sz="120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26772" y="1103568"/>
            <a:ext cx="7833359" cy="7144"/>
          </a:xfrm>
          <a:custGeom>
            <a:avLst/>
            <a:gdLst/>
            <a:ahLst/>
            <a:cxnLst/>
            <a:rect l="l" t="t" r="r" b="b"/>
            <a:pathLst>
              <a:path w="7833359" h="9525">
                <a:moveTo>
                  <a:pt x="0" y="9143"/>
                </a:moveTo>
                <a:lnTo>
                  <a:pt x="7833359" y="0"/>
                </a:lnTo>
              </a:path>
            </a:pathLst>
          </a:custGeom>
          <a:ln w="1905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739264" y="1382174"/>
            <a:ext cx="5320030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95"/>
              </a:spcBef>
            </a:pPr>
            <a:r>
              <a:rPr sz="1200" spc="-30" dirty="0">
                <a:solidFill>
                  <a:srgbClr val="C00000"/>
                </a:solidFill>
                <a:latin typeface="Microsoft Sans Serif"/>
                <a:cs typeface="Microsoft Sans Serif"/>
              </a:rPr>
              <a:t>Инструмент</a:t>
            </a:r>
            <a:r>
              <a:rPr sz="1200" spc="5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3.</a:t>
            </a:r>
            <a:endParaRPr sz="12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1200" spc="-30" dirty="0">
                <a:solidFill>
                  <a:srgbClr val="C00000"/>
                </a:solidFill>
                <a:latin typeface="Microsoft Sans Serif"/>
                <a:cs typeface="Microsoft Sans Serif"/>
              </a:rPr>
              <a:t>Поддержание</a:t>
            </a:r>
            <a:r>
              <a:rPr sz="1200" spc="2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настроя</a:t>
            </a:r>
            <a:endParaRPr sz="1200">
              <a:latin typeface="Microsoft Sans Serif"/>
              <a:cs typeface="Microsoft Sans Serif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76" t="2401" r="37816" b="50000"/>
          <a:stretch>
            <a:fillRect/>
          </a:stretch>
        </p:blipFill>
        <p:spPr>
          <a:xfrm>
            <a:off x="107506" y="123480"/>
            <a:ext cx="814449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577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82062" y="484332"/>
            <a:ext cx="4584700" cy="32380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fontAlgn="auto">
              <a:spcBef>
                <a:spcPts val="125"/>
              </a:spcBef>
              <a:spcAft>
                <a:spcPts val="0"/>
              </a:spcAft>
            </a:pPr>
            <a:r>
              <a:rPr sz="2000" spc="10" dirty="0">
                <a:solidFill>
                  <a:srgbClr val="404040"/>
                </a:solidFill>
                <a:latin typeface="Tahoma"/>
                <a:cs typeface="Tahoma"/>
              </a:rPr>
              <a:t>УПРАВЛЕНИЕ</a:t>
            </a:r>
            <a:r>
              <a:rPr sz="2000" spc="2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10" dirty="0">
                <a:solidFill>
                  <a:srgbClr val="404040"/>
                </a:solidFill>
                <a:latin typeface="Tahoma"/>
                <a:cs typeface="Tahoma"/>
              </a:rPr>
              <a:t>УЧЕБНОЙ</a:t>
            </a:r>
            <a:r>
              <a:rPr sz="2000" spc="15" dirty="0">
                <a:solidFill>
                  <a:srgbClr val="404040"/>
                </a:solidFill>
                <a:latin typeface="Tahoma"/>
                <a:cs typeface="Tahoma"/>
              </a:rPr>
              <a:t> МОТИВАЦИЕЙ</a:t>
            </a:r>
            <a:endParaRPr sz="200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26772" y="1103568"/>
            <a:ext cx="7833359" cy="7144"/>
          </a:xfrm>
          <a:custGeom>
            <a:avLst/>
            <a:gdLst/>
            <a:ahLst/>
            <a:cxnLst/>
            <a:rect l="l" t="t" r="r" b="b"/>
            <a:pathLst>
              <a:path w="7833359" h="9525">
                <a:moveTo>
                  <a:pt x="0" y="9143"/>
                </a:moveTo>
                <a:lnTo>
                  <a:pt x="7833359" y="0"/>
                </a:lnTo>
              </a:path>
            </a:pathLst>
          </a:custGeom>
          <a:ln w="1905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80614" y="1973828"/>
            <a:ext cx="2769870" cy="247567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indent="-457200" fontAlgn="auto">
              <a:spcBef>
                <a:spcPts val="105"/>
              </a:spcBef>
              <a:spcAft>
                <a:spcPts val="0"/>
              </a:spcAft>
              <a:buFont typeface="Microsoft Sans Serif"/>
              <a:buChar char="•"/>
              <a:tabLst>
                <a:tab pos="469265" algn="l"/>
                <a:tab pos="469900" algn="l"/>
              </a:tabLst>
            </a:pPr>
            <a:r>
              <a:rPr sz="3200" spc="-10" dirty="0">
                <a:solidFill>
                  <a:prstClr val="black"/>
                </a:solidFill>
                <a:latin typeface="Calibri"/>
                <a:cs typeface="Calibri"/>
              </a:rPr>
              <a:t>Организатор</a:t>
            </a:r>
            <a:endParaRPr sz="3200">
              <a:solidFill>
                <a:prstClr val="black"/>
              </a:solidFill>
              <a:latin typeface="Calibri"/>
              <a:cs typeface="Calibri"/>
            </a:endParaRPr>
          </a:p>
          <a:p>
            <a:pPr marL="469900" indent="-457200" fontAlgn="auto">
              <a:spcBef>
                <a:spcPts val="0"/>
              </a:spcBef>
              <a:spcAft>
                <a:spcPts val="0"/>
              </a:spcAft>
              <a:buFont typeface="Microsoft Sans Serif"/>
              <a:buChar char="•"/>
              <a:tabLst>
                <a:tab pos="469265" algn="l"/>
                <a:tab pos="469900" algn="l"/>
              </a:tabLst>
            </a:pPr>
            <a:r>
              <a:rPr sz="3200" spc="-20" dirty="0">
                <a:solidFill>
                  <a:prstClr val="black"/>
                </a:solidFill>
                <a:latin typeface="Calibri"/>
                <a:cs typeface="Calibri"/>
              </a:rPr>
              <a:t>Координатор</a:t>
            </a:r>
            <a:endParaRPr sz="3200">
              <a:solidFill>
                <a:prstClr val="black"/>
              </a:solidFill>
              <a:latin typeface="Calibri"/>
              <a:cs typeface="Calibri"/>
            </a:endParaRPr>
          </a:p>
          <a:p>
            <a:pPr marL="469900" indent="-457200" fontAlgn="auto">
              <a:spcBef>
                <a:spcPts val="0"/>
              </a:spcBef>
              <a:spcAft>
                <a:spcPts val="0"/>
              </a:spcAft>
              <a:buFont typeface="Microsoft Sans Serif"/>
              <a:buChar char="•"/>
              <a:tabLst>
                <a:tab pos="469265" algn="l"/>
                <a:tab pos="469900" algn="l"/>
              </a:tabLst>
            </a:pPr>
            <a:r>
              <a:rPr sz="3200" spc="-30" dirty="0">
                <a:solidFill>
                  <a:prstClr val="black"/>
                </a:solidFill>
                <a:latin typeface="Calibri"/>
                <a:cs typeface="Calibri"/>
              </a:rPr>
              <a:t>Консультант</a:t>
            </a:r>
            <a:endParaRPr sz="3200">
              <a:solidFill>
                <a:prstClr val="black"/>
              </a:solidFill>
              <a:latin typeface="Calibri"/>
              <a:cs typeface="Calibri"/>
            </a:endParaRPr>
          </a:p>
          <a:p>
            <a:pPr marL="469900" indent="-457200" fontAlgn="auto">
              <a:spcBef>
                <a:spcPts val="5"/>
              </a:spcBef>
              <a:spcAft>
                <a:spcPts val="0"/>
              </a:spcAft>
              <a:buFont typeface="Microsoft Sans Serif"/>
              <a:buChar char="•"/>
              <a:tabLst>
                <a:tab pos="469265" algn="l"/>
                <a:tab pos="469900" algn="l"/>
              </a:tabLst>
            </a:pPr>
            <a:r>
              <a:rPr sz="3200" spc="-5" dirty="0">
                <a:solidFill>
                  <a:prstClr val="black"/>
                </a:solidFill>
                <a:latin typeface="Calibri"/>
                <a:cs typeface="Calibri"/>
              </a:rPr>
              <a:t>Эксперт</a:t>
            </a:r>
            <a:endParaRPr sz="3200">
              <a:solidFill>
                <a:prstClr val="black"/>
              </a:solidFill>
              <a:latin typeface="Calibri"/>
              <a:cs typeface="Calibri"/>
            </a:endParaRPr>
          </a:p>
          <a:p>
            <a:pPr marL="469900" indent="-457200" fontAlgn="auto">
              <a:spcBef>
                <a:spcPts val="0"/>
              </a:spcBef>
              <a:spcAft>
                <a:spcPts val="0"/>
              </a:spcAft>
              <a:buFont typeface="Microsoft Sans Serif"/>
              <a:buChar char="•"/>
              <a:tabLst>
                <a:tab pos="469265" algn="l"/>
                <a:tab pos="469900" algn="l"/>
              </a:tabLst>
            </a:pPr>
            <a:r>
              <a:rPr sz="3200" spc="-50" dirty="0">
                <a:solidFill>
                  <a:prstClr val="black"/>
                </a:solidFill>
                <a:latin typeface="Calibri"/>
                <a:cs typeface="Calibri"/>
              </a:rPr>
              <a:t>Тьютор</a:t>
            </a:r>
            <a:endParaRPr sz="3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13882" y="1973828"/>
            <a:ext cx="2905760" cy="247567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indent="-457200" fontAlgn="auto">
              <a:spcBef>
                <a:spcPts val="105"/>
              </a:spcBef>
              <a:spcAft>
                <a:spcPts val="0"/>
              </a:spcAft>
              <a:buFont typeface="Microsoft Sans Serif"/>
              <a:buChar char="•"/>
              <a:tabLst>
                <a:tab pos="469265" algn="l"/>
                <a:tab pos="469900" algn="l"/>
              </a:tabLst>
            </a:pPr>
            <a:r>
              <a:rPr sz="3200" spc="-20" dirty="0">
                <a:solidFill>
                  <a:prstClr val="black"/>
                </a:solidFill>
                <a:latin typeface="Calibri"/>
                <a:cs typeface="Calibri"/>
              </a:rPr>
              <a:t>Коуч</a:t>
            </a:r>
            <a:endParaRPr sz="3200">
              <a:solidFill>
                <a:prstClr val="black"/>
              </a:solidFill>
              <a:latin typeface="Calibri"/>
              <a:cs typeface="Calibri"/>
            </a:endParaRPr>
          </a:p>
          <a:p>
            <a:pPr marL="469900" indent="-457200" fontAlgn="auto">
              <a:spcBef>
                <a:spcPts val="0"/>
              </a:spcBef>
              <a:spcAft>
                <a:spcPts val="0"/>
              </a:spcAft>
              <a:buFont typeface="Microsoft Sans Serif"/>
              <a:buChar char="•"/>
              <a:tabLst>
                <a:tab pos="469265" algn="l"/>
                <a:tab pos="469900" algn="l"/>
              </a:tabLst>
            </a:pPr>
            <a:r>
              <a:rPr sz="3200" spc="-5" dirty="0">
                <a:solidFill>
                  <a:prstClr val="black"/>
                </a:solidFill>
                <a:latin typeface="Calibri"/>
                <a:cs typeface="Calibri"/>
              </a:rPr>
              <a:t>Мастер</a:t>
            </a:r>
            <a:endParaRPr sz="3200">
              <a:solidFill>
                <a:prstClr val="black"/>
              </a:solidFill>
              <a:latin typeface="Calibri"/>
              <a:cs typeface="Calibri"/>
            </a:endParaRPr>
          </a:p>
          <a:p>
            <a:pPr marL="469900" indent="-457200" fontAlgn="auto">
              <a:spcBef>
                <a:spcPts val="0"/>
              </a:spcBef>
              <a:spcAft>
                <a:spcPts val="0"/>
              </a:spcAft>
              <a:buFont typeface="Microsoft Sans Serif"/>
              <a:buChar char="•"/>
              <a:tabLst>
                <a:tab pos="469265" algn="l"/>
                <a:tab pos="469900" algn="l"/>
              </a:tabLst>
            </a:pPr>
            <a:r>
              <a:rPr sz="3200" spc="-5" dirty="0">
                <a:solidFill>
                  <a:prstClr val="black"/>
                </a:solidFill>
                <a:latin typeface="Calibri"/>
                <a:cs typeface="Calibri"/>
              </a:rPr>
              <a:t>Проект-лидер</a:t>
            </a:r>
            <a:endParaRPr sz="3200">
              <a:solidFill>
                <a:prstClr val="black"/>
              </a:solidFill>
              <a:latin typeface="Calibri"/>
              <a:cs typeface="Calibri"/>
            </a:endParaRPr>
          </a:p>
          <a:p>
            <a:pPr marL="469900" indent="-457200" fontAlgn="auto">
              <a:spcBef>
                <a:spcPts val="5"/>
              </a:spcBef>
              <a:spcAft>
                <a:spcPts val="0"/>
              </a:spcAft>
              <a:buFont typeface="Microsoft Sans Serif"/>
              <a:buChar char="•"/>
              <a:tabLst>
                <a:tab pos="469265" algn="l"/>
                <a:tab pos="469900" algn="l"/>
              </a:tabLst>
            </a:pPr>
            <a:r>
              <a:rPr sz="3200" dirty="0">
                <a:solidFill>
                  <a:prstClr val="black"/>
                </a:solidFill>
                <a:latin typeface="Calibri"/>
                <a:cs typeface="Calibri"/>
              </a:rPr>
              <a:t>Партнер</a:t>
            </a:r>
            <a:endParaRPr sz="3200">
              <a:solidFill>
                <a:prstClr val="black"/>
              </a:solidFill>
              <a:latin typeface="Calibri"/>
              <a:cs typeface="Calibri"/>
            </a:endParaRPr>
          </a:p>
          <a:p>
            <a:pPr marL="469900" indent="-457200" fontAlgn="auto">
              <a:spcBef>
                <a:spcPts val="0"/>
              </a:spcBef>
              <a:spcAft>
                <a:spcPts val="0"/>
              </a:spcAft>
              <a:buFont typeface="Microsoft Sans Serif"/>
              <a:buChar char="•"/>
              <a:tabLst>
                <a:tab pos="469265" algn="l"/>
                <a:tab pos="469900" algn="l"/>
              </a:tabLst>
            </a:pPr>
            <a:r>
              <a:rPr sz="3200" spc="-10" dirty="0">
                <a:solidFill>
                  <a:prstClr val="black"/>
                </a:solidFill>
                <a:latin typeface="Calibri"/>
                <a:cs typeface="Calibri"/>
              </a:rPr>
              <a:t>Фасилитатор</a:t>
            </a:r>
            <a:endParaRPr sz="3200">
              <a:solidFill>
                <a:prstClr val="black"/>
              </a:solidFill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528" y="2168694"/>
            <a:ext cx="2226554" cy="2085946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621660" y="1437094"/>
            <a:ext cx="572516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0" dirty="0">
                <a:solidFill>
                  <a:srgbClr val="C00000"/>
                </a:solidFill>
                <a:latin typeface="Microsoft Sans Serif"/>
                <a:cs typeface="Microsoft Sans Serif"/>
              </a:rPr>
              <a:t>Ролевые</a:t>
            </a:r>
            <a:r>
              <a:rPr sz="3600" spc="4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3600" spc="-40" dirty="0">
                <a:solidFill>
                  <a:srgbClr val="C00000"/>
                </a:solidFill>
                <a:latin typeface="Microsoft Sans Serif"/>
                <a:cs typeface="Microsoft Sans Serif"/>
              </a:rPr>
              <a:t>позиции</a:t>
            </a:r>
            <a:r>
              <a:rPr sz="3600" spc="1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3600" spc="-60" dirty="0">
                <a:solidFill>
                  <a:srgbClr val="C00000"/>
                </a:solidFill>
                <a:latin typeface="Microsoft Sans Serif"/>
                <a:cs typeface="Microsoft Sans Serif"/>
              </a:rPr>
              <a:t>педагога</a:t>
            </a:r>
            <a:endParaRPr sz="3600">
              <a:latin typeface="Microsoft Sans Serif"/>
              <a:cs typeface="Microsoft Sans Serif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76" t="2401" r="37816" b="50000"/>
          <a:stretch>
            <a:fillRect/>
          </a:stretch>
        </p:blipFill>
        <p:spPr>
          <a:xfrm>
            <a:off x="335617" y="133013"/>
            <a:ext cx="814449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2032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1991" y="2325570"/>
            <a:ext cx="7206270" cy="262955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58295" y="1878236"/>
            <a:ext cx="218757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</a:pP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Эмоциональный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8293" y="2152328"/>
            <a:ext cx="54038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</a:pP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фон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25133" y="3871913"/>
            <a:ext cx="85280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</a:pP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Вре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я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06548" y="2112797"/>
            <a:ext cx="23241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fontAlgn="auto">
              <a:spcBef>
                <a:spcPts val="105"/>
              </a:spcBef>
              <a:spcAft>
                <a:spcPts val="0"/>
              </a:spcAft>
            </a:pPr>
            <a:r>
              <a:rPr sz="3200" b="1" dirty="0">
                <a:solidFill>
                  <a:srgbClr val="00AF50"/>
                </a:solidFill>
                <a:latin typeface="Calibri"/>
                <a:cs typeface="Calibri"/>
              </a:rPr>
              <a:t>1</a:t>
            </a:r>
            <a:endParaRPr sz="3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45485" y="2204943"/>
            <a:ext cx="231775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fontAlgn="auto">
              <a:spcBef>
                <a:spcPts val="105"/>
              </a:spcBef>
              <a:spcAft>
                <a:spcPts val="0"/>
              </a:spcAft>
            </a:pPr>
            <a:r>
              <a:rPr sz="3200" b="1" dirty="0">
                <a:solidFill>
                  <a:srgbClr val="00AF50"/>
                </a:solidFill>
                <a:latin typeface="Calibri"/>
                <a:cs typeface="Calibri"/>
              </a:rPr>
              <a:t>2</a:t>
            </a:r>
            <a:endParaRPr sz="3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62193" y="2160842"/>
            <a:ext cx="231775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fontAlgn="auto">
              <a:spcBef>
                <a:spcPts val="105"/>
              </a:spcBef>
              <a:spcAft>
                <a:spcPts val="0"/>
              </a:spcAft>
            </a:pPr>
            <a:r>
              <a:rPr sz="3200" b="1" dirty="0">
                <a:solidFill>
                  <a:srgbClr val="00AF50"/>
                </a:solidFill>
                <a:latin typeface="Calibri"/>
                <a:cs typeface="Calibri"/>
              </a:rPr>
              <a:t>3</a:t>
            </a:r>
            <a:endParaRPr sz="3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40433" y="535649"/>
            <a:ext cx="4584700" cy="32380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fontAlgn="auto">
              <a:spcBef>
                <a:spcPts val="125"/>
              </a:spcBef>
              <a:spcAft>
                <a:spcPts val="0"/>
              </a:spcAft>
            </a:pPr>
            <a:r>
              <a:rPr sz="2000" spc="10" dirty="0">
                <a:solidFill>
                  <a:srgbClr val="404040"/>
                </a:solidFill>
                <a:latin typeface="Tahoma"/>
                <a:cs typeface="Tahoma"/>
              </a:rPr>
              <a:t>УПРАВЛЕНИЕ</a:t>
            </a:r>
            <a:r>
              <a:rPr sz="2000" spc="2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10" dirty="0">
                <a:solidFill>
                  <a:srgbClr val="404040"/>
                </a:solidFill>
                <a:latin typeface="Tahoma"/>
                <a:cs typeface="Tahoma"/>
              </a:rPr>
              <a:t>УЧЕБНОЙ</a:t>
            </a:r>
            <a:r>
              <a:rPr sz="2000" spc="15" dirty="0">
                <a:solidFill>
                  <a:srgbClr val="404040"/>
                </a:solidFill>
                <a:latin typeface="Tahoma"/>
                <a:cs typeface="Tahoma"/>
              </a:rPr>
              <a:t> МОТИВАЦИЕЙ</a:t>
            </a:r>
            <a:endParaRPr sz="200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26772" y="1103568"/>
            <a:ext cx="7833359" cy="7144"/>
          </a:xfrm>
          <a:custGeom>
            <a:avLst/>
            <a:gdLst/>
            <a:ahLst/>
            <a:cxnLst/>
            <a:rect l="l" t="t" r="r" b="b"/>
            <a:pathLst>
              <a:path w="7833359" h="9525">
                <a:moveTo>
                  <a:pt x="0" y="9143"/>
                </a:moveTo>
                <a:lnTo>
                  <a:pt x="7833359" y="0"/>
                </a:lnTo>
              </a:path>
            </a:pathLst>
          </a:custGeom>
          <a:ln w="1905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317753" y="1368742"/>
            <a:ext cx="6073775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5" dirty="0">
                <a:solidFill>
                  <a:srgbClr val="21218A"/>
                </a:solidFill>
                <a:latin typeface="Microsoft Sans Serif"/>
                <a:cs typeface="Microsoft Sans Serif"/>
              </a:rPr>
              <a:t>Эмоциональная </a:t>
            </a:r>
            <a:r>
              <a:rPr sz="3200" spc="-40" dirty="0">
                <a:solidFill>
                  <a:srgbClr val="21218A"/>
                </a:solidFill>
                <a:latin typeface="Microsoft Sans Serif"/>
                <a:cs typeface="Microsoft Sans Serif"/>
              </a:rPr>
              <a:t>кривая</a:t>
            </a:r>
            <a:r>
              <a:rPr sz="3200" spc="15" dirty="0">
                <a:solidFill>
                  <a:srgbClr val="21218A"/>
                </a:solidFill>
                <a:latin typeface="Microsoft Sans Serif"/>
                <a:cs typeface="Microsoft Sans Serif"/>
              </a:rPr>
              <a:t> </a:t>
            </a:r>
            <a:r>
              <a:rPr sz="3200" spc="-25" dirty="0">
                <a:solidFill>
                  <a:srgbClr val="21218A"/>
                </a:solidFill>
                <a:latin typeface="Microsoft Sans Serif"/>
                <a:cs typeface="Microsoft Sans Serif"/>
              </a:rPr>
              <a:t>занятия</a:t>
            </a:r>
            <a:endParaRPr sz="3200">
              <a:latin typeface="Microsoft Sans Serif"/>
              <a:cs typeface="Microsoft Sans Serif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76" t="2401" r="37816" b="50000"/>
          <a:stretch>
            <a:fillRect/>
          </a:stretch>
        </p:blipFill>
        <p:spPr>
          <a:xfrm>
            <a:off x="158293" y="95456"/>
            <a:ext cx="814449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8303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73835" y="2299145"/>
            <a:ext cx="3064510" cy="19518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</a:pPr>
            <a:r>
              <a:rPr sz="1200" dirty="0">
                <a:solidFill>
                  <a:srgbClr val="7E7E7E"/>
                </a:solidFill>
                <a:latin typeface="Calibri"/>
                <a:cs typeface="Calibri"/>
              </a:rPr>
              <a:t>Приём</a:t>
            </a:r>
            <a:r>
              <a:rPr sz="1200" spc="-4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7E7E7E"/>
                </a:solidFill>
                <a:latin typeface="Calibri"/>
                <a:cs typeface="Calibri"/>
              </a:rPr>
              <a:t>1.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  <a:p>
            <a:pPr marL="12700" fontAlgn="auto">
              <a:spcBef>
                <a:spcPts val="0"/>
              </a:spcBef>
              <a:spcAft>
                <a:spcPts val="0"/>
              </a:spcAft>
            </a:pPr>
            <a:r>
              <a:rPr sz="1200" spc="-10" dirty="0">
                <a:solidFill>
                  <a:prstClr val="black"/>
                </a:solidFill>
                <a:latin typeface="Calibri"/>
                <a:cs typeface="Calibri"/>
              </a:rPr>
              <a:t>«Интрига»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  <a:p>
            <a:pPr marL="12700" fontAlgn="auto">
              <a:spcBef>
                <a:spcPts val="1200"/>
              </a:spcBef>
              <a:spcAft>
                <a:spcPts val="0"/>
              </a:spcAft>
            </a:pPr>
            <a:r>
              <a:rPr sz="1200" dirty="0">
                <a:solidFill>
                  <a:srgbClr val="7E7E7E"/>
                </a:solidFill>
                <a:latin typeface="Calibri"/>
                <a:cs typeface="Calibri"/>
              </a:rPr>
              <a:t>Приём</a:t>
            </a:r>
            <a:r>
              <a:rPr sz="1200" spc="-4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7E7E7E"/>
                </a:solidFill>
                <a:latin typeface="Calibri"/>
                <a:cs typeface="Calibri"/>
              </a:rPr>
              <a:t>2.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  <a:p>
            <a:pPr marL="12700" fontAlgn="auto">
              <a:spcBef>
                <a:spcPts val="0"/>
              </a:spcBef>
              <a:spcAft>
                <a:spcPts val="0"/>
              </a:spcAft>
            </a:pPr>
            <a:r>
              <a:rPr sz="1200" spc="-10" dirty="0">
                <a:solidFill>
                  <a:prstClr val="black"/>
                </a:solidFill>
                <a:latin typeface="Calibri"/>
                <a:cs typeface="Calibri"/>
              </a:rPr>
              <a:t>«Провокация»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  <a:p>
            <a:pPr marL="12700" fontAlgn="auto">
              <a:spcBef>
                <a:spcPts val="1200"/>
              </a:spcBef>
              <a:spcAft>
                <a:spcPts val="0"/>
              </a:spcAft>
            </a:pPr>
            <a:r>
              <a:rPr sz="1200" dirty="0">
                <a:solidFill>
                  <a:srgbClr val="7E7E7E"/>
                </a:solidFill>
                <a:latin typeface="Calibri"/>
                <a:cs typeface="Calibri"/>
              </a:rPr>
              <a:t>Приём</a:t>
            </a:r>
            <a:r>
              <a:rPr sz="1200" spc="-4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7E7E7E"/>
                </a:solidFill>
                <a:latin typeface="Calibri"/>
                <a:cs typeface="Calibri"/>
              </a:rPr>
              <a:t>3.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  <a:p>
            <a:pPr marL="12700" fontAlgn="auto"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prstClr val="black"/>
                </a:solidFill>
                <a:latin typeface="Calibri"/>
                <a:cs typeface="Calibri"/>
              </a:rPr>
              <a:t>Внесение</a:t>
            </a:r>
            <a:r>
              <a:rPr sz="1200" spc="-4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prstClr val="black"/>
                </a:solidFill>
                <a:latin typeface="Calibri"/>
                <a:cs typeface="Calibri"/>
              </a:rPr>
              <a:t>изменений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  <a:p>
            <a:pPr marL="12700" fontAlgn="auto">
              <a:spcBef>
                <a:spcPts val="1205"/>
              </a:spcBef>
              <a:spcAft>
                <a:spcPts val="0"/>
              </a:spcAft>
            </a:pPr>
            <a:r>
              <a:rPr sz="1200" dirty="0">
                <a:solidFill>
                  <a:srgbClr val="7E7E7E"/>
                </a:solidFill>
                <a:latin typeface="Calibri"/>
                <a:cs typeface="Calibri"/>
              </a:rPr>
              <a:t>Приём</a:t>
            </a:r>
            <a:r>
              <a:rPr sz="1200" spc="-4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7E7E7E"/>
                </a:solidFill>
                <a:latin typeface="Calibri"/>
                <a:cs typeface="Calibri"/>
              </a:rPr>
              <a:t>4.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  <a:p>
            <a:pPr marL="12700" fontAlgn="auto">
              <a:spcBef>
                <a:spcPts val="0"/>
              </a:spcBef>
              <a:spcAft>
                <a:spcPts val="0"/>
              </a:spcAft>
            </a:pP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Эмоциональная</a:t>
            </a:r>
            <a:r>
              <a:rPr sz="1200" spc="-4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деталь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56958" y="625789"/>
            <a:ext cx="4584700" cy="20069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fontAlgn="auto">
              <a:spcBef>
                <a:spcPts val="125"/>
              </a:spcBef>
              <a:spcAft>
                <a:spcPts val="0"/>
              </a:spcAft>
            </a:pPr>
            <a:r>
              <a:rPr sz="1200" spc="10" dirty="0">
                <a:solidFill>
                  <a:srgbClr val="404040"/>
                </a:solidFill>
                <a:latin typeface="Tahoma"/>
                <a:cs typeface="Tahoma"/>
              </a:rPr>
              <a:t>УПРАВЛЕНИЕ</a:t>
            </a:r>
            <a:r>
              <a:rPr sz="1200" spc="2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200" spc="10" dirty="0">
                <a:solidFill>
                  <a:srgbClr val="404040"/>
                </a:solidFill>
                <a:latin typeface="Tahoma"/>
                <a:cs typeface="Tahoma"/>
              </a:rPr>
              <a:t>УЧЕБНОЙ</a:t>
            </a:r>
            <a:r>
              <a:rPr sz="1200" spc="15" dirty="0">
                <a:solidFill>
                  <a:srgbClr val="404040"/>
                </a:solidFill>
                <a:latin typeface="Tahoma"/>
                <a:cs typeface="Tahoma"/>
              </a:rPr>
              <a:t> МОТИВАЦИЕЙ</a:t>
            </a:r>
            <a:endParaRPr sz="120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26772" y="1103568"/>
            <a:ext cx="7833359" cy="7144"/>
          </a:xfrm>
          <a:custGeom>
            <a:avLst/>
            <a:gdLst/>
            <a:ahLst/>
            <a:cxnLst/>
            <a:rect l="l" t="t" r="r" b="b"/>
            <a:pathLst>
              <a:path w="7833359" h="9525">
                <a:moveTo>
                  <a:pt x="0" y="9143"/>
                </a:moveTo>
                <a:lnTo>
                  <a:pt x="7833359" y="0"/>
                </a:lnTo>
              </a:path>
            </a:pathLst>
          </a:custGeom>
          <a:ln w="1905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76048" y="1368456"/>
            <a:ext cx="6726555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200" spc="-30" dirty="0">
                <a:solidFill>
                  <a:srgbClr val="C00000"/>
                </a:solidFill>
                <a:latin typeface="Calibri"/>
                <a:cs typeface="Calibri"/>
              </a:rPr>
              <a:t>Метод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200" spc="-5" dirty="0">
                <a:solidFill>
                  <a:srgbClr val="C00000"/>
                </a:solidFill>
                <a:latin typeface="Calibri"/>
                <a:cs typeface="Calibri"/>
              </a:rPr>
              <a:t>«Построение</a:t>
            </a:r>
            <a:r>
              <a:rPr sz="1200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C00000"/>
                </a:solidFill>
                <a:latin typeface="Calibri"/>
                <a:cs typeface="Calibri"/>
              </a:rPr>
              <a:t>эмоциональной</a:t>
            </a:r>
            <a:r>
              <a:rPr sz="1200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C00000"/>
                </a:solidFill>
                <a:latin typeface="Calibri"/>
                <a:cs typeface="Calibri"/>
              </a:rPr>
              <a:t>кривой»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14965" y="2388012"/>
            <a:ext cx="2657212" cy="9723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76" t="2401" r="37816" b="50000"/>
          <a:stretch>
            <a:fillRect/>
          </a:stretch>
        </p:blipFill>
        <p:spPr>
          <a:xfrm>
            <a:off x="107506" y="123480"/>
            <a:ext cx="814449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4914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35896" y="522584"/>
            <a:ext cx="4584700" cy="20069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spc="10" dirty="0"/>
              <a:t>УПРАВЛЕНИЕ</a:t>
            </a:r>
            <a:r>
              <a:rPr sz="1200" spc="25" dirty="0"/>
              <a:t> </a:t>
            </a:r>
            <a:r>
              <a:rPr sz="1200" spc="10" dirty="0"/>
              <a:t>УЧЕБНОЙ</a:t>
            </a:r>
            <a:r>
              <a:rPr sz="1200" spc="15" dirty="0"/>
              <a:t> МОТИВАЦИЕЙ</a:t>
            </a:r>
          </a:p>
        </p:txBody>
      </p:sp>
      <p:sp>
        <p:nvSpPr>
          <p:cNvPr id="6" name="object 6"/>
          <p:cNvSpPr/>
          <p:nvPr/>
        </p:nvSpPr>
        <p:spPr>
          <a:xfrm>
            <a:off x="826772" y="1103568"/>
            <a:ext cx="7833359" cy="7144"/>
          </a:xfrm>
          <a:custGeom>
            <a:avLst/>
            <a:gdLst/>
            <a:ahLst/>
            <a:cxnLst/>
            <a:rect l="l" t="t" r="r" b="b"/>
            <a:pathLst>
              <a:path w="7833359" h="9525">
                <a:moveTo>
                  <a:pt x="0" y="9143"/>
                </a:moveTo>
                <a:lnTo>
                  <a:pt x="7833359" y="0"/>
                </a:lnTo>
              </a:path>
            </a:pathLst>
          </a:custGeom>
          <a:ln w="1905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92177" y="1172814"/>
            <a:ext cx="5805805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 fontAlgn="auto">
              <a:spcBef>
                <a:spcPts val="105"/>
              </a:spcBef>
              <a:spcAft>
                <a:spcPts val="0"/>
              </a:spcAft>
            </a:pPr>
            <a:r>
              <a:rPr sz="1200" dirty="0">
                <a:solidFill>
                  <a:srgbClr val="C00000"/>
                </a:solidFill>
                <a:latin typeface="Calibri"/>
                <a:cs typeface="Calibri"/>
              </a:rPr>
              <a:t>Эмоциональные</a:t>
            </a:r>
            <a:r>
              <a:rPr sz="1200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C00000"/>
                </a:solidFill>
                <a:latin typeface="Calibri"/>
                <a:cs typeface="Calibri"/>
              </a:rPr>
              <a:t>приёмы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  <a:p>
            <a:pPr algn="ctr" fontAlgn="auto">
              <a:spcBef>
                <a:spcPts val="20"/>
              </a:spcBef>
              <a:spcAft>
                <a:spcPts val="0"/>
              </a:spcAft>
            </a:pPr>
            <a:r>
              <a:rPr sz="1200" spc="-5" dirty="0">
                <a:solidFill>
                  <a:srgbClr val="C00000"/>
                </a:solidFill>
                <a:latin typeface="Calibri"/>
                <a:cs typeface="Calibri"/>
              </a:rPr>
              <a:t>управления</a:t>
            </a:r>
            <a:r>
              <a:rPr sz="120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C00000"/>
                </a:solidFill>
                <a:latin typeface="Calibri"/>
                <a:cs typeface="Calibri"/>
              </a:rPr>
              <a:t>учебной</a:t>
            </a:r>
            <a:r>
              <a:rPr sz="1200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C00000"/>
                </a:solidFill>
                <a:latin typeface="Calibri"/>
                <a:cs typeface="Calibri"/>
              </a:rPr>
              <a:t>мотивацией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6102" y="2113979"/>
            <a:ext cx="3767454" cy="20851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fontAlgn="auto">
              <a:spcBef>
                <a:spcPts val="100"/>
              </a:spcBef>
              <a:spcAft>
                <a:spcPts val="0"/>
              </a:spcAft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Эмоционально окрашенный </a:t>
            </a:r>
            <a:r>
              <a:rPr sz="1200" dirty="0">
                <a:solidFill>
                  <a:prstClr val="black"/>
                </a:solidFill>
                <a:latin typeface="Calibri"/>
                <a:cs typeface="Calibri"/>
              </a:rPr>
              <a:t>анонс </a:t>
            </a:r>
            <a:r>
              <a:rPr sz="1200" spc="-39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урока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  <a:p>
            <a:pPr marL="355600" indent="-342900" fontAlgn="auto">
              <a:spcBef>
                <a:spcPts val="409"/>
              </a:spcBef>
              <a:spcAft>
                <a:spcPts val="0"/>
              </a:spcAft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1200" spc="-10" dirty="0">
                <a:solidFill>
                  <a:prstClr val="black"/>
                </a:solidFill>
                <a:latin typeface="Calibri"/>
                <a:cs typeface="Calibri"/>
              </a:rPr>
              <a:t>Эмоциональное</a:t>
            </a:r>
            <a:r>
              <a:rPr sz="1200" spc="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«заражение»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  <a:p>
            <a:pPr marL="355600" indent="-342900" fontAlgn="auto">
              <a:spcBef>
                <a:spcPts val="395"/>
              </a:spcBef>
              <a:spcAft>
                <a:spcPts val="0"/>
              </a:spcAft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Интрига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  <a:p>
            <a:pPr marL="355600" indent="-342900" fontAlgn="auto">
              <a:spcBef>
                <a:spcPts val="395"/>
              </a:spcBef>
              <a:spcAft>
                <a:spcPts val="0"/>
              </a:spcAft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Провокация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  <a:p>
            <a:pPr marL="355600" indent="-342900" fontAlgn="auto">
              <a:spcBef>
                <a:spcPts val="409"/>
              </a:spcBef>
              <a:spcAft>
                <a:spcPts val="0"/>
              </a:spcAft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1200" spc="-10" dirty="0">
                <a:solidFill>
                  <a:prstClr val="black"/>
                </a:solidFill>
                <a:latin typeface="Calibri"/>
                <a:cs typeface="Calibri"/>
              </a:rPr>
              <a:t>Умышленная</a:t>
            </a:r>
            <a:r>
              <a:rPr sz="1200" spc="-3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prstClr val="black"/>
                </a:solidFill>
                <a:latin typeface="Calibri"/>
                <a:cs typeface="Calibri"/>
              </a:rPr>
              <a:t>ошибка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  <a:p>
            <a:pPr marL="355600" indent="-342900" fontAlgn="auto">
              <a:spcBef>
                <a:spcPts val="395"/>
              </a:spcBef>
              <a:spcAft>
                <a:spcPts val="0"/>
              </a:spcAft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Соревнование</a:t>
            </a:r>
            <a:r>
              <a:rPr sz="1200" dirty="0">
                <a:solidFill>
                  <a:prstClr val="black"/>
                </a:solidFill>
                <a:latin typeface="Calibri"/>
                <a:cs typeface="Calibri"/>
              </a:rPr>
              <a:t> с </a:t>
            </a:r>
            <a:r>
              <a:rPr sz="1200" spc="-10" dirty="0">
                <a:solidFill>
                  <a:prstClr val="black"/>
                </a:solidFill>
                <a:latin typeface="Calibri"/>
                <a:cs typeface="Calibri"/>
              </a:rPr>
              <a:t>учителем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  <a:p>
            <a:pPr marL="355600" marR="20955" indent="-342900" fontAlgn="auto">
              <a:spcBef>
                <a:spcPts val="395"/>
              </a:spcBef>
              <a:spcAft>
                <a:spcPts val="0"/>
              </a:spcAft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Активизация</a:t>
            </a:r>
            <a:r>
              <a:rPr sz="1200" spc="-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чувства</a:t>
            </a:r>
            <a:r>
              <a:rPr sz="1200" spc="1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prstClr val="black"/>
                </a:solidFill>
                <a:latin typeface="Calibri"/>
                <a:cs typeface="Calibri"/>
              </a:rPr>
              <a:t>собственного </a:t>
            </a:r>
            <a:r>
              <a:rPr sz="1200" spc="-39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prstClr val="black"/>
                </a:solidFill>
                <a:latin typeface="Calibri"/>
                <a:cs typeface="Calibri"/>
              </a:rPr>
              <a:t>достоинства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  <a:p>
            <a:pPr marL="355600" indent="-342900" fontAlgn="auto">
              <a:spcBef>
                <a:spcPts val="409"/>
              </a:spcBef>
              <a:spcAft>
                <a:spcPts val="0"/>
              </a:spcAft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1200" spc="-15" dirty="0">
                <a:solidFill>
                  <a:prstClr val="black"/>
                </a:solidFill>
                <a:latin typeface="Calibri"/>
                <a:cs typeface="Calibri"/>
              </a:rPr>
              <a:t>Наглядность,</a:t>
            </a:r>
            <a:r>
              <a:rPr sz="1200" spc="1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prstClr val="black"/>
                </a:solidFill>
                <a:latin typeface="Calibri"/>
                <a:cs typeface="Calibri"/>
              </a:rPr>
              <a:t>демонстрации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  <a:p>
            <a:pPr marL="355600" marR="266700" indent="-342900" fontAlgn="auto">
              <a:spcBef>
                <a:spcPts val="400"/>
              </a:spcBef>
              <a:spcAft>
                <a:spcPts val="0"/>
              </a:spcAft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Диалогическая </a:t>
            </a:r>
            <a:r>
              <a:rPr sz="1200" spc="-15" dirty="0">
                <a:solidFill>
                  <a:prstClr val="black"/>
                </a:solidFill>
                <a:latin typeface="Calibri"/>
                <a:cs typeface="Calibri"/>
              </a:rPr>
              <a:t>подача </a:t>
            </a: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учебного </a:t>
            </a:r>
            <a:r>
              <a:rPr sz="1200" spc="-39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материала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43703" y="2075117"/>
            <a:ext cx="4015104" cy="250645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355600" indent="-342900" fontAlgn="auto">
              <a:spcBef>
                <a:spcPts val="505"/>
              </a:spcBef>
              <a:spcAft>
                <a:spcPts val="0"/>
              </a:spcAft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Выявление</a:t>
            </a:r>
            <a:r>
              <a:rPr sz="1200" spc="-4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противоречий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  <a:p>
            <a:pPr marL="355600" indent="-342900" fontAlgn="auto">
              <a:spcBef>
                <a:spcPts val="409"/>
              </a:spcBef>
              <a:spcAft>
                <a:spcPts val="0"/>
              </a:spcAft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1200" spc="-10" dirty="0">
                <a:solidFill>
                  <a:prstClr val="black"/>
                </a:solidFill>
                <a:latin typeface="Calibri"/>
                <a:cs typeface="Calibri"/>
              </a:rPr>
              <a:t>Нелогичность,</a:t>
            </a:r>
            <a:r>
              <a:rPr sz="1200" spc="-1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перескок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  <a:p>
            <a:pPr marL="355600" indent="-342900" fontAlgn="auto">
              <a:spcBef>
                <a:spcPts val="395"/>
              </a:spcBef>
              <a:spcAft>
                <a:spcPts val="0"/>
              </a:spcAft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Нестандартные</a:t>
            </a:r>
            <a:r>
              <a:rPr sz="1200" spc="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задания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  <a:p>
            <a:pPr marL="355600" indent="-342900" fontAlgn="auto">
              <a:spcBef>
                <a:spcPts val="400"/>
              </a:spcBef>
              <a:spcAft>
                <a:spcPts val="0"/>
              </a:spcAft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1200" spc="-10" dirty="0">
                <a:solidFill>
                  <a:prstClr val="black"/>
                </a:solidFill>
                <a:latin typeface="Calibri"/>
                <a:cs typeface="Calibri"/>
              </a:rPr>
              <a:t>Неожиданность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  <a:p>
            <a:pPr marL="355600" indent="-342900" fontAlgn="auto">
              <a:spcBef>
                <a:spcPts val="405"/>
              </a:spcBef>
              <a:spcAft>
                <a:spcPts val="0"/>
              </a:spcAft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1200" spc="-15" dirty="0">
                <a:solidFill>
                  <a:prstClr val="black"/>
                </a:solidFill>
                <a:latin typeface="Calibri"/>
                <a:cs typeface="Calibri"/>
              </a:rPr>
              <a:t>Театрализация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  <a:p>
            <a:pPr marL="355600" indent="-342900" fontAlgn="auto">
              <a:spcBef>
                <a:spcPts val="395"/>
              </a:spcBef>
              <a:spcAft>
                <a:spcPts val="0"/>
              </a:spcAft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1200" spc="-50" dirty="0">
                <a:solidFill>
                  <a:prstClr val="black"/>
                </a:solidFill>
                <a:latin typeface="Calibri"/>
                <a:cs typeface="Calibri"/>
              </a:rPr>
              <a:t>ИКТ,</a:t>
            </a:r>
            <a:r>
              <a:rPr sz="1200" spc="-3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prstClr val="black"/>
                </a:solidFill>
                <a:latin typeface="Calibri"/>
                <a:cs typeface="Calibri"/>
              </a:rPr>
              <a:t>ТСО</a:t>
            </a:r>
            <a:r>
              <a:rPr sz="1200" spc="-1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prstClr val="black"/>
                </a:solidFill>
                <a:latin typeface="Calibri"/>
                <a:cs typeface="Calibri"/>
              </a:rPr>
              <a:t>(наглядность)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  <a:p>
            <a:pPr marL="355600" marR="616585" indent="-342900" fontAlgn="auto">
              <a:spcBef>
                <a:spcPts val="400"/>
              </a:spcBef>
              <a:spcAft>
                <a:spcPts val="0"/>
              </a:spcAft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Высокий эстетический </a:t>
            </a:r>
            <a:r>
              <a:rPr sz="1200" dirty="0">
                <a:solidFill>
                  <a:prstClr val="black"/>
                </a:solidFill>
                <a:latin typeface="Calibri"/>
                <a:cs typeface="Calibri"/>
              </a:rPr>
              <a:t>уровень </a:t>
            </a:r>
            <a:r>
              <a:rPr sz="1200" spc="-39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prstClr val="black"/>
                </a:solidFill>
                <a:latin typeface="Calibri"/>
                <a:cs typeface="Calibri"/>
              </a:rPr>
              <a:t>подачи</a:t>
            </a:r>
            <a:r>
              <a:rPr sz="1200" spc="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материала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  <a:p>
            <a:pPr marL="355600" indent="-342900" fontAlgn="auto">
              <a:spcBef>
                <a:spcPts val="409"/>
              </a:spcBef>
              <a:spcAft>
                <a:spcPts val="0"/>
              </a:spcAft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Видеофрагменты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  <a:p>
            <a:pPr marL="355600" indent="-342900" fontAlgn="auto">
              <a:spcBef>
                <a:spcPts val="395"/>
              </a:spcBef>
              <a:spcAft>
                <a:spcPts val="0"/>
              </a:spcAft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Эмоциональная</a:t>
            </a:r>
            <a:r>
              <a:rPr sz="1200" spc="-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деталь</a:t>
            </a:r>
            <a:r>
              <a:rPr sz="1200" spc="-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(цитата, </a:t>
            </a:r>
            <a:r>
              <a:rPr sz="1200" spc="-15" dirty="0">
                <a:solidFill>
                  <a:prstClr val="black"/>
                </a:solidFill>
                <a:latin typeface="Calibri"/>
                <a:cs typeface="Calibri"/>
              </a:rPr>
              <a:t>факт,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  <a:p>
            <a:pPr marL="355600" fontAlgn="auto">
              <a:spcBef>
                <a:spcPts val="0"/>
              </a:spcBef>
              <a:spcAft>
                <a:spcPts val="0"/>
              </a:spcAft>
            </a:pP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новость…)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76" t="2401" r="37816" b="50000"/>
          <a:stretch>
            <a:fillRect/>
          </a:stretch>
        </p:blipFill>
        <p:spPr>
          <a:xfrm>
            <a:off x="107505" y="78488"/>
            <a:ext cx="814449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563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7504" y="123480"/>
            <a:ext cx="8928992" cy="4896544"/>
          </a:xfrm>
          <a:prstGeom prst="rect">
            <a:avLst/>
          </a:prstGeom>
          <a:noFill/>
          <a:ln w="38100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74600">
                  <a:srgbClr val="D1DCF1"/>
                </a:gs>
                <a:gs pos="29600">
                  <a:srgbClr val="B2C6E9"/>
                </a:gs>
                <a:gs pos="54000">
                  <a:schemeClr val="accent4">
                    <a:lumMod val="60000"/>
                    <a:lumOff val="40000"/>
                    <a:alpha val="57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42ED2-A8A8-4456-B61E-728A92289659}" type="slidenum">
              <a:rPr lang="ru-RU" smtClean="0"/>
              <a:t>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3392016" cy="273844"/>
          </a:xfrm>
        </p:spPr>
        <p:txBody>
          <a:bodyPr/>
          <a:lstStyle/>
          <a:p>
            <a:r>
              <a:rPr lang="ru-RU" dirty="0" smtClean="0"/>
              <a:t>ГАПОУ РБ "Уфимский медицинский колледж"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76" t="2401" r="37816" b="50000"/>
          <a:stretch>
            <a:fillRect/>
          </a:stretch>
        </p:blipFill>
        <p:spPr>
          <a:xfrm>
            <a:off x="113513" y="157338"/>
            <a:ext cx="814449" cy="1008112"/>
          </a:xfrm>
          <a:prstGeom prst="rect">
            <a:avLst/>
          </a:prstGeom>
        </p:spPr>
      </p:pic>
      <p:sp>
        <p:nvSpPr>
          <p:cNvPr id="16" name="object 7"/>
          <p:cNvSpPr txBox="1"/>
          <p:nvPr/>
        </p:nvSpPr>
        <p:spPr>
          <a:xfrm>
            <a:off x="520737" y="699542"/>
            <a:ext cx="8081200" cy="39940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280"/>
              </a:lnSpc>
              <a:spcBef>
                <a:spcPts val="105"/>
              </a:spcBef>
            </a:pPr>
            <a:r>
              <a:rPr sz="1200" spc="-15" dirty="0">
                <a:latin typeface="+mj-lt"/>
                <a:cs typeface="Microsoft Sans Serif"/>
              </a:rPr>
              <a:t>«Программированное </a:t>
            </a:r>
            <a:r>
              <a:rPr sz="1200" spc="-10" dirty="0">
                <a:latin typeface="+mj-lt"/>
                <a:cs typeface="Microsoft Sans Serif"/>
              </a:rPr>
              <a:t>обучение </a:t>
            </a:r>
            <a:r>
              <a:rPr sz="1200" dirty="0">
                <a:latin typeface="+mj-lt"/>
                <a:cs typeface="Microsoft Sans Serif"/>
              </a:rPr>
              <a:t>есть</a:t>
            </a:r>
            <a:r>
              <a:rPr sz="1200" spc="15" dirty="0">
                <a:latin typeface="+mj-lt"/>
                <a:cs typeface="Microsoft Sans Serif"/>
              </a:rPr>
              <a:t> </a:t>
            </a:r>
            <a:r>
              <a:rPr sz="1200" b="1" spc="-5" dirty="0">
                <a:solidFill>
                  <a:srgbClr val="31936A"/>
                </a:solidFill>
                <a:latin typeface="+mj-lt"/>
                <a:cs typeface="Arial"/>
              </a:rPr>
              <a:t>своего</a:t>
            </a:r>
            <a:r>
              <a:rPr sz="1200" b="1" spc="-15" dirty="0">
                <a:solidFill>
                  <a:srgbClr val="31936A"/>
                </a:solidFill>
                <a:latin typeface="+mj-lt"/>
                <a:cs typeface="Arial"/>
              </a:rPr>
              <a:t> </a:t>
            </a:r>
            <a:r>
              <a:rPr sz="1200" b="1" dirty="0">
                <a:solidFill>
                  <a:srgbClr val="31936A"/>
                </a:solidFill>
                <a:latin typeface="+mj-lt"/>
                <a:cs typeface="Arial"/>
              </a:rPr>
              <a:t>рода</a:t>
            </a:r>
            <a:endParaRPr sz="1200" dirty="0">
              <a:latin typeface="+mj-lt"/>
              <a:cs typeface="Arial"/>
            </a:endParaRPr>
          </a:p>
          <a:p>
            <a:pPr marL="12700">
              <a:lnSpc>
                <a:spcPts val="2280"/>
              </a:lnSpc>
            </a:pPr>
            <a:r>
              <a:rPr sz="1200" b="1" spc="-5" dirty="0">
                <a:solidFill>
                  <a:srgbClr val="31936A"/>
                </a:solidFill>
                <a:latin typeface="+mj-lt"/>
                <a:cs typeface="Arial"/>
              </a:rPr>
              <a:t>автоматический</a:t>
            </a:r>
            <a:r>
              <a:rPr sz="1200" b="1" spc="-25" dirty="0">
                <a:solidFill>
                  <a:srgbClr val="31936A"/>
                </a:solidFill>
                <a:latin typeface="+mj-lt"/>
                <a:cs typeface="Arial"/>
              </a:rPr>
              <a:t> </a:t>
            </a:r>
            <a:r>
              <a:rPr sz="1200" b="1" spc="-5" dirty="0">
                <a:solidFill>
                  <a:srgbClr val="31936A"/>
                </a:solidFill>
                <a:latin typeface="+mj-lt"/>
                <a:cs typeface="Arial"/>
              </a:rPr>
              <a:t>репетитор</a:t>
            </a:r>
            <a:r>
              <a:rPr sz="1200" spc="-5" dirty="0">
                <a:latin typeface="+mj-lt"/>
                <a:cs typeface="Microsoft Sans Serif"/>
              </a:rPr>
              <a:t>,</a:t>
            </a:r>
            <a:r>
              <a:rPr sz="1200" spc="55" dirty="0">
                <a:latin typeface="+mj-lt"/>
                <a:cs typeface="Microsoft Sans Serif"/>
              </a:rPr>
              <a:t> </a:t>
            </a:r>
            <a:r>
              <a:rPr sz="1200" spc="-20" dirty="0">
                <a:latin typeface="+mj-lt"/>
                <a:cs typeface="Microsoft Sans Serif"/>
              </a:rPr>
              <a:t>который</a:t>
            </a:r>
            <a:r>
              <a:rPr sz="1200" spc="-10" dirty="0">
                <a:latin typeface="+mj-lt"/>
                <a:cs typeface="Microsoft Sans Serif"/>
              </a:rPr>
              <a:t> </a:t>
            </a:r>
            <a:r>
              <a:rPr sz="1200" spc="-5" dirty="0">
                <a:latin typeface="+mj-lt"/>
                <a:cs typeface="Microsoft Sans Serif"/>
              </a:rPr>
              <a:t>ведёт</a:t>
            </a:r>
            <a:r>
              <a:rPr sz="1200" spc="5" dirty="0">
                <a:latin typeface="+mj-lt"/>
                <a:cs typeface="Microsoft Sans Serif"/>
              </a:rPr>
              <a:t> </a:t>
            </a:r>
            <a:r>
              <a:rPr sz="1200" spc="-10" dirty="0">
                <a:latin typeface="+mj-lt"/>
                <a:cs typeface="Microsoft Sans Serif"/>
              </a:rPr>
              <a:t>учащегося:</a:t>
            </a:r>
            <a:endParaRPr sz="1200" dirty="0">
              <a:latin typeface="+mj-lt"/>
              <a:cs typeface="Microsoft Sans Serif"/>
            </a:endParaRPr>
          </a:p>
          <a:p>
            <a:pPr marL="469900" indent="-457834">
              <a:lnSpc>
                <a:spcPct val="100000"/>
              </a:lnSpc>
              <a:spcBef>
                <a:spcPts val="960"/>
              </a:spcBef>
              <a:buAutoNum type="arabicParenR"/>
              <a:tabLst>
                <a:tab pos="469900" algn="l"/>
                <a:tab pos="470534" algn="l"/>
              </a:tabLst>
            </a:pPr>
            <a:r>
              <a:rPr sz="1200" spc="-20" dirty="0">
                <a:latin typeface="+mj-lt"/>
                <a:cs typeface="Microsoft Sans Serif"/>
              </a:rPr>
              <a:t>путём</a:t>
            </a:r>
            <a:r>
              <a:rPr sz="1200" spc="25" dirty="0">
                <a:latin typeface="+mj-lt"/>
                <a:cs typeface="Microsoft Sans Serif"/>
              </a:rPr>
              <a:t> </a:t>
            </a:r>
            <a:r>
              <a:rPr sz="1200" spc="-35" dirty="0">
                <a:latin typeface="+mj-lt"/>
                <a:cs typeface="Microsoft Sans Serif"/>
              </a:rPr>
              <a:t>коротких</a:t>
            </a:r>
            <a:r>
              <a:rPr sz="1200" spc="-5" dirty="0">
                <a:latin typeface="+mj-lt"/>
                <a:cs typeface="Microsoft Sans Serif"/>
              </a:rPr>
              <a:t> </a:t>
            </a:r>
            <a:r>
              <a:rPr sz="1200" spc="-20" dirty="0">
                <a:latin typeface="+mj-lt"/>
                <a:cs typeface="Microsoft Sans Serif"/>
              </a:rPr>
              <a:t>логически</a:t>
            </a:r>
            <a:r>
              <a:rPr sz="1200" spc="-15" dirty="0">
                <a:latin typeface="+mj-lt"/>
                <a:cs typeface="Microsoft Sans Serif"/>
              </a:rPr>
              <a:t> связанных</a:t>
            </a:r>
            <a:r>
              <a:rPr sz="1200" spc="-30" dirty="0">
                <a:latin typeface="+mj-lt"/>
                <a:cs typeface="Microsoft Sans Serif"/>
              </a:rPr>
              <a:t> </a:t>
            </a:r>
            <a:r>
              <a:rPr sz="1200" spc="-10" dirty="0">
                <a:latin typeface="+mj-lt"/>
                <a:cs typeface="Microsoft Sans Serif"/>
              </a:rPr>
              <a:t>шагов, </a:t>
            </a:r>
            <a:r>
              <a:rPr sz="1200" spc="-45" dirty="0">
                <a:latin typeface="+mj-lt"/>
                <a:cs typeface="Microsoft Sans Serif"/>
              </a:rPr>
              <a:t>так</a:t>
            </a:r>
            <a:r>
              <a:rPr sz="1200" spc="10" dirty="0">
                <a:latin typeface="+mj-lt"/>
                <a:cs typeface="Microsoft Sans Serif"/>
              </a:rPr>
              <a:t> </a:t>
            </a:r>
            <a:r>
              <a:rPr sz="1200" spc="-10" dirty="0">
                <a:latin typeface="+mj-lt"/>
                <a:cs typeface="Microsoft Sans Serif"/>
              </a:rPr>
              <a:t>что</a:t>
            </a:r>
            <a:r>
              <a:rPr sz="1200" spc="5" dirty="0">
                <a:latin typeface="+mj-lt"/>
                <a:cs typeface="Microsoft Sans Serif"/>
              </a:rPr>
              <a:t> </a:t>
            </a:r>
            <a:r>
              <a:rPr sz="1200" spc="-10" dirty="0">
                <a:latin typeface="+mj-lt"/>
                <a:cs typeface="Microsoft Sans Serif"/>
              </a:rPr>
              <a:t>он</a:t>
            </a:r>
            <a:endParaRPr sz="1200" dirty="0">
              <a:latin typeface="+mj-lt"/>
              <a:cs typeface="Microsoft Sans Serif"/>
            </a:endParaRPr>
          </a:p>
          <a:p>
            <a:pPr marL="469900" indent="-457834">
              <a:lnSpc>
                <a:spcPct val="100000"/>
              </a:lnSpc>
              <a:spcBef>
                <a:spcPts val="960"/>
              </a:spcBef>
              <a:buAutoNum type="arabicParenR"/>
              <a:tabLst>
                <a:tab pos="469900" algn="l"/>
                <a:tab pos="470534" algn="l"/>
              </a:tabLst>
            </a:pPr>
            <a:r>
              <a:rPr sz="1200" spc="-15" dirty="0">
                <a:latin typeface="+mj-lt"/>
                <a:cs typeface="Microsoft Sans Serif"/>
              </a:rPr>
              <a:t>почти</a:t>
            </a:r>
            <a:r>
              <a:rPr sz="1200" spc="-20" dirty="0">
                <a:latin typeface="+mj-lt"/>
                <a:cs typeface="Microsoft Sans Serif"/>
              </a:rPr>
              <a:t> </a:t>
            </a:r>
            <a:r>
              <a:rPr sz="1200" spc="-5" dirty="0">
                <a:latin typeface="+mj-lt"/>
                <a:cs typeface="Microsoft Sans Serif"/>
              </a:rPr>
              <a:t>не</a:t>
            </a:r>
            <a:r>
              <a:rPr sz="1200" spc="5" dirty="0">
                <a:latin typeface="+mj-lt"/>
                <a:cs typeface="Microsoft Sans Serif"/>
              </a:rPr>
              <a:t> </a:t>
            </a:r>
            <a:r>
              <a:rPr sz="1200" dirty="0">
                <a:latin typeface="+mj-lt"/>
                <a:cs typeface="Microsoft Sans Serif"/>
              </a:rPr>
              <a:t>делает</a:t>
            </a:r>
            <a:r>
              <a:rPr sz="1200" spc="-20" dirty="0">
                <a:latin typeface="+mj-lt"/>
                <a:cs typeface="Microsoft Sans Serif"/>
              </a:rPr>
              <a:t> </a:t>
            </a:r>
            <a:r>
              <a:rPr sz="1200" spc="-25" dirty="0">
                <a:latin typeface="+mj-lt"/>
                <a:cs typeface="Microsoft Sans Serif"/>
              </a:rPr>
              <a:t>ошибок</a:t>
            </a:r>
            <a:r>
              <a:rPr sz="1200" spc="-20" dirty="0">
                <a:latin typeface="+mj-lt"/>
                <a:cs typeface="Microsoft Sans Serif"/>
              </a:rPr>
              <a:t> </a:t>
            </a:r>
            <a:r>
              <a:rPr sz="1200" dirty="0">
                <a:latin typeface="+mj-lt"/>
                <a:cs typeface="Microsoft Sans Serif"/>
              </a:rPr>
              <a:t>и</a:t>
            </a:r>
          </a:p>
          <a:p>
            <a:pPr marL="469900" indent="-457834">
              <a:lnSpc>
                <a:spcPct val="100000"/>
              </a:lnSpc>
              <a:spcBef>
                <a:spcPts val="960"/>
              </a:spcBef>
              <a:buAutoNum type="arabicParenR"/>
              <a:tabLst>
                <a:tab pos="469900" algn="l"/>
                <a:tab pos="470534" algn="l"/>
              </a:tabLst>
            </a:pPr>
            <a:r>
              <a:rPr sz="1200" spc="-5" dirty="0">
                <a:latin typeface="+mj-lt"/>
                <a:cs typeface="Microsoft Sans Serif"/>
              </a:rPr>
              <a:t>даёт</a:t>
            </a:r>
            <a:r>
              <a:rPr sz="1200" dirty="0">
                <a:latin typeface="+mj-lt"/>
                <a:cs typeface="Microsoft Sans Serif"/>
              </a:rPr>
              <a:t> </a:t>
            </a:r>
            <a:r>
              <a:rPr sz="1200" spc="-5" dirty="0">
                <a:latin typeface="+mj-lt"/>
                <a:cs typeface="Microsoft Sans Serif"/>
              </a:rPr>
              <a:t>правильные</a:t>
            </a:r>
            <a:r>
              <a:rPr sz="1200" dirty="0">
                <a:latin typeface="+mj-lt"/>
                <a:cs typeface="Microsoft Sans Serif"/>
              </a:rPr>
              <a:t> </a:t>
            </a:r>
            <a:r>
              <a:rPr sz="1200" spc="-5" dirty="0">
                <a:latin typeface="+mj-lt"/>
                <a:cs typeface="Microsoft Sans Serif"/>
              </a:rPr>
              <a:t>ответы,</a:t>
            </a:r>
            <a:r>
              <a:rPr sz="1200" spc="-15" dirty="0">
                <a:latin typeface="+mj-lt"/>
                <a:cs typeface="Microsoft Sans Serif"/>
              </a:rPr>
              <a:t> </a:t>
            </a:r>
            <a:r>
              <a:rPr sz="1200" spc="-20" dirty="0">
                <a:latin typeface="+mj-lt"/>
                <a:cs typeface="Microsoft Sans Serif"/>
              </a:rPr>
              <a:t>которые</a:t>
            </a:r>
            <a:endParaRPr sz="1200" dirty="0">
              <a:latin typeface="+mj-lt"/>
              <a:cs typeface="Microsoft Sans Serif"/>
            </a:endParaRPr>
          </a:p>
          <a:p>
            <a:pPr marL="469900" indent="-457834">
              <a:lnSpc>
                <a:spcPts val="2280"/>
              </a:lnSpc>
              <a:spcBef>
                <a:spcPts val="960"/>
              </a:spcBef>
              <a:buAutoNum type="arabicParenR"/>
              <a:tabLst>
                <a:tab pos="469900" algn="l"/>
                <a:tab pos="470534" algn="l"/>
              </a:tabLst>
            </a:pPr>
            <a:r>
              <a:rPr sz="1200" spc="-10" dirty="0">
                <a:latin typeface="+mj-lt"/>
                <a:cs typeface="Microsoft Sans Serif"/>
              </a:rPr>
              <a:t>немедленно</a:t>
            </a:r>
            <a:r>
              <a:rPr sz="1200" spc="-25" dirty="0">
                <a:latin typeface="+mj-lt"/>
                <a:cs typeface="Microsoft Sans Serif"/>
              </a:rPr>
              <a:t> </a:t>
            </a:r>
            <a:r>
              <a:rPr sz="1200" spc="-15" dirty="0">
                <a:latin typeface="+mj-lt"/>
                <a:cs typeface="Microsoft Sans Serif"/>
              </a:rPr>
              <a:t>подкрепляются</a:t>
            </a:r>
            <a:r>
              <a:rPr sz="1200" spc="25" dirty="0">
                <a:latin typeface="+mj-lt"/>
                <a:cs typeface="Microsoft Sans Serif"/>
              </a:rPr>
              <a:t> </a:t>
            </a:r>
            <a:r>
              <a:rPr sz="1200" spc="-20" dirty="0">
                <a:latin typeface="+mj-lt"/>
                <a:cs typeface="Microsoft Sans Serif"/>
              </a:rPr>
              <a:t>путём</a:t>
            </a:r>
            <a:r>
              <a:rPr sz="1200" spc="25" dirty="0">
                <a:latin typeface="+mj-lt"/>
                <a:cs typeface="Microsoft Sans Serif"/>
              </a:rPr>
              <a:t> </a:t>
            </a:r>
            <a:r>
              <a:rPr sz="1200" dirty="0">
                <a:latin typeface="+mj-lt"/>
                <a:cs typeface="Microsoft Sans Serif"/>
              </a:rPr>
              <a:t>сообщения</a:t>
            </a:r>
            <a:r>
              <a:rPr sz="1200" spc="-25" dirty="0">
                <a:latin typeface="+mj-lt"/>
                <a:cs typeface="Microsoft Sans Serif"/>
              </a:rPr>
              <a:t> </a:t>
            </a:r>
            <a:r>
              <a:rPr sz="1200" spc="-10" dirty="0">
                <a:latin typeface="+mj-lt"/>
                <a:cs typeface="Microsoft Sans Serif"/>
              </a:rPr>
              <a:t>результата,</a:t>
            </a:r>
            <a:r>
              <a:rPr sz="1200" spc="-15" dirty="0">
                <a:latin typeface="+mj-lt"/>
                <a:cs typeface="Microsoft Sans Serif"/>
              </a:rPr>
              <a:t> </a:t>
            </a:r>
            <a:r>
              <a:rPr sz="1200" dirty="0">
                <a:latin typeface="+mj-lt"/>
                <a:cs typeface="Microsoft Sans Serif"/>
              </a:rPr>
              <a:t>в</a:t>
            </a:r>
          </a:p>
          <a:p>
            <a:pPr marL="469900">
              <a:lnSpc>
                <a:spcPts val="2280"/>
              </a:lnSpc>
            </a:pPr>
            <a:r>
              <a:rPr sz="1200" spc="-10" dirty="0">
                <a:latin typeface="+mj-lt"/>
                <a:cs typeface="Microsoft Sans Serif"/>
              </a:rPr>
              <a:t>результате</a:t>
            </a:r>
            <a:r>
              <a:rPr sz="1200" spc="-35" dirty="0">
                <a:latin typeface="+mj-lt"/>
                <a:cs typeface="Microsoft Sans Serif"/>
              </a:rPr>
              <a:t> </a:t>
            </a:r>
            <a:r>
              <a:rPr sz="1200" spc="-15" dirty="0">
                <a:latin typeface="+mj-lt"/>
                <a:cs typeface="Microsoft Sans Serif"/>
              </a:rPr>
              <a:t>чего</a:t>
            </a:r>
            <a:r>
              <a:rPr sz="1200" spc="-5" dirty="0">
                <a:latin typeface="+mj-lt"/>
                <a:cs typeface="Microsoft Sans Serif"/>
              </a:rPr>
              <a:t> </a:t>
            </a:r>
            <a:r>
              <a:rPr sz="1200" spc="-10" dirty="0">
                <a:latin typeface="+mj-lt"/>
                <a:cs typeface="Microsoft Sans Serif"/>
              </a:rPr>
              <a:t>он</a:t>
            </a:r>
            <a:endParaRPr sz="1200" dirty="0">
              <a:latin typeface="+mj-lt"/>
              <a:cs typeface="Microsoft Sans Serif"/>
            </a:endParaRPr>
          </a:p>
          <a:p>
            <a:pPr marL="469900" marR="507365" indent="-457834">
              <a:lnSpc>
                <a:spcPts val="2160"/>
              </a:lnSpc>
              <a:spcBef>
                <a:spcPts val="1230"/>
              </a:spcBef>
              <a:buAutoNum type="arabicParenR" startAt="5"/>
              <a:tabLst>
                <a:tab pos="469900" algn="l"/>
                <a:tab pos="470534" algn="l"/>
              </a:tabLst>
            </a:pPr>
            <a:r>
              <a:rPr sz="1200" spc="-15" dirty="0">
                <a:latin typeface="+mj-lt"/>
                <a:cs typeface="Microsoft Sans Serif"/>
              </a:rPr>
              <a:t>движется</a:t>
            </a:r>
            <a:r>
              <a:rPr sz="1200" spc="-20" dirty="0">
                <a:latin typeface="+mj-lt"/>
                <a:cs typeface="Microsoft Sans Serif"/>
              </a:rPr>
              <a:t> </a:t>
            </a:r>
            <a:r>
              <a:rPr sz="1200" spc="-5" dirty="0">
                <a:latin typeface="+mj-lt"/>
                <a:cs typeface="Microsoft Sans Serif"/>
              </a:rPr>
              <a:t>последовательными</a:t>
            </a:r>
            <a:r>
              <a:rPr sz="1200" spc="-20" dirty="0">
                <a:latin typeface="+mj-lt"/>
                <a:cs typeface="Microsoft Sans Serif"/>
              </a:rPr>
              <a:t> </a:t>
            </a:r>
            <a:r>
              <a:rPr sz="1200" spc="-15" dirty="0">
                <a:latin typeface="+mj-lt"/>
                <a:cs typeface="Microsoft Sans Serif"/>
              </a:rPr>
              <a:t>приближениями</a:t>
            </a:r>
            <a:r>
              <a:rPr sz="1200" spc="-5" dirty="0">
                <a:latin typeface="+mj-lt"/>
                <a:cs typeface="Microsoft Sans Serif"/>
              </a:rPr>
              <a:t> </a:t>
            </a:r>
            <a:r>
              <a:rPr sz="1200" spc="-125" dirty="0">
                <a:latin typeface="+mj-lt"/>
                <a:cs typeface="Microsoft Sans Serif"/>
              </a:rPr>
              <a:t>к</a:t>
            </a:r>
            <a:r>
              <a:rPr sz="1200" spc="5" dirty="0">
                <a:latin typeface="+mj-lt"/>
                <a:cs typeface="Microsoft Sans Serif"/>
              </a:rPr>
              <a:t> </a:t>
            </a:r>
            <a:r>
              <a:rPr sz="1200" spc="-5" dirty="0">
                <a:latin typeface="+mj-lt"/>
                <a:cs typeface="Microsoft Sans Serif"/>
              </a:rPr>
              <a:t>ответу, </a:t>
            </a:r>
            <a:r>
              <a:rPr sz="1200" spc="-515" dirty="0">
                <a:latin typeface="+mj-lt"/>
                <a:cs typeface="Microsoft Sans Serif"/>
              </a:rPr>
              <a:t> </a:t>
            </a:r>
            <a:r>
              <a:rPr sz="1200" spc="-20" dirty="0">
                <a:latin typeface="+mj-lt"/>
                <a:cs typeface="Microsoft Sans Serif"/>
              </a:rPr>
              <a:t>который </a:t>
            </a:r>
            <a:r>
              <a:rPr sz="1200" dirty="0">
                <a:latin typeface="+mj-lt"/>
                <a:cs typeface="Microsoft Sans Serif"/>
              </a:rPr>
              <a:t>является</a:t>
            </a:r>
            <a:r>
              <a:rPr sz="1200" spc="25" dirty="0">
                <a:latin typeface="+mj-lt"/>
                <a:cs typeface="Microsoft Sans Serif"/>
              </a:rPr>
              <a:t> </a:t>
            </a:r>
            <a:r>
              <a:rPr sz="1200" spc="5" dirty="0">
                <a:latin typeface="+mj-lt"/>
                <a:cs typeface="Microsoft Sans Serif"/>
              </a:rPr>
              <a:t>целью</a:t>
            </a:r>
            <a:r>
              <a:rPr sz="1200" spc="-10" dirty="0">
                <a:latin typeface="+mj-lt"/>
                <a:cs typeface="Microsoft Sans Serif"/>
              </a:rPr>
              <a:t> обучения.»</a:t>
            </a:r>
            <a:endParaRPr sz="1200" dirty="0">
              <a:latin typeface="+mj-lt"/>
              <a:cs typeface="Microsoft Sans Serif"/>
            </a:endParaRPr>
          </a:p>
          <a:p>
            <a:pPr marL="5030470">
              <a:lnSpc>
                <a:spcPct val="100000"/>
              </a:lnSpc>
              <a:spcBef>
                <a:spcPts val="930"/>
              </a:spcBef>
            </a:pPr>
            <a:r>
              <a:rPr sz="1200" i="1" spc="-5" dirty="0">
                <a:solidFill>
                  <a:srgbClr val="A6A6A6"/>
                </a:solidFill>
                <a:latin typeface="+mj-lt"/>
                <a:cs typeface="Arial"/>
              </a:rPr>
              <a:t>Н.</a:t>
            </a:r>
            <a:r>
              <a:rPr sz="1200" i="1" spc="-45" dirty="0">
                <a:solidFill>
                  <a:srgbClr val="A6A6A6"/>
                </a:solidFill>
                <a:latin typeface="+mj-lt"/>
                <a:cs typeface="Arial"/>
              </a:rPr>
              <a:t> </a:t>
            </a:r>
            <a:r>
              <a:rPr sz="1200" i="1" spc="-5" dirty="0">
                <a:solidFill>
                  <a:srgbClr val="A6A6A6"/>
                </a:solidFill>
                <a:latin typeface="+mj-lt"/>
                <a:cs typeface="Arial"/>
              </a:rPr>
              <a:t>Д.</a:t>
            </a:r>
            <a:r>
              <a:rPr sz="1200" i="1" spc="-20" dirty="0">
                <a:solidFill>
                  <a:srgbClr val="A6A6A6"/>
                </a:solidFill>
                <a:latin typeface="+mj-lt"/>
                <a:cs typeface="Arial"/>
              </a:rPr>
              <a:t> </a:t>
            </a:r>
            <a:r>
              <a:rPr sz="1200" i="1" dirty="0">
                <a:solidFill>
                  <a:srgbClr val="A6A6A6"/>
                </a:solidFill>
                <a:latin typeface="+mj-lt"/>
                <a:cs typeface="Arial"/>
              </a:rPr>
              <a:t>Никандров,</a:t>
            </a:r>
            <a:r>
              <a:rPr sz="1200" i="1" spc="-60" dirty="0">
                <a:solidFill>
                  <a:srgbClr val="A6A6A6"/>
                </a:solidFill>
                <a:latin typeface="+mj-lt"/>
                <a:cs typeface="Arial"/>
              </a:rPr>
              <a:t> </a:t>
            </a:r>
            <a:r>
              <a:rPr sz="1200" i="1" spc="-5" dirty="0">
                <a:solidFill>
                  <a:srgbClr val="A6A6A6"/>
                </a:solidFill>
                <a:latin typeface="+mj-lt"/>
                <a:cs typeface="Arial"/>
              </a:rPr>
              <a:t>1970</a:t>
            </a:r>
            <a:endParaRPr sz="1200" dirty="0">
              <a:latin typeface="+mj-lt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 dirty="0">
              <a:latin typeface="+mj-lt"/>
              <a:cs typeface="Arial"/>
            </a:endParaRPr>
          </a:p>
          <a:p>
            <a:pPr marL="329565" indent="-317500">
              <a:lnSpc>
                <a:spcPct val="100000"/>
              </a:lnSpc>
              <a:buChar char="•"/>
              <a:tabLst>
                <a:tab pos="329565" algn="l"/>
                <a:tab pos="330200" algn="l"/>
              </a:tabLst>
            </a:pPr>
            <a:r>
              <a:rPr sz="1200" spc="-15" dirty="0">
                <a:solidFill>
                  <a:srgbClr val="C00000"/>
                </a:solidFill>
                <a:latin typeface="+mj-lt"/>
                <a:cs typeface="Microsoft Sans Serif"/>
              </a:rPr>
              <a:t>Почему</a:t>
            </a:r>
            <a:r>
              <a:rPr sz="1200" spc="30" dirty="0">
                <a:solidFill>
                  <a:srgbClr val="C00000"/>
                </a:solidFill>
                <a:latin typeface="+mj-lt"/>
                <a:cs typeface="Microsoft Sans Serif"/>
              </a:rPr>
              <a:t> </a:t>
            </a:r>
            <a:r>
              <a:rPr sz="1200" spc="-10" dirty="0">
                <a:solidFill>
                  <a:srgbClr val="C00000"/>
                </a:solidFill>
                <a:latin typeface="+mj-lt"/>
                <a:cs typeface="Microsoft Sans Serif"/>
              </a:rPr>
              <a:t>не</a:t>
            </a:r>
            <a:r>
              <a:rPr sz="1200" spc="20" dirty="0">
                <a:solidFill>
                  <a:srgbClr val="C00000"/>
                </a:solidFill>
                <a:latin typeface="+mj-lt"/>
                <a:cs typeface="Microsoft Sans Serif"/>
              </a:rPr>
              <a:t> </a:t>
            </a:r>
            <a:r>
              <a:rPr sz="1200" spc="-15" dirty="0">
                <a:solidFill>
                  <a:srgbClr val="C00000"/>
                </a:solidFill>
                <a:latin typeface="+mj-lt"/>
                <a:cs typeface="Microsoft Sans Serif"/>
              </a:rPr>
              <a:t>прижилось</a:t>
            </a:r>
            <a:r>
              <a:rPr sz="1200" spc="10" dirty="0">
                <a:solidFill>
                  <a:srgbClr val="C00000"/>
                </a:solidFill>
                <a:latin typeface="+mj-lt"/>
                <a:cs typeface="Microsoft Sans Serif"/>
              </a:rPr>
              <a:t> </a:t>
            </a:r>
            <a:r>
              <a:rPr sz="1200" spc="-15" dirty="0">
                <a:solidFill>
                  <a:srgbClr val="C00000"/>
                </a:solidFill>
                <a:latin typeface="+mj-lt"/>
                <a:cs typeface="Microsoft Sans Serif"/>
              </a:rPr>
              <a:t>«программированное</a:t>
            </a:r>
            <a:r>
              <a:rPr sz="1200" spc="65" dirty="0">
                <a:solidFill>
                  <a:srgbClr val="C00000"/>
                </a:solidFill>
                <a:latin typeface="+mj-lt"/>
                <a:cs typeface="Microsoft Sans Serif"/>
              </a:rPr>
              <a:t> </a:t>
            </a:r>
            <a:r>
              <a:rPr sz="1200" spc="-15" dirty="0">
                <a:solidFill>
                  <a:srgbClr val="C00000"/>
                </a:solidFill>
                <a:latin typeface="+mj-lt"/>
                <a:cs typeface="Microsoft Sans Serif"/>
              </a:rPr>
              <a:t>обучение»?</a:t>
            </a:r>
            <a:endParaRPr sz="1200" dirty="0">
              <a:latin typeface="+mj-lt"/>
              <a:cs typeface="Microsoft Sans Serif"/>
            </a:endParaRPr>
          </a:p>
          <a:p>
            <a:pPr marL="329565" indent="-317500">
              <a:lnSpc>
                <a:spcPts val="2055"/>
              </a:lnSpc>
              <a:spcBef>
                <a:spcPts val="585"/>
              </a:spcBef>
              <a:buChar char="•"/>
              <a:tabLst>
                <a:tab pos="329565" algn="l"/>
                <a:tab pos="330200" algn="l"/>
              </a:tabLst>
            </a:pPr>
            <a:r>
              <a:rPr sz="1200" spc="-20" dirty="0">
                <a:solidFill>
                  <a:srgbClr val="C00000"/>
                </a:solidFill>
                <a:latin typeface="+mj-lt"/>
                <a:cs typeface="Microsoft Sans Serif"/>
              </a:rPr>
              <a:t>Можно</a:t>
            </a:r>
            <a:r>
              <a:rPr sz="1200" spc="20" dirty="0">
                <a:solidFill>
                  <a:srgbClr val="C00000"/>
                </a:solidFill>
                <a:latin typeface="+mj-lt"/>
                <a:cs typeface="Microsoft Sans Serif"/>
              </a:rPr>
              <a:t> </a:t>
            </a:r>
            <a:r>
              <a:rPr sz="1200" spc="5" dirty="0">
                <a:solidFill>
                  <a:srgbClr val="C00000"/>
                </a:solidFill>
                <a:latin typeface="+mj-lt"/>
                <a:cs typeface="Microsoft Sans Serif"/>
              </a:rPr>
              <a:t>ли</a:t>
            </a:r>
            <a:r>
              <a:rPr sz="1200" spc="-5" dirty="0">
                <a:solidFill>
                  <a:srgbClr val="C00000"/>
                </a:solidFill>
                <a:latin typeface="+mj-lt"/>
                <a:cs typeface="Microsoft Sans Serif"/>
              </a:rPr>
              <a:t> </a:t>
            </a:r>
            <a:r>
              <a:rPr sz="1200" spc="-15" dirty="0">
                <a:solidFill>
                  <a:srgbClr val="C00000"/>
                </a:solidFill>
                <a:latin typeface="+mj-lt"/>
                <a:cs typeface="Microsoft Sans Serif"/>
              </a:rPr>
              <a:t>воскресить</a:t>
            </a:r>
            <a:r>
              <a:rPr sz="1200" spc="15" dirty="0">
                <a:solidFill>
                  <a:srgbClr val="C00000"/>
                </a:solidFill>
                <a:latin typeface="+mj-lt"/>
                <a:cs typeface="Microsoft Sans Serif"/>
              </a:rPr>
              <a:t> </a:t>
            </a:r>
            <a:r>
              <a:rPr sz="1200" spc="5" dirty="0">
                <a:solidFill>
                  <a:srgbClr val="C00000"/>
                </a:solidFill>
                <a:latin typeface="+mj-lt"/>
                <a:cs typeface="Microsoft Sans Serif"/>
              </a:rPr>
              <a:t>эту</a:t>
            </a:r>
            <a:r>
              <a:rPr sz="1200" spc="-10" dirty="0">
                <a:solidFill>
                  <a:srgbClr val="C00000"/>
                </a:solidFill>
                <a:latin typeface="+mj-lt"/>
                <a:cs typeface="Microsoft Sans Serif"/>
              </a:rPr>
              <a:t> </a:t>
            </a:r>
            <a:r>
              <a:rPr sz="1200" dirty="0">
                <a:solidFill>
                  <a:srgbClr val="C00000"/>
                </a:solidFill>
                <a:latin typeface="+mj-lt"/>
                <a:cs typeface="Microsoft Sans Serif"/>
              </a:rPr>
              <a:t>идею, </a:t>
            </a:r>
            <a:r>
              <a:rPr sz="1200" spc="-15" dirty="0">
                <a:solidFill>
                  <a:srgbClr val="C00000"/>
                </a:solidFill>
                <a:latin typeface="+mj-lt"/>
                <a:cs typeface="Microsoft Sans Serif"/>
              </a:rPr>
              <a:t>используя</a:t>
            </a:r>
            <a:r>
              <a:rPr sz="1200" spc="35" dirty="0">
                <a:solidFill>
                  <a:srgbClr val="C00000"/>
                </a:solidFill>
                <a:latin typeface="+mj-lt"/>
                <a:cs typeface="Microsoft Sans Serif"/>
              </a:rPr>
              <a:t> </a:t>
            </a:r>
            <a:r>
              <a:rPr sz="1200" spc="-10" dirty="0">
                <a:solidFill>
                  <a:srgbClr val="C00000"/>
                </a:solidFill>
                <a:latin typeface="+mj-lt"/>
                <a:cs typeface="Microsoft Sans Serif"/>
              </a:rPr>
              <a:t>современные</a:t>
            </a:r>
            <a:r>
              <a:rPr sz="1200" spc="35" dirty="0">
                <a:solidFill>
                  <a:srgbClr val="C00000"/>
                </a:solidFill>
                <a:latin typeface="+mj-lt"/>
                <a:cs typeface="Microsoft Sans Serif"/>
              </a:rPr>
              <a:t> </a:t>
            </a:r>
            <a:r>
              <a:rPr sz="1200" spc="-5" dirty="0">
                <a:solidFill>
                  <a:srgbClr val="C00000"/>
                </a:solidFill>
                <a:latin typeface="+mj-lt"/>
                <a:cs typeface="Microsoft Sans Serif"/>
              </a:rPr>
              <a:t>цифровые</a:t>
            </a:r>
            <a:endParaRPr sz="1200" dirty="0">
              <a:latin typeface="+mj-lt"/>
              <a:cs typeface="Microsoft Sans Serif"/>
            </a:endParaRPr>
          </a:p>
          <a:p>
            <a:pPr marL="329565">
              <a:lnSpc>
                <a:spcPts val="2055"/>
              </a:lnSpc>
            </a:pPr>
            <a:r>
              <a:rPr sz="1200" spc="-5" dirty="0">
                <a:solidFill>
                  <a:srgbClr val="C00000"/>
                </a:solidFill>
                <a:latin typeface="+mj-lt"/>
                <a:cs typeface="Microsoft Sans Serif"/>
              </a:rPr>
              <a:t>средства?</a:t>
            </a:r>
            <a:endParaRPr sz="1200" dirty="0">
              <a:latin typeface="+mj-lt"/>
              <a:cs typeface="Microsoft Sans Serif"/>
            </a:endParaRPr>
          </a:p>
        </p:txBody>
      </p:sp>
      <p:sp>
        <p:nvSpPr>
          <p:cNvPr id="17" name="object 5"/>
          <p:cNvSpPr txBox="1">
            <a:spLocks/>
          </p:cNvSpPr>
          <p:nvPr/>
        </p:nvSpPr>
        <p:spPr>
          <a:xfrm>
            <a:off x="1475656" y="313803"/>
            <a:ext cx="6409690" cy="32380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lvl1pPr>
              <a:defRPr sz="2000" b="0" i="0">
                <a:solidFill>
                  <a:srgbClr val="404040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15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ТЕХНОЛОГИЯ«ПРОГРАММИРОВАННОГО</a:t>
            </a:r>
            <a:r>
              <a:rPr kumimoji="0" lang="ru-RU" sz="2000" b="0" i="0" u="none" strike="noStrike" kern="0" cap="none" spc="1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 ОБУЧЕНИЯ»?</a:t>
            </a:r>
            <a:endParaRPr kumimoji="0" lang="ru-RU" sz="2000" b="0" i="0" u="none" strike="noStrike" kern="0" cap="none" spc="1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ahoma"/>
              <a:ea typeface="+mj-ea"/>
              <a:cs typeface="Tahom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395250" y="1131590"/>
            <a:ext cx="3680842" cy="36291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35"/>
              </a:lnSpc>
              <a:spcBef>
                <a:spcPts val="100"/>
              </a:spcBef>
            </a:pPr>
            <a:r>
              <a:rPr sz="1200" spc="-5" dirty="0"/>
              <a:t>Приём</a:t>
            </a:r>
            <a:r>
              <a:rPr sz="1200" spc="-45" dirty="0"/>
              <a:t> </a:t>
            </a:r>
            <a:r>
              <a:rPr sz="1200" dirty="0"/>
              <a:t>1.</a:t>
            </a:r>
          </a:p>
          <a:p>
            <a:pPr marL="12700">
              <a:lnSpc>
                <a:spcPts val="2735"/>
              </a:lnSpc>
            </a:pPr>
            <a:r>
              <a:rPr sz="1200" dirty="0">
                <a:solidFill>
                  <a:srgbClr val="000000"/>
                </a:solidFill>
              </a:rPr>
              <a:t>Расчленение</a:t>
            </a:r>
            <a:r>
              <a:rPr sz="1200" spc="-35" dirty="0">
                <a:solidFill>
                  <a:srgbClr val="000000"/>
                </a:solidFill>
              </a:rPr>
              <a:t> </a:t>
            </a:r>
            <a:r>
              <a:rPr sz="1200" dirty="0">
                <a:solidFill>
                  <a:srgbClr val="000000"/>
                </a:solidFill>
              </a:rPr>
              <a:t>задачи</a:t>
            </a:r>
          </a:p>
          <a:p>
            <a:pPr marL="12700">
              <a:lnSpc>
                <a:spcPts val="2735"/>
              </a:lnSpc>
              <a:spcBef>
                <a:spcPts val="315"/>
              </a:spcBef>
            </a:pPr>
            <a:r>
              <a:rPr sz="1200" spc="-5" dirty="0"/>
              <a:t>Приём</a:t>
            </a:r>
            <a:r>
              <a:rPr sz="1200" spc="-40" dirty="0"/>
              <a:t> </a:t>
            </a:r>
            <a:r>
              <a:rPr sz="1200" dirty="0"/>
              <a:t>2.</a:t>
            </a:r>
          </a:p>
          <a:p>
            <a:pPr marL="12700">
              <a:lnSpc>
                <a:spcPts val="2735"/>
              </a:lnSpc>
            </a:pPr>
            <a:r>
              <a:rPr sz="1200" spc="-15" dirty="0">
                <a:solidFill>
                  <a:srgbClr val="000000"/>
                </a:solidFill>
              </a:rPr>
              <a:t>Уровневая</a:t>
            </a:r>
            <a:r>
              <a:rPr sz="1200" spc="-65" dirty="0">
                <a:solidFill>
                  <a:srgbClr val="000000"/>
                </a:solidFill>
              </a:rPr>
              <a:t> </a:t>
            </a:r>
            <a:r>
              <a:rPr sz="1200" spc="-5" dirty="0">
                <a:solidFill>
                  <a:srgbClr val="000000"/>
                </a:solidFill>
              </a:rPr>
              <a:t>дифференциация</a:t>
            </a:r>
          </a:p>
          <a:p>
            <a:pPr marL="12700">
              <a:lnSpc>
                <a:spcPts val="2735"/>
              </a:lnSpc>
              <a:spcBef>
                <a:spcPts val="315"/>
              </a:spcBef>
            </a:pPr>
            <a:r>
              <a:rPr sz="1200" spc="-5" dirty="0"/>
              <a:t>Приём</a:t>
            </a:r>
            <a:r>
              <a:rPr sz="1200" spc="-40" dirty="0"/>
              <a:t> </a:t>
            </a:r>
            <a:r>
              <a:rPr sz="1200" dirty="0"/>
              <a:t>3.</a:t>
            </a:r>
          </a:p>
          <a:p>
            <a:pPr marL="12700">
              <a:lnSpc>
                <a:spcPts val="2735"/>
              </a:lnSpc>
            </a:pPr>
            <a:r>
              <a:rPr sz="1200" spc="-5" dirty="0">
                <a:solidFill>
                  <a:srgbClr val="000000"/>
                </a:solidFill>
              </a:rPr>
              <a:t>Ситуативная</a:t>
            </a:r>
            <a:r>
              <a:rPr sz="1200" spc="-50" dirty="0">
                <a:solidFill>
                  <a:srgbClr val="000000"/>
                </a:solidFill>
              </a:rPr>
              <a:t> </a:t>
            </a:r>
            <a:r>
              <a:rPr sz="1200" spc="-10" dirty="0">
                <a:solidFill>
                  <a:srgbClr val="000000"/>
                </a:solidFill>
              </a:rPr>
              <a:t>поддержка</a:t>
            </a:r>
          </a:p>
          <a:p>
            <a:pPr marL="12700">
              <a:lnSpc>
                <a:spcPts val="2735"/>
              </a:lnSpc>
              <a:spcBef>
                <a:spcPts val="310"/>
              </a:spcBef>
            </a:pPr>
            <a:r>
              <a:rPr sz="1200" spc="-5" dirty="0"/>
              <a:t>Приём</a:t>
            </a:r>
            <a:r>
              <a:rPr sz="1200" spc="-40" dirty="0"/>
              <a:t> </a:t>
            </a:r>
            <a:r>
              <a:rPr sz="1200" dirty="0"/>
              <a:t>4.</a:t>
            </a:r>
          </a:p>
          <a:p>
            <a:pPr marL="12700">
              <a:lnSpc>
                <a:spcPts val="2735"/>
              </a:lnSpc>
            </a:pPr>
            <a:r>
              <a:rPr sz="1200" spc="-10" dirty="0">
                <a:solidFill>
                  <a:srgbClr val="000000"/>
                </a:solidFill>
              </a:rPr>
              <a:t>«Опережающее</a:t>
            </a:r>
            <a:r>
              <a:rPr sz="1200" spc="-15" dirty="0">
                <a:solidFill>
                  <a:srgbClr val="000000"/>
                </a:solidFill>
              </a:rPr>
              <a:t> </a:t>
            </a:r>
            <a:r>
              <a:rPr sz="1200" spc="-5" dirty="0">
                <a:solidFill>
                  <a:srgbClr val="000000"/>
                </a:solidFill>
              </a:rPr>
              <a:t>обучение»</a:t>
            </a:r>
          </a:p>
          <a:p>
            <a:pPr marL="12700">
              <a:lnSpc>
                <a:spcPts val="2735"/>
              </a:lnSpc>
              <a:spcBef>
                <a:spcPts val="315"/>
              </a:spcBef>
            </a:pPr>
            <a:r>
              <a:rPr sz="1200" spc="-5" dirty="0"/>
              <a:t>Приём</a:t>
            </a:r>
            <a:r>
              <a:rPr sz="1200" spc="-40" dirty="0"/>
              <a:t> </a:t>
            </a:r>
            <a:r>
              <a:rPr sz="1200" dirty="0"/>
              <a:t>5.</a:t>
            </a:r>
          </a:p>
          <a:p>
            <a:pPr marL="12700">
              <a:lnSpc>
                <a:spcPts val="2735"/>
              </a:lnSpc>
            </a:pPr>
            <a:r>
              <a:rPr sz="1200" spc="-5" dirty="0">
                <a:solidFill>
                  <a:srgbClr val="000000"/>
                </a:solidFill>
              </a:rPr>
              <a:t>«Авансирование</a:t>
            </a:r>
            <a:r>
              <a:rPr sz="1200" spc="-45" dirty="0">
                <a:solidFill>
                  <a:srgbClr val="000000"/>
                </a:solidFill>
              </a:rPr>
              <a:t> </a:t>
            </a:r>
            <a:r>
              <a:rPr sz="1200" spc="-5" dirty="0">
                <a:solidFill>
                  <a:srgbClr val="000000"/>
                </a:solidFill>
              </a:rPr>
              <a:t>личности»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87824" y="241496"/>
            <a:ext cx="4496731" cy="20069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fontAlgn="auto">
              <a:spcBef>
                <a:spcPts val="125"/>
              </a:spcBef>
              <a:spcAft>
                <a:spcPts val="0"/>
              </a:spcAft>
            </a:pPr>
            <a:r>
              <a:rPr sz="1200" spc="10" dirty="0">
                <a:solidFill>
                  <a:srgbClr val="404040"/>
                </a:solidFill>
                <a:latin typeface="Tahoma"/>
                <a:cs typeface="Tahoma"/>
              </a:rPr>
              <a:t>УПРАВЛЕНИЕ</a:t>
            </a:r>
            <a:r>
              <a:rPr sz="1200" spc="2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200" spc="10" dirty="0">
                <a:solidFill>
                  <a:srgbClr val="404040"/>
                </a:solidFill>
                <a:latin typeface="Tahoma"/>
                <a:cs typeface="Tahoma"/>
              </a:rPr>
              <a:t>УЧЕБНОЙ</a:t>
            </a:r>
            <a:r>
              <a:rPr sz="1200" spc="15" dirty="0">
                <a:solidFill>
                  <a:srgbClr val="404040"/>
                </a:solidFill>
                <a:latin typeface="Tahoma"/>
                <a:cs typeface="Tahoma"/>
              </a:rPr>
              <a:t> МОТИВАЦИЕЙ</a:t>
            </a:r>
            <a:endParaRPr sz="120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36164" y="568783"/>
            <a:ext cx="7683056" cy="45719"/>
          </a:xfrm>
          <a:custGeom>
            <a:avLst/>
            <a:gdLst/>
            <a:ahLst/>
            <a:cxnLst/>
            <a:rect l="l" t="t" r="r" b="b"/>
            <a:pathLst>
              <a:path w="7833359" h="9525">
                <a:moveTo>
                  <a:pt x="0" y="9143"/>
                </a:moveTo>
                <a:lnTo>
                  <a:pt x="7833359" y="0"/>
                </a:lnTo>
              </a:path>
            </a:pathLst>
          </a:custGeom>
          <a:ln w="1905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605755" y="1615200"/>
            <a:ext cx="3241757" cy="2612734"/>
            <a:chOff x="5083245" y="2866644"/>
            <a:chExt cx="3305175" cy="389890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83245" y="3719260"/>
              <a:ext cx="1969119" cy="304577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30567" y="2866644"/>
              <a:ext cx="1557527" cy="2113787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767354" y="609417"/>
            <a:ext cx="4964886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" algn="ctr">
              <a:lnSpc>
                <a:spcPct val="100000"/>
              </a:lnSpc>
              <a:spcBef>
                <a:spcPts val="95"/>
              </a:spcBef>
            </a:pPr>
            <a:r>
              <a:rPr sz="1200" spc="-30" dirty="0">
                <a:solidFill>
                  <a:srgbClr val="C00000"/>
                </a:solidFill>
                <a:latin typeface="Microsoft Sans Serif"/>
                <a:cs typeface="Microsoft Sans Serif"/>
              </a:rPr>
              <a:t>Инструмент</a:t>
            </a:r>
            <a:r>
              <a:rPr sz="1200" spc="5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4.</a:t>
            </a:r>
            <a:endParaRPr sz="1200" dirty="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2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Ситуация</a:t>
            </a:r>
            <a:r>
              <a:rPr sz="1200" spc="-2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200" spc="-40" dirty="0">
                <a:solidFill>
                  <a:srgbClr val="C00000"/>
                </a:solidFill>
                <a:latin typeface="Microsoft Sans Serif"/>
                <a:cs typeface="Microsoft Sans Serif"/>
              </a:rPr>
              <a:t>успеха</a:t>
            </a:r>
            <a:endParaRPr sz="1200" dirty="0">
              <a:latin typeface="Microsoft Sans Serif"/>
              <a:cs typeface="Microsoft Sans Serif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76" t="2401" r="37816" b="50000"/>
          <a:stretch>
            <a:fillRect/>
          </a:stretch>
        </p:blipFill>
        <p:spPr>
          <a:xfrm>
            <a:off x="107506" y="123480"/>
            <a:ext cx="814449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9484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19872" y="651384"/>
            <a:ext cx="4584700" cy="32380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fontAlgn="auto">
              <a:spcBef>
                <a:spcPts val="125"/>
              </a:spcBef>
              <a:spcAft>
                <a:spcPts val="0"/>
              </a:spcAft>
            </a:pPr>
            <a:r>
              <a:rPr sz="2000" spc="10" dirty="0">
                <a:solidFill>
                  <a:srgbClr val="404040"/>
                </a:solidFill>
                <a:latin typeface="Tahoma"/>
                <a:cs typeface="Tahoma"/>
              </a:rPr>
              <a:t>УПРАВЛЕНИЕ</a:t>
            </a:r>
            <a:r>
              <a:rPr sz="2000" spc="2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10" dirty="0">
                <a:solidFill>
                  <a:srgbClr val="404040"/>
                </a:solidFill>
                <a:latin typeface="Tahoma"/>
                <a:cs typeface="Tahoma"/>
              </a:rPr>
              <a:t>УЧЕБНОЙ</a:t>
            </a:r>
            <a:r>
              <a:rPr sz="2000" spc="15" dirty="0">
                <a:solidFill>
                  <a:srgbClr val="404040"/>
                </a:solidFill>
                <a:latin typeface="Tahoma"/>
                <a:cs typeface="Tahoma"/>
              </a:rPr>
              <a:t> МОТИВАЦИЕЙ</a:t>
            </a:r>
            <a:endParaRPr sz="200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26772" y="1103568"/>
            <a:ext cx="7833359" cy="7144"/>
          </a:xfrm>
          <a:custGeom>
            <a:avLst/>
            <a:gdLst/>
            <a:ahLst/>
            <a:cxnLst/>
            <a:rect l="l" t="t" r="r" b="b"/>
            <a:pathLst>
              <a:path w="7833359" h="9525">
                <a:moveTo>
                  <a:pt x="0" y="9143"/>
                </a:moveTo>
                <a:lnTo>
                  <a:pt x="7833359" y="0"/>
                </a:lnTo>
              </a:path>
            </a:pathLst>
          </a:custGeom>
          <a:ln w="1905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251613" y="1305878"/>
            <a:ext cx="6638925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45" algn="ctr">
              <a:lnSpc>
                <a:spcPct val="100000"/>
              </a:lnSpc>
              <a:spcBef>
                <a:spcPts val="95"/>
              </a:spcBef>
            </a:pPr>
            <a:r>
              <a:rPr sz="4000" spc="-30" dirty="0">
                <a:solidFill>
                  <a:srgbClr val="C00000"/>
                </a:solidFill>
                <a:latin typeface="Microsoft Sans Serif"/>
                <a:cs typeface="Microsoft Sans Serif"/>
              </a:rPr>
              <a:t>Инструмент</a:t>
            </a:r>
            <a:r>
              <a:rPr sz="4000" spc="5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40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5.</a:t>
            </a:r>
            <a:endParaRPr sz="40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4000" spc="-20" dirty="0">
                <a:solidFill>
                  <a:srgbClr val="C00000"/>
                </a:solidFill>
                <a:latin typeface="Microsoft Sans Serif"/>
                <a:cs typeface="Microsoft Sans Serif"/>
              </a:rPr>
              <a:t>Опора</a:t>
            </a:r>
            <a:r>
              <a:rPr sz="4000" spc="5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4000" spc="-15" dirty="0">
                <a:solidFill>
                  <a:srgbClr val="C00000"/>
                </a:solidFill>
                <a:latin typeface="Microsoft Sans Serif"/>
                <a:cs typeface="Microsoft Sans Serif"/>
              </a:rPr>
              <a:t>на</a:t>
            </a:r>
            <a:r>
              <a:rPr sz="4000" spc="3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40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реальные</a:t>
            </a:r>
            <a:r>
              <a:rPr sz="4000" spc="7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4000" spc="-35" dirty="0">
                <a:solidFill>
                  <a:srgbClr val="C00000"/>
                </a:solidFill>
                <a:latin typeface="Microsoft Sans Serif"/>
                <a:cs typeface="Microsoft Sans Serif"/>
              </a:rPr>
              <a:t>мотивы</a:t>
            </a:r>
            <a:endParaRPr sz="4000">
              <a:latin typeface="Microsoft Sans Serif"/>
              <a:cs typeface="Microsoft Sans Serif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76" t="2401" r="37816" b="50000"/>
          <a:stretch>
            <a:fillRect/>
          </a:stretch>
        </p:blipFill>
        <p:spPr>
          <a:xfrm>
            <a:off x="198950" y="95456"/>
            <a:ext cx="814449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4774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7616" y="625789"/>
            <a:ext cx="4584700" cy="20069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fontAlgn="auto">
              <a:spcBef>
                <a:spcPts val="125"/>
              </a:spcBef>
              <a:spcAft>
                <a:spcPts val="0"/>
              </a:spcAft>
            </a:pPr>
            <a:r>
              <a:rPr sz="1200" spc="10" dirty="0">
                <a:solidFill>
                  <a:srgbClr val="404040"/>
                </a:solidFill>
                <a:latin typeface="Tahoma"/>
                <a:cs typeface="Tahoma"/>
              </a:rPr>
              <a:t>УПРАВЛЕНИЕ</a:t>
            </a:r>
            <a:r>
              <a:rPr sz="1200" spc="2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200" spc="10" dirty="0">
                <a:solidFill>
                  <a:srgbClr val="404040"/>
                </a:solidFill>
                <a:latin typeface="Tahoma"/>
                <a:cs typeface="Tahoma"/>
              </a:rPr>
              <a:t>УЧЕБНОЙ</a:t>
            </a:r>
            <a:r>
              <a:rPr sz="1200" spc="15" dirty="0">
                <a:solidFill>
                  <a:srgbClr val="404040"/>
                </a:solidFill>
                <a:latin typeface="Tahoma"/>
                <a:cs typeface="Tahoma"/>
              </a:rPr>
              <a:t> МОТИВАЦИЕЙ</a:t>
            </a:r>
            <a:endParaRPr sz="120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26772" y="1103568"/>
            <a:ext cx="7833359" cy="7144"/>
          </a:xfrm>
          <a:custGeom>
            <a:avLst/>
            <a:gdLst/>
            <a:ahLst/>
            <a:cxnLst/>
            <a:rect l="l" t="t" r="r" b="b"/>
            <a:pathLst>
              <a:path w="7833359" h="9525">
                <a:moveTo>
                  <a:pt x="0" y="9143"/>
                </a:moveTo>
                <a:lnTo>
                  <a:pt x="7833359" y="0"/>
                </a:lnTo>
              </a:path>
            </a:pathLst>
          </a:custGeom>
          <a:ln w="1905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292860" y="1420367"/>
            <a:ext cx="394842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solidFill>
                  <a:srgbClr val="C00000"/>
                </a:solidFill>
                <a:latin typeface="Microsoft Sans Serif"/>
                <a:cs typeface="Microsoft Sans Serif"/>
              </a:rPr>
              <a:t>Мотивы</a:t>
            </a:r>
            <a:r>
              <a:rPr sz="12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C00000"/>
                </a:solidFill>
                <a:latin typeface="Microsoft Sans Serif"/>
                <a:cs typeface="Microsoft Sans Serif"/>
              </a:rPr>
              <a:t>студентов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6102" y="1890351"/>
            <a:ext cx="7424420" cy="2160207"/>
          </a:xfrm>
          <a:prstGeom prst="rect">
            <a:avLst/>
          </a:prstGeom>
        </p:spPr>
        <p:txBody>
          <a:bodyPr vert="horz" wrap="square" lIns="0" tIns="155575" rIns="0" bIns="0" rtlCol="0">
            <a:spAutoFit/>
          </a:bodyPr>
          <a:lstStyle/>
          <a:p>
            <a:pPr marL="527685" indent="-515620" fontAlgn="auto">
              <a:spcBef>
                <a:spcPts val="1225"/>
              </a:spcBef>
              <a:spcAft>
                <a:spcPts val="0"/>
              </a:spcAft>
              <a:buFontTx/>
              <a:buAutoNum type="arabicPeriod"/>
              <a:tabLst>
                <a:tab pos="527685" algn="l"/>
                <a:tab pos="528320" algn="l"/>
              </a:tabLst>
            </a:pP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Мировоззренческие</a:t>
            </a:r>
            <a:r>
              <a:rPr sz="1200" spc="-1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prstClr val="black"/>
                </a:solidFill>
                <a:latin typeface="Calibri"/>
                <a:cs typeface="Calibri"/>
              </a:rPr>
              <a:t>мотивы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  <a:p>
            <a:pPr marL="527685" indent="-515620" fontAlgn="auto">
              <a:spcBef>
                <a:spcPts val="1130"/>
              </a:spcBef>
              <a:spcAft>
                <a:spcPts val="0"/>
              </a:spcAft>
              <a:buFontTx/>
              <a:buAutoNum type="arabicPeriod"/>
              <a:tabLst>
                <a:tab pos="527685" algn="l"/>
                <a:tab pos="528320" algn="l"/>
              </a:tabLst>
            </a:pP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Моральные</a:t>
            </a:r>
            <a:r>
              <a:rPr sz="1200" spc="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prstClr val="black"/>
                </a:solidFill>
                <a:latin typeface="Calibri"/>
                <a:cs typeface="Calibri"/>
              </a:rPr>
              <a:t>мотивы</a:t>
            </a: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prstClr val="black"/>
                </a:solidFill>
                <a:latin typeface="Calibri"/>
                <a:cs typeface="Calibri"/>
              </a:rPr>
              <a:t>(долг</a:t>
            </a: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 и</a:t>
            </a:r>
            <a:r>
              <a:rPr sz="12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prstClr val="black"/>
                </a:solidFill>
                <a:latin typeface="Calibri"/>
                <a:cs typeface="Calibri"/>
              </a:rPr>
              <a:t>ответственность)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  <a:p>
            <a:pPr marL="527685" marR="915035" indent="-515620" fontAlgn="auto">
              <a:lnSpc>
                <a:spcPts val="2690"/>
              </a:lnSpc>
              <a:spcBef>
                <a:spcPts val="1775"/>
              </a:spcBef>
              <a:spcAft>
                <a:spcPts val="0"/>
              </a:spcAft>
              <a:buFontTx/>
              <a:buAutoNum type="arabicPeriod"/>
              <a:tabLst>
                <a:tab pos="527685" algn="l"/>
                <a:tab pos="528320" algn="l"/>
              </a:tabLst>
            </a:pPr>
            <a:r>
              <a:rPr sz="1200" spc="-10" dirty="0">
                <a:solidFill>
                  <a:prstClr val="black"/>
                </a:solidFill>
                <a:latin typeface="Calibri"/>
                <a:cs typeface="Calibri"/>
              </a:rPr>
              <a:t>Мотивы</a:t>
            </a:r>
            <a:r>
              <a:rPr sz="12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spc="-30" dirty="0">
                <a:solidFill>
                  <a:prstClr val="black"/>
                </a:solidFill>
                <a:latin typeface="Calibri"/>
                <a:cs typeface="Calibri"/>
              </a:rPr>
              <a:t>трудовой</a:t>
            </a: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 и</a:t>
            </a:r>
            <a:r>
              <a:rPr sz="1200" spc="-1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профессиональной </a:t>
            </a:r>
            <a:r>
              <a:rPr sz="1200" spc="-6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prstClr val="black"/>
                </a:solidFill>
                <a:latin typeface="Calibri"/>
                <a:cs typeface="Calibri"/>
              </a:rPr>
              <a:t>направленности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  <a:p>
            <a:pPr marL="527685" indent="-515620" fontAlgn="auto">
              <a:spcBef>
                <a:spcPts val="1150"/>
              </a:spcBef>
              <a:spcAft>
                <a:spcPts val="0"/>
              </a:spcAft>
              <a:buFontTx/>
              <a:buAutoNum type="arabicPeriod"/>
              <a:tabLst>
                <a:tab pos="527685" algn="l"/>
                <a:tab pos="528320" algn="l"/>
              </a:tabLst>
            </a:pPr>
            <a:r>
              <a:rPr sz="1200" spc="-10" dirty="0">
                <a:solidFill>
                  <a:prstClr val="black"/>
                </a:solidFill>
                <a:latin typeface="Calibri"/>
                <a:cs typeface="Calibri"/>
              </a:rPr>
              <a:t>Познавательные</a:t>
            </a:r>
            <a:r>
              <a:rPr sz="1200" spc="-5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prstClr val="black"/>
                </a:solidFill>
                <a:latin typeface="Calibri"/>
                <a:cs typeface="Calibri"/>
              </a:rPr>
              <a:t>мотивы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  <a:p>
            <a:pPr marL="527685" marR="5080" indent="-515620" fontAlgn="auto">
              <a:lnSpc>
                <a:spcPts val="2690"/>
              </a:lnSpc>
              <a:spcBef>
                <a:spcPts val="1780"/>
              </a:spcBef>
              <a:spcAft>
                <a:spcPts val="0"/>
              </a:spcAft>
              <a:buFontTx/>
              <a:buAutoNum type="arabicPeriod"/>
              <a:tabLst>
                <a:tab pos="527685" algn="l"/>
                <a:tab pos="528320" algn="l"/>
              </a:tabLst>
            </a:pPr>
            <a:r>
              <a:rPr sz="1200" spc="-10" dirty="0">
                <a:solidFill>
                  <a:prstClr val="black"/>
                </a:solidFill>
                <a:latin typeface="Calibri"/>
                <a:cs typeface="Calibri"/>
              </a:rPr>
              <a:t>Социально-коммуникативные,</a:t>
            </a: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prstClr val="black"/>
                </a:solidFill>
                <a:latin typeface="Calibri"/>
                <a:cs typeface="Calibri"/>
              </a:rPr>
              <a:t>престижные</a:t>
            </a:r>
            <a:r>
              <a:rPr sz="1200" spc="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и </a:t>
            </a:r>
            <a:r>
              <a:rPr sz="1200" spc="-61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prstClr val="black"/>
                </a:solidFill>
                <a:latin typeface="Calibri"/>
                <a:cs typeface="Calibri"/>
              </a:rPr>
              <a:t>прагматические мотивы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76" t="2401" r="37816" b="50000"/>
          <a:stretch>
            <a:fillRect/>
          </a:stretch>
        </p:blipFill>
        <p:spPr>
          <a:xfrm>
            <a:off x="81622" y="95456"/>
            <a:ext cx="814449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9621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77128" y="3482721"/>
            <a:ext cx="3048000" cy="15064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86735" y="686806"/>
            <a:ext cx="4584700" cy="20069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spc="10" dirty="0"/>
              <a:t>УПРАВЛЕНИЕ</a:t>
            </a:r>
            <a:r>
              <a:rPr sz="1200" spc="25" dirty="0"/>
              <a:t> </a:t>
            </a:r>
            <a:r>
              <a:rPr sz="1200" spc="10" dirty="0"/>
              <a:t>УЧЕБНОЙ</a:t>
            </a:r>
            <a:r>
              <a:rPr sz="1200" spc="15" dirty="0"/>
              <a:t> МОТИВАЦИЕЙ</a:t>
            </a:r>
          </a:p>
        </p:txBody>
      </p:sp>
      <p:sp>
        <p:nvSpPr>
          <p:cNvPr id="7" name="object 7"/>
          <p:cNvSpPr/>
          <p:nvPr/>
        </p:nvSpPr>
        <p:spPr>
          <a:xfrm>
            <a:off x="826772" y="1103568"/>
            <a:ext cx="7833359" cy="7144"/>
          </a:xfrm>
          <a:custGeom>
            <a:avLst/>
            <a:gdLst/>
            <a:ahLst/>
            <a:cxnLst/>
            <a:rect l="l" t="t" r="r" b="b"/>
            <a:pathLst>
              <a:path w="7833359" h="9525">
                <a:moveTo>
                  <a:pt x="0" y="9143"/>
                </a:moveTo>
                <a:lnTo>
                  <a:pt x="7833359" y="0"/>
                </a:lnTo>
              </a:path>
            </a:pathLst>
          </a:custGeom>
          <a:ln w="1905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2648" y="4040505"/>
            <a:ext cx="1209855" cy="92372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4149" y="2763539"/>
            <a:ext cx="717641" cy="1002647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468715" y="4090437"/>
            <a:ext cx="835082" cy="873793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215387" y="4130633"/>
            <a:ext cx="1420367" cy="858563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744121" y="1175576"/>
            <a:ext cx="7592059" cy="447174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543050" marR="5080" indent="-1530985" fontAlgn="auto">
              <a:lnSpc>
                <a:spcPts val="3260"/>
              </a:lnSpc>
              <a:spcBef>
                <a:spcPts val="695"/>
              </a:spcBef>
              <a:spcAft>
                <a:spcPts val="0"/>
              </a:spcAft>
            </a:pPr>
            <a:r>
              <a:rPr sz="1200" spc="-10" dirty="0">
                <a:solidFill>
                  <a:srgbClr val="C00000"/>
                </a:solidFill>
                <a:latin typeface="Calibri"/>
                <a:cs typeface="Calibri"/>
              </a:rPr>
              <a:t>Социально-коммуникативные, </a:t>
            </a:r>
            <a:r>
              <a:rPr sz="1200" dirty="0">
                <a:solidFill>
                  <a:srgbClr val="C00000"/>
                </a:solidFill>
                <a:latin typeface="Calibri"/>
                <a:cs typeface="Calibri"/>
              </a:rPr>
              <a:t>престижные </a:t>
            </a:r>
            <a:r>
              <a:rPr sz="1200" spc="-7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C00000"/>
                </a:solidFill>
                <a:latin typeface="Calibri"/>
                <a:cs typeface="Calibri"/>
              </a:rPr>
              <a:t>и</a:t>
            </a:r>
            <a:r>
              <a:rPr sz="1200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C00000"/>
                </a:solidFill>
                <a:latin typeface="Calibri"/>
                <a:cs typeface="Calibri"/>
              </a:rPr>
              <a:t>прагматические</a:t>
            </a:r>
            <a:r>
              <a:rPr sz="1200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C00000"/>
                </a:solidFill>
                <a:latin typeface="Calibri"/>
                <a:cs typeface="Calibri"/>
              </a:rPr>
              <a:t>мотивы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31695" y="1991183"/>
            <a:ext cx="6494780" cy="1589537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355600" indent="-342900" fontAlgn="auto">
              <a:spcBef>
                <a:spcPts val="254"/>
              </a:spcBef>
              <a:spcAft>
                <a:spcPts val="0"/>
              </a:spcAft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Общение</a:t>
            </a:r>
            <a:r>
              <a:rPr sz="1200" spc="-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200" spc="-2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prstClr val="black"/>
                </a:solidFill>
                <a:latin typeface="Calibri"/>
                <a:cs typeface="Calibri"/>
              </a:rPr>
              <a:t>коммуникация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  <a:p>
            <a:pPr marL="355600" marR="539115" indent="-342900" fontAlgn="auto">
              <a:lnSpc>
                <a:spcPts val="2160"/>
              </a:lnSpc>
              <a:spcBef>
                <a:spcPts val="425"/>
              </a:spcBef>
              <a:spcAft>
                <a:spcPts val="0"/>
              </a:spcAft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Межличностные отношения, </a:t>
            </a:r>
            <a:r>
              <a:rPr sz="1200" dirty="0">
                <a:solidFill>
                  <a:prstClr val="black"/>
                </a:solidFill>
                <a:latin typeface="Calibri"/>
                <a:cs typeface="Calibri"/>
              </a:rPr>
              <a:t>симпатия, </a:t>
            </a: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уважение </a:t>
            </a:r>
            <a:r>
              <a:rPr sz="1200" dirty="0">
                <a:solidFill>
                  <a:prstClr val="black"/>
                </a:solidFill>
                <a:latin typeface="Calibri"/>
                <a:cs typeface="Calibri"/>
              </a:rPr>
              <a:t>и </a:t>
            </a:r>
            <a:r>
              <a:rPr sz="1200" spc="-44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дружба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  <a:p>
            <a:pPr marL="355600" indent="-342900" fontAlgn="auto">
              <a:spcBef>
                <a:spcPts val="140"/>
              </a:spcBef>
              <a:spcAft>
                <a:spcPts val="0"/>
              </a:spcAft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1200" spc="-10" dirty="0">
                <a:solidFill>
                  <a:prstClr val="black"/>
                </a:solidFill>
                <a:latin typeface="Calibri"/>
                <a:cs typeface="Calibri"/>
              </a:rPr>
              <a:t>Следование </a:t>
            </a:r>
            <a:r>
              <a:rPr sz="1200" dirty="0">
                <a:solidFill>
                  <a:prstClr val="black"/>
                </a:solidFill>
                <a:latin typeface="Calibri"/>
                <a:cs typeface="Calibri"/>
              </a:rPr>
              <a:t>за</a:t>
            </a: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 общественным</a:t>
            </a:r>
            <a:r>
              <a:rPr sz="1200" spc="-1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мнением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  <a:p>
            <a:pPr marL="355600" indent="-342900" fontAlgn="auto">
              <a:spcBef>
                <a:spcPts val="155"/>
              </a:spcBef>
              <a:spcAft>
                <a:spcPts val="0"/>
              </a:spcAft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1200" spc="-10" dirty="0">
                <a:solidFill>
                  <a:prstClr val="black"/>
                </a:solidFill>
                <a:latin typeface="Calibri"/>
                <a:cs typeface="Calibri"/>
              </a:rPr>
              <a:t>Одобрение,</a:t>
            </a:r>
            <a:r>
              <a:rPr sz="1200" spc="-3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prstClr val="black"/>
                </a:solidFill>
                <a:latin typeface="Calibri"/>
                <a:cs typeface="Calibri"/>
              </a:rPr>
              <a:t>оценка,</a:t>
            </a:r>
            <a:r>
              <a:rPr sz="1200" spc="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репутация,</a:t>
            </a:r>
            <a:r>
              <a:rPr sz="1200" spc="-3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prstClr val="black"/>
                </a:solidFill>
                <a:latin typeface="Calibri"/>
                <a:cs typeface="Calibri"/>
              </a:rPr>
              <a:t>статус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  <a:p>
            <a:pPr marL="355600" indent="-342900" fontAlgn="auto">
              <a:spcBef>
                <a:spcPts val="155"/>
              </a:spcBef>
              <a:spcAft>
                <a:spcPts val="0"/>
              </a:spcAft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1200" dirty="0">
                <a:solidFill>
                  <a:prstClr val="black"/>
                </a:solidFill>
                <a:latin typeface="Calibri"/>
                <a:cs typeface="Calibri"/>
              </a:rPr>
              <a:t>Амбиции</a:t>
            </a:r>
            <a:r>
              <a:rPr sz="1200" spc="-3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200" spc="-1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самоутверждение,</a:t>
            </a:r>
            <a:r>
              <a:rPr sz="1200" spc="-3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самолюбие</a:t>
            </a:r>
            <a:r>
              <a:rPr sz="1200" spc="-4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prstClr val="black"/>
                </a:solidFill>
                <a:latin typeface="Calibri"/>
                <a:cs typeface="Calibri"/>
              </a:rPr>
              <a:t>и </a:t>
            </a:r>
            <a:r>
              <a:rPr sz="1200" spc="-10" dirty="0">
                <a:solidFill>
                  <a:prstClr val="black"/>
                </a:solidFill>
                <a:latin typeface="Calibri"/>
                <a:cs typeface="Calibri"/>
              </a:rPr>
              <a:t>честолюбие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  <a:p>
            <a:pPr marL="355600" indent="-342900" fontAlgn="auto">
              <a:spcBef>
                <a:spcPts val="170"/>
              </a:spcBef>
              <a:spcAft>
                <a:spcPts val="0"/>
              </a:spcAft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1200" dirty="0">
                <a:solidFill>
                  <a:prstClr val="black"/>
                </a:solidFill>
                <a:latin typeface="Calibri"/>
                <a:cs typeface="Calibri"/>
              </a:rPr>
              <a:t>Борьба,</a:t>
            </a:r>
            <a:r>
              <a:rPr sz="1200" spc="-3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конкуренция,</a:t>
            </a:r>
            <a:r>
              <a:rPr sz="1200" spc="-3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лидерство</a:t>
            </a:r>
            <a:r>
              <a:rPr sz="1200" spc="-1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200" spc="-2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власть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  <a:p>
            <a:pPr marL="355600" indent="-342900" fontAlgn="auto">
              <a:spcBef>
                <a:spcPts val="155"/>
              </a:spcBef>
              <a:spcAft>
                <a:spcPts val="0"/>
              </a:spcAft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Материальное</a:t>
            </a:r>
            <a:r>
              <a:rPr sz="1200" spc="-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prstClr val="black"/>
                </a:solidFill>
                <a:latin typeface="Calibri"/>
                <a:cs typeface="Calibri"/>
              </a:rPr>
              <a:t>благополучие</a:t>
            </a:r>
            <a:r>
              <a:rPr sz="1200" spc="-5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200" spc="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prstClr val="black"/>
                </a:solidFill>
                <a:latin typeface="Calibri"/>
                <a:cs typeface="Calibri"/>
              </a:rPr>
              <a:t>комфорт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76" t="2401" r="37816" b="50000"/>
          <a:stretch>
            <a:fillRect/>
          </a:stretch>
        </p:blipFill>
        <p:spPr>
          <a:xfrm>
            <a:off x="133126" y="18896"/>
            <a:ext cx="814449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1001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27784" y="243516"/>
            <a:ext cx="4584700" cy="20069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fontAlgn="auto">
              <a:spcBef>
                <a:spcPts val="125"/>
              </a:spcBef>
              <a:spcAft>
                <a:spcPts val="0"/>
              </a:spcAft>
            </a:pPr>
            <a:r>
              <a:rPr sz="1200" spc="10" dirty="0">
                <a:solidFill>
                  <a:srgbClr val="404040"/>
                </a:solidFill>
                <a:latin typeface="Tahoma"/>
                <a:cs typeface="Tahoma"/>
              </a:rPr>
              <a:t>УПРАВЛЕНИЕ</a:t>
            </a:r>
            <a:r>
              <a:rPr sz="1200" spc="2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200" spc="10" dirty="0">
                <a:solidFill>
                  <a:srgbClr val="404040"/>
                </a:solidFill>
                <a:latin typeface="Tahoma"/>
                <a:cs typeface="Tahoma"/>
              </a:rPr>
              <a:t>УЧЕБНОЙ</a:t>
            </a:r>
            <a:r>
              <a:rPr sz="1200" spc="15" dirty="0">
                <a:solidFill>
                  <a:srgbClr val="404040"/>
                </a:solidFill>
                <a:latin typeface="Tahoma"/>
                <a:cs typeface="Tahoma"/>
              </a:rPr>
              <a:t> МОТИВАЦИЕЙ</a:t>
            </a:r>
            <a:endParaRPr sz="120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81058" y="520599"/>
            <a:ext cx="7833359" cy="7144"/>
          </a:xfrm>
          <a:custGeom>
            <a:avLst/>
            <a:gdLst/>
            <a:ahLst/>
            <a:cxnLst/>
            <a:rect l="l" t="t" r="r" b="b"/>
            <a:pathLst>
              <a:path w="7833359" h="9525">
                <a:moveTo>
                  <a:pt x="0" y="9143"/>
                </a:moveTo>
                <a:lnTo>
                  <a:pt x="7833359" y="0"/>
                </a:lnTo>
              </a:path>
            </a:pathLst>
          </a:custGeom>
          <a:ln w="1905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0736" y="1679314"/>
            <a:ext cx="7210425" cy="303698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469890" fontAlgn="auto">
              <a:lnSpc>
                <a:spcPts val="2380"/>
              </a:lnSpc>
              <a:spcBef>
                <a:spcPts val="390"/>
              </a:spcBef>
              <a:spcAft>
                <a:spcPts val="0"/>
              </a:spcAft>
            </a:pPr>
            <a:r>
              <a:rPr sz="1200" spc="-10" dirty="0">
                <a:solidFill>
                  <a:srgbClr val="7E7E7E"/>
                </a:solidFill>
                <a:latin typeface="Calibri"/>
                <a:cs typeface="Calibri"/>
              </a:rPr>
              <a:t>Приём</a:t>
            </a: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 1. </a:t>
            </a:r>
            <a:r>
              <a:rPr sz="120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200" spc="5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200" spc="-10" dirty="0">
                <a:solidFill>
                  <a:prstClr val="black"/>
                </a:solidFill>
                <a:latin typeface="Calibri"/>
                <a:cs typeface="Calibri"/>
              </a:rPr>
              <a:t>ревн</a:t>
            </a:r>
            <a:r>
              <a:rPr sz="1200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200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ние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  <a:p>
            <a:pPr marL="12700" fontAlgn="auto">
              <a:lnSpc>
                <a:spcPts val="2510"/>
              </a:lnSpc>
              <a:spcBef>
                <a:spcPts val="295"/>
              </a:spcBef>
              <a:spcAft>
                <a:spcPts val="0"/>
              </a:spcAft>
            </a:pPr>
            <a:r>
              <a:rPr sz="1200" spc="-10" dirty="0">
                <a:solidFill>
                  <a:srgbClr val="7E7E7E"/>
                </a:solidFill>
                <a:latin typeface="Calibri"/>
                <a:cs typeface="Calibri"/>
              </a:rPr>
              <a:t>Приём</a:t>
            </a:r>
            <a:r>
              <a:rPr sz="1200" spc="-2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2.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  <a:p>
            <a:pPr marL="12700" fontAlgn="auto">
              <a:lnSpc>
                <a:spcPts val="2510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0" dirty="0">
                <a:solidFill>
                  <a:prstClr val="black"/>
                </a:solidFill>
                <a:latin typeface="Calibri"/>
                <a:cs typeface="Calibri"/>
              </a:rPr>
              <a:t>«Опосредование»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  <a:p>
            <a:pPr marL="12700" fontAlgn="auto">
              <a:lnSpc>
                <a:spcPts val="2510"/>
              </a:lnSpc>
              <a:spcBef>
                <a:spcPts val="340"/>
              </a:spcBef>
              <a:spcAft>
                <a:spcPts val="0"/>
              </a:spcAft>
            </a:pPr>
            <a:r>
              <a:rPr sz="1200" spc="-10" dirty="0">
                <a:solidFill>
                  <a:srgbClr val="7E7E7E"/>
                </a:solidFill>
                <a:latin typeface="Calibri"/>
                <a:cs typeface="Calibri"/>
              </a:rPr>
              <a:t>Приём</a:t>
            </a:r>
            <a:r>
              <a:rPr sz="1200" spc="-2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3.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  <a:p>
            <a:pPr marL="12700" fontAlgn="auto">
              <a:lnSpc>
                <a:spcPts val="2510"/>
              </a:lnSpc>
              <a:spcBef>
                <a:spcPts val="0"/>
              </a:spcBef>
              <a:spcAft>
                <a:spcPts val="0"/>
              </a:spcAft>
            </a:pP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Активизация</a:t>
            </a:r>
            <a:r>
              <a:rPr sz="1200" spc="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чувства </a:t>
            </a:r>
            <a:r>
              <a:rPr sz="1200" spc="-10" dirty="0">
                <a:solidFill>
                  <a:prstClr val="black"/>
                </a:solidFill>
                <a:latin typeface="Calibri"/>
                <a:cs typeface="Calibri"/>
              </a:rPr>
              <a:t>собственного</a:t>
            </a:r>
            <a:r>
              <a:rPr sz="1200" spc="2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prstClr val="black"/>
                </a:solidFill>
                <a:latin typeface="Calibri"/>
                <a:cs typeface="Calibri"/>
              </a:rPr>
              <a:t>достоинства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  <a:p>
            <a:pPr marL="12700" fontAlgn="auto">
              <a:lnSpc>
                <a:spcPts val="2510"/>
              </a:lnSpc>
              <a:spcBef>
                <a:spcPts val="335"/>
              </a:spcBef>
              <a:spcAft>
                <a:spcPts val="0"/>
              </a:spcAft>
            </a:pP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Приём</a:t>
            </a:r>
            <a:r>
              <a:rPr sz="1200" spc="-4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4.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  <a:p>
            <a:pPr marL="12700" fontAlgn="auto">
              <a:lnSpc>
                <a:spcPts val="2510"/>
              </a:lnSpc>
              <a:spcBef>
                <a:spcPts val="0"/>
              </a:spcBef>
              <a:spcAft>
                <a:spcPts val="0"/>
              </a:spcAft>
            </a:pPr>
            <a:r>
              <a:rPr sz="1200" spc="-25" dirty="0">
                <a:solidFill>
                  <a:prstClr val="black"/>
                </a:solidFill>
                <a:latin typeface="Calibri"/>
                <a:cs typeface="Calibri"/>
              </a:rPr>
              <a:t>Групповые</a:t>
            </a:r>
            <a:r>
              <a:rPr sz="1200" spc="1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/</a:t>
            </a:r>
            <a:r>
              <a:rPr sz="1200" spc="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интерактивные</a:t>
            </a:r>
            <a:r>
              <a:rPr sz="12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prstClr val="black"/>
                </a:solidFill>
                <a:latin typeface="Calibri"/>
                <a:cs typeface="Calibri"/>
              </a:rPr>
              <a:t>формы</a:t>
            </a:r>
            <a:r>
              <a:rPr sz="1200" spc="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prstClr val="black"/>
                </a:solidFill>
                <a:latin typeface="Calibri"/>
                <a:cs typeface="Calibri"/>
              </a:rPr>
              <a:t>работы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  <a:p>
            <a:pPr marL="12700" fontAlgn="auto">
              <a:lnSpc>
                <a:spcPts val="2510"/>
              </a:lnSpc>
              <a:spcBef>
                <a:spcPts val="335"/>
              </a:spcBef>
              <a:spcAft>
                <a:spcPts val="0"/>
              </a:spcAft>
            </a:pPr>
            <a:r>
              <a:rPr sz="1200" spc="-10" dirty="0">
                <a:solidFill>
                  <a:srgbClr val="7E7E7E"/>
                </a:solidFill>
                <a:latin typeface="Calibri"/>
                <a:cs typeface="Calibri"/>
              </a:rPr>
              <a:t>Приём</a:t>
            </a:r>
            <a:r>
              <a:rPr sz="1200" spc="-2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5.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  <a:p>
            <a:pPr marL="12700" fontAlgn="auto">
              <a:lnSpc>
                <a:spcPts val="2510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0" dirty="0">
                <a:solidFill>
                  <a:prstClr val="black"/>
                </a:solidFill>
                <a:latin typeface="Calibri"/>
                <a:cs typeface="Calibri"/>
              </a:rPr>
              <a:t>Использование</a:t>
            </a:r>
            <a:r>
              <a:rPr sz="1200" spc="1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цифровых</a:t>
            </a:r>
            <a:r>
              <a:rPr sz="12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prstClr val="black"/>
                </a:solidFill>
                <a:latin typeface="Calibri"/>
                <a:cs typeface="Calibri"/>
              </a:rPr>
              <a:t>(сетевых,</a:t>
            </a:r>
            <a:r>
              <a:rPr sz="1200" spc="2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мобильных)</a:t>
            </a:r>
            <a:r>
              <a:rPr sz="1200" spc="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prstClr val="black"/>
                </a:solidFill>
                <a:latin typeface="Calibri"/>
                <a:cs typeface="Calibri"/>
              </a:rPr>
              <a:t>технологий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05899" y="722909"/>
            <a:ext cx="6638925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45" algn="ctr">
              <a:lnSpc>
                <a:spcPct val="100000"/>
              </a:lnSpc>
              <a:spcBef>
                <a:spcPts val="95"/>
              </a:spcBef>
            </a:pPr>
            <a:r>
              <a:rPr sz="1200" spc="-30" dirty="0">
                <a:solidFill>
                  <a:srgbClr val="C00000"/>
                </a:solidFill>
                <a:latin typeface="Microsoft Sans Serif"/>
                <a:cs typeface="Microsoft Sans Serif"/>
              </a:rPr>
              <a:t>Инструмент</a:t>
            </a:r>
            <a:r>
              <a:rPr sz="1200" spc="5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5.</a:t>
            </a:r>
            <a:endParaRPr sz="12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1200" spc="-20" dirty="0">
                <a:solidFill>
                  <a:srgbClr val="C00000"/>
                </a:solidFill>
                <a:latin typeface="Microsoft Sans Serif"/>
                <a:cs typeface="Microsoft Sans Serif"/>
              </a:rPr>
              <a:t>Опора</a:t>
            </a:r>
            <a:r>
              <a:rPr sz="1200" spc="5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C00000"/>
                </a:solidFill>
                <a:latin typeface="Microsoft Sans Serif"/>
                <a:cs typeface="Microsoft Sans Serif"/>
              </a:rPr>
              <a:t>на</a:t>
            </a:r>
            <a:r>
              <a:rPr sz="1200" spc="3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реальные</a:t>
            </a:r>
            <a:r>
              <a:rPr sz="1200" spc="7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200" spc="-35" dirty="0">
                <a:solidFill>
                  <a:srgbClr val="C00000"/>
                </a:solidFill>
                <a:latin typeface="Microsoft Sans Serif"/>
                <a:cs typeface="Microsoft Sans Serif"/>
              </a:rPr>
              <a:t>мотивы</a:t>
            </a:r>
            <a:endParaRPr sz="1200">
              <a:latin typeface="Microsoft Sans Serif"/>
              <a:cs typeface="Microsoft Sans Serif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76" t="2401" r="37816" b="50000"/>
          <a:stretch>
            <a:fillRect/>
          </a:stretch>
        </p:blipFill>
        <p:spPr>
          <a:xfrm>
            <a:off x="107506" y="123480"/>
            <a:ext cx="814449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2138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1917" y="771550"/>
            <a:ext cx="4584700" cy="20069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spc="10" dirty="0"/>
              <a:t>УПРАВЛЕНИЕ</a:t>
            </a:r>
            <a:r>
              <a:rPr sz="1200" spc="25" dirty="0"/>
              <a:t> </a:t>
            </a:r>
            <a:r>
              <a:rPr sz="1200" spc="10" dirty="0"/>
              <a:t>УЧЕБНОЙ</a:t>
            </a:r>
            <a:r>
              <a:rPr sz="1200" spc="15" dirty="0"/>
              <a:t> МОТИВАЦИЕЙ</a:t>
            </a:r>
          </a:p>
        </p:txBody>
      </p:sp>
      <p:sp>
        <p:nvSpPr>
          <p:cNvPr id="6" name="object 6"/>
          <p:cNvSpPr/>
          <p:nvPr/>
        </p:nvSpPr>
        <p:spPr>
          <a:xfrm>
            <a:off x="826772" y="1103568"/>
            <a:ext cx="7833359" cy="7144"/>
          </a:xfrm>
          <a:custGeom>
            <a:avLst/>
            <a:gdLst/>
            <a:ahLst/>
            <a:cxnLst/>
            <a:rect l="l" t="t" r="r" b="b"/>
            <a:pathLst>
              <a:path w="7833359" h="9525">
                <a:moveTo>
                  <a:pt x="0" y="9143"/>
                </a:moveTo>
                <a:lnTo>
                  <a:pt x="7833359" y="0"/>
                </a:lnTo>
              </a:path>
            </a:pathLst>
          </a:custGeom>
          <a:ln w="1905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76148" y="1211162"/>
            <a:ext cx="5791835" cy="19678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069975" marR="5080" indent="-1057910" fontAlgn="auto">
              <a:lnSpc>
                <a:spcPct val="100699"/>
              </a:lnSpc>
              <a:spcBef>
                <a:spcPts val="80"/>
              </a:spcBef>
              <a:spcAft>
                <a:spcPts val="0"/>
              </a:spcAft>
            </a:pPr>
            <a:r>
              <a:rPr sz="1200" spc="-5" dirty="0">
                <a:solidFill>
                  <a:srgbClr val="C00000"/>
                </a:solidFill>
                <a:latin typeface="Calibri"/>
                <a:cs typeface="Calibri"/>
              </a:rPr>
              <a:t>Социальные приёмы управления </a:t>
            </a:r>
            <a:r>
              <a:rPr sz="1200" spc="-7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C00000"/>
                </a:solidFill>
                <a:latin typeface="Calibri"/>
                <a:cs typeface="Calibri"/>
              </a:rPr>
              <a:t>учебной</a:t>
            </a:r>
            <a:r>
              <a:rPr sz="1200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C00000"/>
                </a:solidFill>
                <a:latin typeface="Calibri"/>
                <a:cs typeface="Calibri"/>
              </a:rPr>
              <a:t>мотивацией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6105" y="2122360"/>
            <a:ext cx="3679825" cy="204479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 fontAlgn="auto">
              <a:spcBef>
                <a:spcPts val="105"/>
              </a:spcBef>
              <a:spcAft>
                <a:spcPts val="0"/>
              </a:spcAft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Работа</a:t>
            </a:r>
            <a:r>
              <a:rPr sz="1200" spc="-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200" spc="-3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группах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  <a:p>
            <a:pPr marL="355600" indent="-342900" fontAlgn="auto">
              <a:spcBef>
                <a:spcPts val="0"/>
              </a:spcBef>
              <a:spcAft>
                <a:spcPts val="0"/>
              </a:spcAft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Соревнование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  <a:p>
            <a:pPr marL="355600" marR="484505" indent="-342900" fontAlgn="auto">
              <a:spcBef>
                <a:spcPts val="0"/>
              </a:spcBef>
              <a:spcAft>
                <a:spcPts val="0"/>
              </a:spcAft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1200" dirty="0">
                <a:solidFill>
                  <a:prstClr val="black"/>
                </a:solidFill>
                <a:latin typeface="Calibri"/>
                <a:cs typeface="Calibri"/>
              </a:rPr>
              <a:t>Игровые </a:t>
            </a:r>
            <a:r>
              <a:rPr sz="1200" spc="-20" dirty="0">
                <a:solidFill>
                  <a:prstClr val="black"/>
                </a:solidFill>
                <a:latin typeface="Calibri"/>
                <a:cs typeface="Calibri"/>
              </a:rPr>
              <a:t>методы </a:t>
            </a:r>
            <a:r>
              <a:rPr sz="1200" spc="-1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(дидактические, </a:t>
            </a:r>
            <a:r>
              <a:rPr sz="1200" spc="-15" dirty="0">
                <a:solidFill>
                  <a:prstClr val="black"/>
                </a:solidFill>
                <a:latin typeface="Calibri"/>
                <a:cs typeface="Calibri"/>
              </a:rPr>
              <a:t>деловые, </a:t>
            </a:r>
            <a:r>
              <a:rPr sz="1200" spc="-44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prstClr val="black"/>
                </a:solidFill>
                <a:latin typeface="Calibri"/>
                <a:cs typeface="Calibri"/>
              </a:rPr>
              <a:t>ролевые</a:t>
            </a: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prstClr val="black"/>
                </a:solidFill>
                <a:latin typeface="Calibri"/>
                <a:cs typeface="Calibri"/>
              </a:rPr>
              <a:t>игры)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  <a:p>
            <a:pPr marL="355600" indent="-342900" fontAlgn="auto">
              <a:spcBef>
                <a:spcPts val="0"/>
              </a:spcBef>
              <a:spcAft>
                <a:spcPts val="0"/>
              </a:spcAft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1200" dirty="0">
                <a:solidFill>
                  <a:prstClr val="black"/>
                </a:solidFill>
                <a:latin typeface="Calibri"/>
                <a:cs typeface="Calibri"/>
              </a:rPr>
              <a:t>Активизация</a:t>
            </a:r>
            <a:r>
              <a:rPr sz="1200" spc="-4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prstClr val="black"/>
                </a:solidFill>
                <a:latin typeface="Calibri"/>
                <a:cs typeface="Calibri"/>
              </a:rPr>
              <a:t>чувства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  <a:p>
            <a:pPr marL="355600" fontAlgn="auto">
              <a:spcBef>
                <a:spcPts val="0"/>
              </a:spcBef>
              <a:spcAft>
                <a:spcPts val="0"/>
              </a:spcAft>
            </a:pP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собственного</a:t>
            </a:r>
            <a:r>
              <a:rPr sz="1200" spc="-4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достоинства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  <a:p>
            <a:pPr marL="355600" indent="-342900" fontAlgn="auto">
              <a:spcBef>
                <a:spcPts val="5"/>
              </a:spcBef>
              <a:spcAft>
                <a:spcPts val="0"/>
              </a:spcAft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Обсуждение</a:t>
            </a:r>
            <a:r>
              <a:rPr sz="1200" spc="-3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prstClr val="black"/>
                </a:solidFill>
                <a:latin typeface="Calibri"/>
                <a:cs typeface="Calibri"/>
              </a:rPr>
              <a:t>(рефлексия)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  <a:p>
            <a:pPr marL="355600" marR="1083310" indent="-342900" fontAlgn="auto">
              <a:spcBef>
                <a:spcPts val="0"/>
              </a:spcBef>
              <a:spcAft>
                <a:spcPts val="0"/>
              </a:spcAft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1200" spc="-10" dirty="0">
                <a:solidFill>
                  <a:prstClr val="black"/>
                </a:solidFill>
                <a:latin typeface="Calibri"/>
                <a:cs typeface="Calibri"/>
              </a:rPr>
              <a:t>ИКТ (коммуникация, </a:t>
            </a:r>
            <a:r>
              <a:rPr sz="1200" spc="-44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интератикитв)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  <a:p>
            <a:pPr marL="355600" indent="-342900" fontAlgn="auto">
              <a:spcBef>
                <a:spcPts val="0"/>
              </a:spcBef>
              <a:spcAft>
                <a:spcPts val="0"/>
              </a:spcAft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Использование</a:t>
            </a:r>
            <a:r>
              <a:rPr sz="1200" spc="-3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личного</a:t>
            </a:r>
            <a:r>
              <a:rPr sz="1200" spc="-4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опыта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  <a:p>
            <a:pPr marL="355600" fontAlgn="auto">
              <a:spcBef>
                <a:spcPts val="0"/>
              </a:spcBef>
              <a:spcAft>
                <a:spcPts val="0"/>
              </a:spcAft>
            </a:pPr>
            <a:r>
              <a:rPr sz="1200" spc="-15" dirty="0">
                <a:solidFill>
                  <a:prstClr val="black"/>
                </a:solidFill>
                <a:latin typeface="Calibri"/>
                <a:cs typeface="Calibri"/>
              </a:rPr>
              <a:t>студентов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84267" y="2122360"/>
            <a:ext cx="3939540" cy="18601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 fontAlgn="auto">
              <a:spcBef>
                <a:spcPts val="105"/>
              </a:spcBef>
              <a:spcAft>
                <a:spcPts val="0"/>
              </a:spcAft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Презентация</a:t>
            </a:r>
            <a:r>
              <a:rPr sz="1200" spc="-3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200" spc="-2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prstClr val="black"/>
                </a:solidFill>
                <a:latin typeface="Calibri"/>
                <a:cs typeface="Calibri"/>
              </a:rPr>
              <a:t>самопрезентация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  <a:p>
            <a:pPr marL="355600" marR="1705610" indent="-342900" fontAlgn="auto">
              <a:spcBef>
                <a:spcPts val="0"/>
              </a:spcBef>
              <a:spcAft>
                <a:spcPts val="0"/>
              </a:spcAft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1200" dirty="0">
                <a:solidFill>
                  <a:prstClr val="black"/>
                </a:solidFill>
                <a:latin typeface="Calibri"/>
                <a:cs typeface="Calibri"/>
              </a:rPr>
              <a:t>Взаимо</a:t>
            </a:r>
            <a:r>
              <a:rPr sz="1200" spc="-35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онтр</a:t>
            </a:r>
            <a:r>
              <a:rPr sz="1200" spc="-35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л</a:t>
            </a:r>
            <a:r>
              <a:rPr sz="1200" spc="-10" dirty="0">
                <a:solidFill>
                  <a:prstClr val="black"/>
                </a:solidFill>
                <a:latin typeface="Calibri"/>
                <a:cs typeface="Calibri"/>
              </a:rPr>
              <a:t>ь</a:t>
            </a:r>
            <a:r>
              <a:rPr sz="1200" dirty="0">
                <a:solidFill>
                  <a:prstClr val="black"/>
                </a:solidFill>
                <a:latin typeface="Calibri"/>
                <a:cs typeface="Calibri"/>
              </a:rPr>
              <a:t>,  взаимообучение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  <a:p>
            <a:pPr marL="355600" indent="-342900" fontAlgn="auto">
              <a:spcBef>
                <a:spcPts val="0"/>
              </a:spcBef>
              <a:spcAft>
                <a:spcPts val="0"/>
              </a:spcAft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1200" spc="-10" dirty="0">
                <a:solidFill>
                  <a:prstClr val="black"/>
                </a:solidFill>
                <a:latin typeface="Calibri"/>
                <a:cs typeface="Calibri"/>
              </a:rPr>
              <a:t>Самоконтроль,</a:t>
            </a:r>
            <a:r>
              <a:rPr sz="1200" spc="-5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prstClr val="black"/>
                </a:solidFill>
                <a:latin typeface="Calibri"/>
                <a:cs typeface="Calibri"/>
              </a:rPr>
              <a:t>самообучение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  <a:p>
            <a:pPr marL="355600" marR="163830" indent="-342900" fontAlgn="auto">
              <a:spcBef>
                <a:spcPts val="0"/>
              </a:spcBef>
              <a:spcAft>
                <a:spcPts val="0"/>
              </a:spcAft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1200" spc="-10" dirty="0">
                <a:solidFill>
                  <a:prstClr val="black"/>
                </a:solidFill>
                <a:latin typeface="Calibri"/>
                <a:cs typeface="Calibri"/>
              </a:rPr>
              <a:t>Введение ролей </a:t>
            </a: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для </a:t>
            </a:r>
            <a:r>
              <a:rPr sz="1200" spc="-25" dirty="0">
                <a:solidFill>
                  <a:prstClr val="black"/>
                </a:solidFill>
                <a:latin typeface="Calibri"/>
                <a:cs typeface="Calibri"/>
              </a:rPr>
              <a:t>отдельных </a:t>
            </a:r>
            <a:r>
              <a:rPr sz="1200" spc="-44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prstClr val="black"/>
                </a:solidFill>
                <a:latin typeface="Calibri"/>
                <a:cs typeface="Calibri"/>
              </a:rPr>
              <a:t>студентов</a:t>
            </a:r>
            <a:r>
              <a:rPr sz="1200" spc="-3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prstClr val="black"/>
                </a:solidFill>
                <a:latin typeface="Calibri"/>
                <a:cs typeface="Calibri"/>
              </a:rPr>
              <a:t>на</a:t>
            </a: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prstClr val="black"/>
                </a:solidFill>
                <a:latin typeface="Calibri"/>
                <a:cs typeface="Calibri"/>
              </a:rPr>
              <a:t>занятии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  <a:p>
            <a:pPr marL="355600" marR="738505" indent="-342900" fontAlgn="auto">
              <a:spcBef>
                <a:spcPts val="0"/>
              </a:spcBef>
              <a:spcAft>
                <a:spcPts val="0"/>
              </a:spcAft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Связь</a:t>
            </a:r>
            <a:r>
              <a:rPr sz="1200" spc="-3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200" spc="-2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prstClr val="black"/>
                </a:solidFill>
                <a:latin typeface="Calibri"/>
                <a:cs typeface="Calibri"/>
              </a:rPr>
              <a:t>жизнью</a:t>
            </a:r>
            <a:r>
              <a:rPr sz="1200" spc="-4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общества, </a:t>
            </a:r>
            <a:r>
              <a:rPr sz="1200" spc="-434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prstClr val="black"/>
                </a:solidFill>
                <a:latin typeface="Calibri"/>
                <a:cs typeface="Calibri"/>
              </a:rPr>
              <a:t>проблемами </a:t>
            </a: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микро- </a:t>
            </a:r>
            <a:r>
              <a:rPr sz="1200" dirty="0">
                <a:solidFill>
                  <a:prstClr val="black"/>
                </a:solidFill>
                <a:latin typeface="Calibri"/>
                <a:cs typeface="Calibri"/>
              </a:rPr>
              <a:t>и </a:t>
            </a:r>
            <a:r>
              <a:rPr sz="1200" spc="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макросоциума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  <a:p>
            <a:pPr marL="355600" indent="-342900" fontAlgn="auto">
              <a:spcBef>
                <a:spcPts val="5"/>
              </a:spcBef>
              <a:spcAft>
                <a:spcPts val="0"/>
              </a:spcAft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Создание</a:t>
            </a:r>
            <a:r>
              <a:rPr sz="1200" spc="-4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prstClr val="black"/>
                </a:solidFill>
                <a:latin typeface="Calibri"/>
                <a:cs typeface="Calibri"/>
              </a:rPr>
              <a:t>ситуации</a:t>
            </a:r>
            <a:r>
              <a:rPr sz="1200" spc="-4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prstClr val="black"/>
                </a:solidFill>
                <a:latin typeface="Calibri"/>
                <a:cs typeface="Calibri"/>
              </a:rPr>
              <a:t>выбора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  <a:p>
            <a:pPr marL="355600" indent="-342900" fontAlgn="auto">
              <a:spcBef>
                <a:spcPts val="0"/>
              </a:spcBef>
              <a:spcAft>
                <a:spcPts val="0"/>
              </a:spcAft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«Утепление</a:t>
            </a:r>
            <a:r>
              <a:rPr sz="1200" spc="-4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отношений»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  <a:p>
            <a:pPr marL="355600" indent="-342900" fontAlgn="auto">
              <a:spcBef>
                <a:spcPts val="0"/>
              </a:spcBef>
              <a:spcAft>
                <a:spcPts val="0"/>
              </a:spcAft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Фасилитация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76" t="2401" r="37816" b="50000"/>
          <a:stretch>
            <a:fillRect/>
          </a:stretch>
        </p:blipFill>
        <p:spPr>
          <a:xfrm>
            <a:off x="107506" y="123480"/>
            <a:ext cx="814449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3648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8664" y="2790826"/>
            <a:ext cx="4155440" cy="14285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</a:pP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Приём</a:t>
            </a:r>
            <a:r>
              <a:rPr sz="1200" spc="-4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7E7E7E"/>
                </a:solidFill>
                <a:latin typeface="Calibri"/>
                <a:cs typeface="Calibri"/>
              </a:rPr>
              <a:t>1.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  <a:p>
            <a:pPr marL="12700" fontAlgn="auto"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prstClr val="black"/>
                </a:solidFill>
                <a:latin typeface="Calibri"/>
                <a:cs typeface="Calibri"/>
              </a:rPr>
              <a:t>Встреча</a:t>
            </a:r>
            <a:r>
              <a:rPr sz="1200" spc="-5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200" spc="-2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prstClr val="black"/>
                </a:solidFill>
                <a:latin typeface="Calibri"/>
                <a:cs typeface="Calibri"/>
              </a:rPr>
              <a:t>успешным</a:t>
            </a:r>
            <a:r>
              <a:rPr sz="1200" spc="-3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prstClr val="black"/>
                </a:solidFill>
                <a:latin typeface="Calibri"/>
                <a:cs typeface="Calibri"/>
              </a:rPr>
              <a:t>человеком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  <a:p>
            <a:pPr marL="12700" fontAlgn="auto">
              <a:spcBef>
                <a:spcPts val="1200"/>
              </a:spcBef>
              <a:spcAft>
                <a:spcPts val="0"/>
              </a:spcAft>
            </a:pP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Приём</a:t>
            </a:r>
            <a:r>
              <a:rPr sz="1200" spc="-4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7E7E7E"/>
                </a:solidFill>
                <a:latin typeface="Calibri"/>
                <a:cs typeface="Calibri"/>
              </a:rPr>
              <a:t>2.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  <a:p>
            <a:pPr marL="12700" fontAlgn="auto">
              <a:spcBef>
                <a:spcPts val="0"/>
              </a:spcBef>
              <a:spcAft>
                <a:spcPts val="0"/>
              </a:spcAft>
            </a:pPr>
            <a:r>
              <a:rPr sz="1200" spc="-15" dirty="0">
                <a:solidFill>
                  <a:prstClr val="black"/>
                </a:solidFill>
                <a:latin typeface="Calibri"/>
                <a:cs typeface="Calibri"/>
              </a:rPr>
              <a:t>Штудирование</a:t>
            </a:r>
            <a:r>
              <a:rPr sz="1200" spc="-3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профстандартов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  <a:p>
            <a:pPr marL="12700" fontAlgn="auto">
              <a:spcBef>
                <a:spcPts val="1205"/>
              </a:spcBef>
              <a:spcAft>
                <a:spcPts val="0"/>
              </a:spcAft>
            </a:pP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Приём</a:t>
            </a:r>
            <a:r>
              <a:rPr sz="1200" spc="-4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7E7E7E"/>
                </a:solidFill>
                <a:latin typeface="Calibri"/>
                <a:cs typeface="Calibri"/>
              </a:rPr>
              <a:t>3.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  <a:p>
            <a:pPr marL="12700" fontAlgn="auto">
              <a:spcBef>
                <a:spcPts val="0"/>
              </a:spcBef>
              <a:spcAft>
                <a:spcPts val="0"/>
              </a:spcAft>
            </a:pPr>
            <a:r>
              <a:rPr sz="1200" spc="-45" dirty="0">
                <a:solidFill>
                  <a:prstClr val="black"/>
                </a:solidFill>
                <a:latin typeface="Calibri"/>
                <a:cs typeface="Calibri"/>
              </a:rPr>
              <a:t>«Точки</a:t>
            </a:r>
            <a:r>
              <a:rPr sz="1200" spc="-3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prstClr val="black"/>
                </a:solidFill>
                <a:latin typeface="Calibri"/>
                <a:cs typeface="Calibri"/>
              </a:rPr>
              <a:t>входа»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11372" y="826485"/>
            <a:ext cx="4584700" cy="20069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fontAlgn="auto">
              <a:spcBef>
                <a:spcPts val="125"/>
              </a:spcBef>
              <a:spcAft>
                <a:spcPts val="0"/>
              </a:spcAft>
            </a:pPr>
            <a:r>
              <a:rPr sz="1200" spc="10" dirty="0">
                <a:solidFill>
                  <a:srgbClr val="404040"/>
                </a:solidFill>
                <a:latin typeface="Tahoma"/>
                <a:cs typeface="Tahoma"/>
              </a:rPr>
              <a:t>УПРАВЛЕНИЕ</a:t>
            </a:r>
            <a:r>
              <a:rPr sz="1200" spc="2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200" spc="10" dirty="0">
                <a:solidFill>
                  <a:srgbClr val="404040"/>
                </a:solidFill>
                <a:latin typeface="Tahoma"/>
                <a:cs typeface="Tahoma"/>
              </a:rPr>
              <a:t>УЧЕБНОЙ</a:t>
            </a:r>
            <a:r>
              <a:rPr sz="1200" spc="15" dirty="0">
                <a:solidFill>
                  <a:srgbClr val="404040"/>
                </a:solidFill>
                <a:latin typeface="Tahoma"/>
                <a:cs typeface="Tahoma"/>
              </a:rPr>
              <a:t> МОТИВАЦИЕЙ</a:t>
            </a:r>
            <a:endParaRPr sz="120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26772" y="1103568"/>
            <a:ext cx="7833359" cy="7144"/>
          </a:xfrm>
          <a:custGeom>
            <a:avLst/>
            <a:gdLst/>
            <a:ahLst/>
            <a:cxnLst/>
            <a:rect l="l" t="t" r="r" b="b"/>
            <a:pathLst>
              <a:path w="7833359" h="9525">
                <a:moveTo>
                  <a:pt x="0" y="9143"/>
                </a:moveTo>
                <a:lnTo>
                  <a:pt x="7833359" y="0"/>
                </a:lnTo>
              </a:path>
            </a:pathLst>
          </a:custGeom>
          <a:ln w="1905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89320" y="2297429"/>
            <a:ext cx="2206752" cy="1743075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407415" y="1266064"/>
            <a:ext cx="493966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C00000"/>
                </a:solidFill>
                <a:latin typeface="Microsoft Sans Serif"/>
                <a:cs typeface="Microsoft Sans Serif"/>
              </a:rPr>
              <a:t>Инструмент</a:t>
            </a:r>
            <a:r>
              <a:rPr sz="1200" spc="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6.</a:t>
            </a:r>
            <a:endParaRPr sz="12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1200" spc="-40" dirty="0">
                <a:solidFill>
                  <a:srgbClr val="C00000"/>
                </a:solidFill>
                <a:latin typeface="Microsoft Sans Serif"/>
                <a:cs typeface="Microsoft Sans Serif"/>
              </a:rPr>
              <a:t>Создание</a:t>
            </a:r>
            <a:r>
              <a:rPr sz="1200" spc="-2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200" spc="-30" dirty="0">
                <a:solidFill>
                  <a:srgbClr val="C00000"/>
                </a:solidFill>
                <a:latin typeface="Microsoft Sans Serif"/>
                <a:cs typeface="Microsoft Sans Serif"/>
              </a:rPr>
              <a:t>перспективы</a:t>
            </a:r>
            <a:endParaRPr sz="1200">
              <a:latin typeface="Microsoft Sans Serif"/>
              <a:cs typeface="Microsoft Sans Serif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76" t="2401" r="37816" b="50000"/>
          <a:stretch>
            <a:fillRect/>
          </a:stretch>
        </p:blipFill>
        <p:spPr>
          <a:xfrm>
            <a:off x="51946" y="95456"/>
            <a:ext cx="814449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5691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82522" y="2322768"/>
            <a:ext cx="5534660" cy="2642234"/>
            <a:chOff x="1382522" y="3097022"/>
            <a:chExt cx="5534660" cy="3522979"/>
          </a:xfrm>
        </p:grpSpPr>
        <p:sp>
          <p:nvSpPr>
            <p:cNvPr id="3" name="object 3"/>
            <p:cNvSpPr/>
            <p:nvPr/>
          </p:nvSpPr>
          <p:spPr>
            <a:xfrm>
              <a:off x="1395222" y="3109722"/>
              <a:ext cx="5509260" cy="3497579"/>
            </a:xfrm>
            <a:custGeom>
              <a:avLst/>
              <a:gdLst/>
              <a:ahLst/>
              <a:cxnLst/>
              <a:rect l="l" t="t" r="r" b="b"/>
              <a:pathLst>
                <a:path w="5509259" h="3497579">
                  <a:moveTo>
                    <a:pt x="4926330" y="0"/>
                  </a:moveTo>
                  <a:lnTo>
                    <a:pt x="582929" y="0"/>
                  </a:lnTo>
                  <a:lnTo>
                    <a:pt x="535120" y="1932"/>
                  </a:lnTo>
                  <a:lnTo>
                    <a:pt x="488375" y="7629"/>
                  </a:lnTo>
                  <a:lnTo>
                    <a:pt x="442844" y="16941"/>
                  </a:lnTo>
                  <a:lnTo>
                    <a:pt x="398678" y="29718"/>
                  </a:lnTo>
                  <a:lnTo>
                    <a:pt x="356026" y="45809"/>
                  </a:lnTo>
                  <a:lnTo>
                    <a:pt x="315039" y="65065"/>
                  </a:lnTo>
                  <a:lnTo>
                    <a:pt x="275866" y="87335"/>
                  </a:lnTo>
                  <a:lnTo>
                    <a:pt x="238658" y="112471"/>
                  </a:lnTo>
                  <a:lnTo>
                    <a:pt x="203564" y="140321"/>
                  </a:lnTo>
                  <a:lnTo>
                    <a:pt x="170735" y="170735"/>
                  </a:lnTo>
                  <a:lnTo>
                    <a:pt x="140321" y="203564"/>
                  </a:lnTo>
                  <a:lnTo>
                    <a:pt x="112471" y="238658"/>
                  </a:lnTo>
                  <a:lnTo>
                    <a:pt x="87335" y="275866"/>
                  </a:lnTo>
                  <a:lnTo>
                    <a:pt x="65065" y="315039"/>
                  </a:lnTo>
                  <a:lnTo>
                    <a:pt x="45809" y="356026"/>
                  </a:lnTo>
                  <a:lnTo>
                    <a:pt x="29718" y="398678"/>
                  </a:lnTo>
                  <a:lnTo>
                    <a:pt x="16941" y="442844"/>
                  </a:lnTo>
                  <a:lnTo>
                    <a:pt x="7629" y="488375"/>
                  </a:lnTo>
                  <a:lnTo>
                    <a:pt x="1932" y="535120"/>
                  </a:lnTo>
                  <a:lnTo>
                    <a:pt x="0" y="582929"/>
                  </a:lnTo>
                  <a:lnTo>
                    <a:pt x="0" y="2914637"/>
                  </a:lnTo>
                  <a:lnTo>
                    <a:pt x="1932" y="2962446"/>
                  </a:lnTo>
                  <a:lnTo>
                    <a:pt x="7629" y="3009192"/>
                  </a:lnTo>
                  <a:lnTo>
                    <a:pt x="16941" y="3054723"/>
                  </a:lnTo>
                  <a:lnTo>
                    <a:pt x="29718" y="3098890"/>
                  </a:lnTo>
                  <a:lnTo>
                    <a:pt x="45809" y="3141542"/>
                  </a:lnTo>
                  <a:lnTo>
                    <a:pt x="65065" y="3182530"/>
                  </a:lnTo>
                  <a:lnTo>
                    <a:pt x="87335" y="3221704"/>
                  </a:lnTo>
                  <a:lnTo>
                    <a:pt x="112471" y="3258913"/>
                  </a:lnTo>
                  <a:lnTo>
                    <a:pt x="140321" y="3294007"/>
                  </a:lnTo>
                  <a:lnTo>
                    <a:pt x="170735" y="3326838"/>
                  </a:lnTo>
                  <a:lnTo>
                    <a:pt x="203564" y="3357253"/>
                  </a:lnTo>
                  <a:lnTo>
                    <a:pt x="238658" y="3385104"/>
                  </a:lnTo>
                  <a:lnTo>
                    <a:pt x="275866" y="3410240"/>
                  </a:lnTo>
                  <a:lnTo>
                    <a:pt x="315039" y="3432511"/>
                  </a:lnTo>
                  <a:lnTo>
                    <a:pt x="356026" y="3451768"/>
                  </a:lnTo>
                  <a:lnTo>
                    <a:pt x="398678" y="3467860"/>
                  </a:lnTo>
                  <a:lnTo>
                    <a:pt x="442844" y="3480637"/>
                  </a:lnTo>
                  <a:lnTo>
                    <a:pt x="488375" y="3489950"/>
                  </a:lnTo>
                  <a:lnTo>
                    <a:pt x="535120" y="3495647"/>
                  </a:lnTo>
                  <a:lnTo>
                    <a:pt x="582929" y="3497579"/>
                  </a:lnTo>
                  <a:lnTo>
                    <a:pt x="4926330" y="3497579"/>
                  </a:lnTo>
                  <a:lnTo>
                    <a:pt x="4974139" y="3495647"/>
                  </a:lnTo>
                  <a:lnTo>
                    <a:pt x="5020884" y="3489950"/>
                  </a:lnTo>
                  <a:lnTo>
                    <a:pt x="5066415" y="3480637"/>
                  </a:lnTo>
                  <a:lnTo>
                    <a:pt x="5110581" y="3467860"/>
                  </a:lnTo>
                  <a:lnTo>
                    <a:pt x="5153233" y="3451768"/>
                  </a:lnTo>
                  <a:lnTo>
                    <a:pt x="5194220" y="3432511"/>
                  </a:lnTo>
                  <a:lnTo>
                    <a:pt x="5233393" y="3410240"/>
                  </a:lnTo>
                  <a:lnTo>
                    <a:pt x="5270601" y="3385104"/>
                  </a:lnTo>
                  <a:lnTo>
                    <a:pt x="5305695" y="3357253"/>
                  </a:lnTo>
                  <a:lnTo>
                    <a:pt x="5338524" y="3326838"/>
                  </a:lnTo>
                  <a:lnTo>
                    <a:pt x="5368938" y="3294007"/>
                  </a:lnTo>
                  <a:lnTo>
                    <a:pt x="5396788" y="3258913"/>
                  </a:lnTo>
                  <a:lnTo>
                    <a:pt x="5421924" y="3221704"/>
                  </a:lnTo>
                  <a:lnTo>
                    <a:pt x="5444194" y="3182530"/>
                  </a:lnTo>
                  <a:lnTo>
                    <a:pt x="5463450" y="3141542"/>
                  </a:lnTo>
                  <a:lnTo>
                    <a:pt x="5479542" y="3098890"/>
                  </a:lnTo>
                  <a:lnTo>
                    <a:pt x="5492318" y="3054723"/>
                  </a:lnTo>
                  <a:lnTo>
                    <a:pt x="5501630" y="3009192"/>
                  </a:lnTo>
                  <a:lnTo>
                    <a:pt x="5507327" y="2962446"/>
                  </a:lnTo>
                  <a:lnTo>
                    <a:pt x="5509259" y="2914637"/>
                  </a:lnTo>
                  <a:lnTo>
                    <a:pt x="5509259" y="582929"/>
                  </a:lnTo>
                  <a:lnTo>
                    <a:pt x="5507327" y="535120"/>
                  </a:lnTo>
                  <a:lnTo>
                    <a:pt x="5501630" y="488375"/>
                  </a:lnTo>
                  <a:lnTo>
                    <a:pt x="5492318" y="442844"/>
                  </a:lnTo>
                  <a:lnTo>
                    <a:pt x="5479542" y="398678"/>
                  </a:lnTo>
                  <a:lnTo>
                    <a:pt x="5463450" y="356026"/>
                  </a:lnTo>
                  <a:lnTo>
                    <a:pt x="5444194" y="315039"/>
                  </a:lnTo>
                  <a:lnTo>
                    <a:pt x="5421924" y="275866"/>
                  </a:lnTo>
                  <a:lnTo>
                    <a:pt x="5396788" y="238658"/>
                  </a:lnTo>
                  <a:lnTo>
                    <a:pt x="5368938" y="203564"/>
                  </a:lnTo>
                  <a:lnTo>
                    <a:pt x="5338524" y="170735"/>
                  </a:lnTo>
                  <a:lnTo>
                    <a:pt x="5305695" y="140321"/>
                  </a:lnTo>
                  <a:lnTo>
                    <a:pt x="5270601" y="112471"/>
                  </a:lnTo>
                  <a:lnTo>
                    <a:pt x="5233393" y="87335"/>
                  </a:lnTo>
                  <a:lnTo>
                    <a:pt x="5194220" y="65065"/>
                  </a:lnTo>
                  <a:lnTo>
                    <a:pt x="5153233" y="45809"/>
                  </a:lnTo>
                  <a:lnTo>
                    <a:pt x="5110581" y="29717"/>
                  </a:lnTo>
                  <a:lnTo>
                    <a:pt x="5066415" y="16941"/>
                  </a:lnTo>
                  <a:lnTo>
                    <a:pt x="5020884" y="7629"/>
                  </a:lnTo>
                  <a:lnTo>
                    <a:pt x="4974139" y="1932"/>
                  </a:lnTo>
                  <a:lnTo>
                    <a:pt x="4926330" y="0"/>
                  </a:lnTo>
                  <a:close/>
                </a:path>
              </a:pathLst>
            </a:custGeom>
            <a:solidFill>
              <a:srgbClr val="C2FFEF"/>
            </a:solidFill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1395222" y="3109722"/>
              <a:ext cx="5509260" cy="3497579"/>
            </a:xfrm>
            <a:custGeom>
              <a:avLst/>
              <a:gdLst/>
              <a:ahLst/>
              <a:cxnLst/>
              <a:rect l="l" t="t" r="r" b="b"/>
              <a:pathLst>
                <a:path w="5509259" h="3497579">
                  <a:moveTo>
                    <a:pt x="0" y="582929"/>
                  </a:moveTo>
                  <a:lnTo>
                    <a:pt x="1932" y="535120"/>
                  </a:lnTo>
                  <a:lnTo>
                    <a:pt x="7629" y="488375"/>
                  </a:lnTo>
                  <a:lnTo>
                    <a:pt x="16941" y="442844"/>
                  </a:lnTo>
                  <a:lnTo>
                    <a:pt x="29718" y="398678"/>
                  </a:lnTo>
                  <a:lnTo>
                    <a:pt x="45809" y="356026"/>
                  </a:lnTo>
                  <a:lnTo>
                    <a:pt x="65065" y="315039"/>
                  </a:lnTo>
                  <a:lnTo>
                    <a:pt x="87335" y="275866"/>
                  </a:lnTo>
                  <a:lnTo>
                    <a:pt x="112471" y="238658"/>
                  </a:lnTo>
                  <a:lnTo>
                    <a:pt x="140321" y="203564"/>
                  </a:lnTo>
                  <a:lnTo>
                    <a:pt x="170735" y="170735"/>
                  </a:lnTo>
                  <a:lnTo>
                    <a:pt x="203564" y="140321"/>
                  </a:lnTo>
                  <a:lnTo>
                    <a:pt x="238658" y="112471"/>
                  </a:lnTo>
                  <a:lnTo>
                    <a:pt x="275866" y="87335"/>
                  </a:lnTo>
                  <a:lnTo>
                    <a:pt x="315039" y="65065"/>
                  </a:lnTo>
                  <a:lnTo>
                    <a:pt x="356026" y="45809"/>
                  </a:lnTo>
                  <a:lnTo>
                    <a:pt x="398678" y="29718"/>
                  </a:lnTo>
                  <a:lnTo>
                    <a:pt x="442844" y="16941"/>
                  </a:lnTo>
                  <a:lnTo>
                    <a:pt x="488375" y="7629"/>
                  </a:lnTo>
                  <a:lnTo>
                    <a:pt x="535120" y="1932"/>
                  </a:lnTo>
                  <a:lnTo>
                    <a:pt x="582929" y="0"/>
                  </a:lnTo>
                  <a:lnTo>
                    <a:pt x="4926330" y="0"/>
                  </a:lnTo>
                  <a:lnTo>
                    <a:pt x="4974139" y="1932"/>
                  </a:lnTo>
                  <a:lnTo>
                    <a:pt x="5020884" y="7629"/>
                  </a:lnTo>
                  <a:lnTo>
                    <a:pt x="5066415" y="16941"/>
                  </a:lnTo>
                  <a:lnTo>
                    <a:pt x="5110581" y="29717"/>
                  </a:lnTo>
                  <a:lnTo>
                    <a:pt x="5153233" y="45809"/>
                  </a:lnTo>
                  <a:lnTo>
                    <a:pt x="5194220" y="65065"/>
                  </a:lnTo>
                  <a:lnTo>
                    <a:pt x="5233393" y="87335"/>
                  </a:lnTo>
                  <a:lnTo>
                    <a:pt x="5270601" y="112471"/>
                  </a:lnTo>
                  <a:lnTo>
                    <a:pt x="5305695" y="140321"/>
                  </a:lnTo>
                  <a:lnTo>
                    <a:pt x="5338524" y="170735"/>
                  </a:lnTo>
                  <a:lnTo>
                    <a:pt x="5368938" y="203564"/>
                  </a:lnTo>
                  <a:lnTo>
                    <a:pt x="5396788" y="238658"/>
                  </a:lnTo>
                  <a:lnTo>
                    <a:pt x="5421924" y="275866"/>
                  </a:lnTo>
                  <a:lnTo>
                    <a:pt x="5444194" y="315039"/>
                  </a:lnTo>
                  <a:lnTo>
                    <a:pt x="5463450" y="356026"/>
                  </a:lnTo>
                  <a:lnTo>
                    <a:pt x="5479542" y="398678"/>
                  </a:lnTo>
                  <a:lnTo>
                    <a:pt x="5492318" y="442844"/>
                  </a:lnTo>
                  <a:lnTo>
                    <a:pt x="5501630" y="488375"/>
                  </a:lnTo>
                  <a:lnTo>
                    <a:pt x="5507327" y="535120"/>
                  </a:lnTo>
                  <a:lnTo>
                    <a:pt x="5509259" y="582929"/>
                  </a:lnTo>
                  <a:lnTo>
                    <a:pt x="5509259" y="2914637"/>
                  </a:lnTo>
                  <a:lnTo>
                    <a:pt x="5507327" y="2962446"/>
                  </a:lnTo>
                  <a:lnTo>
                    <a:pt x="5501630" y="3009192"/>
                  </a:lnTo>
                  <a:lnTo>
                    <a:pt x="5492318" y="3054723"/>
                  </a:lnTo>
                  <a:lnTo>
                    <a:pt x="5479542" y="3098890"/>
                  </a:lnTo>
                  <a:lnTo>
                    <a:pt x="5463450" y="3141542"/>
                  </a:lnTo>
                  <a:lnTo>
                    <a:pt x="5444194" y="3182530"/>
                  </a:lnTo>
                  <a:lnTo>
                    <a:pt x="5421924" y="3221704"/>
                  </a:lnTo>
                  <a:lnTo>
                    <a:pt x="5396788" y="3258913"/>
                  </a:lnTo>
                  <a:lnTo>
                    <a:pt x="5368938" y="3294007"/>
                  </a:lnTo>
                  <a:lnTo>
                    <a:pt x="5338524" y="3326838"/>
                  </a:lnTo>
                  <a:lnTo>
                    <a:pt x="5305695" y="3357253"/>
                  </a:lnTo>
                  <a:lnTo>
                    <a:pt x="5270601" y="3385104"/>
                  </a:lnTo>
                  <a:lnTo>
                    <a:pt x="5233393" y="3410240"/>
                  </a:lnTo>
                  <a:lnTo>
                    <a:pt x="5194220" y="3432511"/>
                  </a:lnTo>
                  <a:lnTo>
                    <a:pt x="5153233" y="3451768"/>
                  </a:lnTo>
                  <a:lnTo>
                    <a:pt x="5110581" y="3467860"/>
                  </a:lnTo>
                  <a:lnTo>
                    <a:pt x="5066415" y="3480637"/>
                  </a:lnTo>
                  <a:lnTo>
                    <a:pt x="5020884" y="3489950"/>
                  </a:lnTo>
                  <a:lnTo>
                    <a:pt x="4974139" y="3495647"/>
                  </a:lnTo>
                  <a:lnTo>
                    <a:pt x="4926330" y="3497579"/>
                  </a:lnTo>
                  <a:lnTo>
                    <a:pt x="582929" y="3497579"/>
                  </a:lnTo>
                  <a:lnTo>
                    <a:pt x="535120" y="3495647"/>
                  </a:lnTo>
                  <a:lnTo>
                    <a:pt x="488375" y="3489950"/>
                  </a:lnTo>
                  <a:lnTo>
                    <a:pt x="442844" y="3480637"/>
                  </a:lnTo>
                  <a:lnTo>
                    <a:pt x="398678" y="3467860"/>
                  </a:lnTo>
                  <a:lnTo>
                    <a:pt x="356026" y="3451768"/>
                  </a:lnTo>
                  <a:lnTo>
                    <a:pt x="315039" y="3432511"/>
                  </a:lnTo>
                  <a:lnTo>
                    <a:pt x="275866" y="3410240"/>
                  </a:lnTo>
                  <a:lnTo>
                    <a:pt x="238658" y="3385104"/>
                  </a:lnTo>
                  <a:lnTo>
                    <a:pt x="203564" y="3357253"/>
                  </a:lnTo>
                  <a:lnTo>
                    <a:pt x="170735" y="3326838"/>
                  </a:lnTo>
                  <a:lnTo>
                    <a:pt x="140321" y="3294007"/>
                  </a:lnTo>
                  <a:lnTo>
                    <a:pt x="112471" y="3258913"/>
                  </a:lnTo>
                  <a:lnTo>
                    <a:pt x="87335" y="3221704"/>
                  </a:lnTo>
                  <a:lnTo>
                    <a:pt x="65065" y="3182530"/>
                  </a:lnTo>
                  <a:lnTo>
                    <a:pt x="45809" y="3141542"/>
                  </a:lnTo>
                  <a:lnTo>
                    <a:pt x="29718" y="3098890"/>
                  </a:lnTo>
                  <a:lnTo>
                    <a:pt x="16941" y="3054723"/>
                  </a:lnTo>
                  <a:lnTo>
                    <a:pt x="7629" y="3009192"/>
                  </a:lnTo>
                  <a:lnTo>
                    <a:pt x="1932" y="2962446"/>
                  </a:lnTo>
                  <a:lnTo>
                    <a:pt x="0" y="2914637"/>
                  </a:lnTo>
                  <a:lnTo>
                    <a:pt x="0" y="582929"/>
                  </a:lnTo>
                  <a:close/>
                </a:path>
              </a:pathLst>
            </a:custGeom>
            <a:ln w="25400">
              <a:solidFill>
                <a:srgbClr val="00946E"/>
              </a:solidFill>
            </a:ln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1660397" y="3818381"/>
              <a:ext cx="1536700" cy="2612390"/>
            </a:xfrm>
            <a:custGeom>
              <a:avLst/>
              <a:gdLst/>
              <a:ahLst/>
              <a:cxnLst/>
              <a:rect l="l" t="t" r="r" b="b"/>
              <a:pathLst>
                <a:path w="1536700" h="2612390">
                  <a:moveTo>
                    <a:pt x="1536191" y="0"/>
                  </a:moveTo>
                  <a:lnTo>
                    <a:pt x="0" y="0"/>
                  </a:lnTo>
                  <a:lnTo>
                    <a:pt x="0" y="2612136"/>
                  </a:lnTo>
                  <a:lnTo>
                    <a:pt x="1536191" y="2612136"/>
                  </a:lnTo>
                  <a:lnTo>
                    <a:pt x="1536191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660397" y="3818381"/>
              <a:ext cx="1536700" cy="2612390"/>
            </a:xfrm>
            <a:custGeom>
              <a:avLst/>
              <a:gdLst/>
              <a:ahLst/>
              <a:cxnLst/>
              <a:rect l="l" t="t" r="r" b="b"/>
              <a:pathLst>
                <a:path w="1536700" h="2612390">
                  <a:moveTo>
                    <a:pt x="0" y="2612136"/>
                  </a:moveTo>
                  <a:lnTo>
                    <a:pt x="1536191" y="2612136"/>
                  </a:lnTo>
                  <a:lnTo>
                    <a:pt x="1536191" y="0"/>
                  </a:lnTo>
                  <a:lnTo>
                    <a:pt x="0" y="0"/>
                  </a:lnTo>
                  <a:lnTo>
                    <a:pt x="0" y="2612136"/>
                  </a:lnTo>
                  <a:close/>
                </a:path>
              </a:pathLst>
            </a:custGeom>
            <a:ln w="25400">
              <a:solidFill>
                <a:srgbClr val="00946E"/>
              </a:solidFill>
            </a:ln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3355086" y="3818381"/>
              <a:ext cx="1536700" cy="2612390"/>
            </a:xfrm>
            <a:custGeom>
              <a:avLst/>
              <a:gdLst/>
              <a:ahLst/>
              <a:cxnLst/>
              <a:rect l="l" t="t" r="r" b="b"/>
              <a:pathLst>
                <a:path w="1536700" h="2612390">
                  <a:moveTo>
                    <a:pt x="1536191" y="0"/>
                  </a:moveTo>
                  <a:lnTo>
                    <a:pt x="0" y="0"/>
                  </a:lnTo>
                  <a:lnTo>
                    <a:pt x="0" y="2612136"/>
                  </a:lnTo>
                  <a:lnTo>
                    <a:pt x="1536191" y="2612136"/>
                  </a:lnTo>
                  <a:lnTo>
                    <a:pt x="1536191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3355086" y="3818381"/>
              <a:ext cx="1536700" cy="2612390"/>
            </a:xfrm>
            <a:custGeom>
              <a:avLst/>
              <a:gdLst/>
              <a:ahLst/>
              <a:cxnLst/>
              <a:rect l="l" t="t" r="r" b="b"/>
              <a:pathLst>
                <a:path w="1536700" h="2612390">
                  <a:moveTo>
                    <a:pt x="0" y="2612136"/>
                  </a:moveTo>
                  <a:lnTo>
                    <a:pt x="1536191" y="2612136"/>
                  </a:lnTo>
                  <a:lnTo>
                    <a:pt x="1536191" y="0"/>
                  </a:lnTo>
                  <a:lnTo>
                    <a:pt x="0" y="0"/>
                  </a:lnTo>
                  <a:lnTo>
                    <a:pt x="0" y="2612136"/>
                  </a:lnTo>
                  <a:close/>
                </a:path>
              </a:pathLst>
            </a:custGeom>
            <a:ln w="25400">
              <a:solidFill>
                <a:srgbClr val="00946E"/>
              </a:solidFill>
            </a:ln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5049774" y="3818381"/>
              <a:ext cx="1536700" cy="2612390"/>
            </a:xfrm>
            <a:custGeom>
              <a:avLst/>
              <a:gdLst/>
              <a:ahLst/>
              <a:cxnLst/>
              <a:rect l="l" t="t" r="r" b="b"/>
              <a:pathLst>
                <a:path w="1536700" h="2612390">
                  <a:moveTo>
                    <a:pt x="1536192" y="0"/>
                  </a:moveTo>
                  <a:lnTo>
                    <a:pt x="0" y="0"/>
                  </a:lnTo>
                  <a:lnTo>
                    <a:pt x="0" y="2612136"/>
                  </a:lnTo>
                  <a:lnTo>
                    <a:pt x="1536192" y="2612136"/>
                  </a:lnTo>
                  <a:lnTo>
                    <a:pt x="1536192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5049774" y="3818381"/>
              <a:ext cx="1536700" cy="2612390"/>
            </a:xfrm>
            <a:custGeom>
              <a:avLst/>
              <a:gdLst/>
              <a:ahLst/>
              <a:cxnLst/>
              <a:rect l="l" t="t" r="r" b="b"/>
              <a:pathLst>
                <a:path w="1536700" h="2612390">
                  <a:moveTo>
                    <a:pt x="0" y="2612136"/>
                  </a:moveTo>
                  <a:lnTo>
                    <a:pt x="1536192" y="2612136"/>
                  </a:lnTo>
                  <a:lnTo>
                    <a:pt x="1536192" y="0"/>
                  </a:lnTo>
                  <a:lnTo>
                    <a:pt x="0" y="0"/>
                  </a:lnTo>
                  <a:lnTo>
                    <a:pt x="0" y="2612136"/>
                  </a:lnTo>
                  <a:close/>
                </a:path>
              </a:pathLst>
            </a:custGeom>
            <a:ln w="25400">
              <a:solidFill>
                <a:srgbClr val="00946E"/>
              </a:solidFill>
            </a:ln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1767078" y="5810250"/>
              <a:ext cx="1323340" cy="532130"/>
            </a:xfrm>
            <a:custGeom>
              <a:avLst/>
              <a:gdLst/>
              <a:ahLst/>
              <a:cxnLst/>
              <a:rect l="l" t="t" r="r" b="b"/>
              <a:pathLst>
                <a:path w="1323339" h="532129">
                  <a:moveTo>
                    <a:pt x="1234186" y="0"/>
                  </a:moveTo>
                  <a:lnTo>
                    <a:pt x="88646" y="0"/>
                  </a:lnTo>
                  <a:lnTo>
                    <a:pt x="54167" y="6966"/>
                  </a:lnTo>
                  <a:lnTo>
                    <a:pt x="25987" y="25963"/>
                  </a:lnTo>
                  <a:lnTo>
                    <a:pt x="6975" y="54140"/>
                  </a:lnTo>
                  <a:lnTo>
                    <a:pt x="0" y="88646"/>
                  </a:lnTo>
                  <a:lnTo>
                    <a:pt x="0" y="443230"/>
                  </a:lnTo>
                  <a:lnTo>
                    <a:pt x="6975" y="477735"/>
                  </a:lnTo>
                  <a:lnTo>
                    <a:pt x="25987" y="505912"/>
                  </a:lnTo>
                  <a:lnTo>
                    <a:pt x="54167" y="524909"/>
                  </a:lnTo>
                  <a:lnTo>
                    <a:pt x="88646" y="531876"/>
                  </a:lnTo>
                  <a:lnTo>
                    <a:pt x="1234186" y="531876"/>
                  </a:lnTo>
                  <a:lnTo>
                    <a:pt x="1268664" y="524909"/>
                  </a:lnTo>
                  <a:lnTo>
                    <a:pt x="1296844" y="505912"/>
                  </a:lnTo>
                  <a:lnTo>
                    <a:pt x="1315856" y="477735"/>
                  </a:lnTo>
                  <a:lnTo>
                    <a:pt x="1322832" y="443230"/>
                  </a:lnTo>
                  <a:lnTo>
                    <a:pt x="1322832" y="88646"/>
                  </a:lnTo>
                  <a:lnTo>
                    <a:pt x="1315856" y="54140"/>
                  </a:lnTo>
                  <a:lnTo>
                    <a:pt x="1296844" y="25963"/>
                  </a:lnTo>
                  <a:lnTo>
                    <a:pt x="1268664" y="6966"/>
                  </a:lnTo>
                  <a:lnTo>
                    <a:pt x="1234186" y="0"/>
                  </a:lnTo>
                  <a:close/>
                </a:path>
              </a:pathLst>
            </a:custGeom>
            <a:solidFill>
              <a:srgbClr val="C2FFEF"/>
            </a:solidFill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1767078" y="5810250"/>
              <a:ext cx="1323340" cy="532130"/>
            </a:xfrm>
            <a:custGeom>
              <a:avLst/>
              <a:gdLst/>
              <a:ahLst/>
              <a:cxnLst/>
              <a:rect l="l" t="t" r="r" b="b"/>
              <a:pathLst>
                <a:path w="1323339" h="532129">
                  <a:moveTo>
                    <a:pt x="0" y="88646"/>
                  </a:moveTo>
                  <a:lnTo>
                    <a:pt x="6975" y="54140"/>
                  </a:lnTo>
                  <a:lnTo>
                    <a:pt x="25987" y="25963"/>
                  </a:lnTo>
                  <a:lnTo>
                    <a:pt x="54167" y="6966"/>
                  </a:lnTo>
                  <a:lnTo>
                    <a:pt x="88646" y="0"/>
                  </a:lnTo>
                  <a:lnTo>
                    <a:pt x="1234186" y="0"/>
                  </a:lnTo>
                  <a:lnTo>
                    <a:pt x="1268664" y="6966"/>
                  </a:lnTo>
                  <a:lnTo>
                    <a:pt x="1296844" y="25963"/>
                  </a:lnTo>
                  <a:lnTo>
                    <a:pt x="1315856" y="54140"/>
                  </a:lnTo>
                  <a:lnTo>
                    <a:pt x="1322832" y="88646"/>
                  </a:lnTo>
                  <a:lnTo>
                    <a:pt x="1322832" y="443230"/>
                  </a:lnTo>
                  <a:lnTo>
                    <a:pt x="1315856" y="477735"/>
                  </a:lnTo>
                  <a:lnTo>
                    <a:pt x="1296844" y="505912"/>
                  </a:lnTo>
                  <a:lnTo>
                    <a:pt x="1268664" y="524909"/>
                  </a:lnTo>
                  <a:lnTo>
                    <a:pt x="1234186" y="531876"/>
                  </a:lnTo>
                  <a:lnTo>
                    <a:pt x="88646" y="531876"/>
                  </a:lnTo>
                  <a:lnTo>
                    <a:pt x="54167" y="524909"/>
                  </a:lnTo>
                  <a:lnTo>
                    <a:pt x="25987" y="505912"/>
                  </a:lnTo>
                  <a:lnTo>
                    <a:pt x="6975" y="477735"/>
                  </a:lnTo>
                  <a:lnTo>
                    <a:pt x="0" y="443230"/>
                  </a:lnTo>
                  <a:lnTo>
                    <a:pt x="0" y="88646"/>
                  </a:lnTo>
                  <a:close/>
                </a:path>
              </a:pathLst>
            </a:custGeom>
            <a:ln w="25400">
              <a:solidFill>
                <a:srgbClr val="00946E"/>
              </a:solidFill>
            </a:ln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1767078" y="5191505"/>
              <a:ext cx="1323340" cy="530860"/>
            </a:xfrm>
            <a:custGeom>
              <a:avLst/>
              <a:gdLst/>
              <a:ahLst/>
              <a:cxnLst/>
              <a:rect l="l" t="t" r="r" b="b"/>
              <a:pathLst>
                <a:path w="1323339" h="530860">
                  <a:moveTo>
                    <a:pt x="1234440" y="0"/>
                  </a:moveTo>
                  <a:lnTo>
                    <a:pt x="88392" y="0"/>
                  </a:lnTo>
                  <a:lnTo>
                    <a:pt x="54006" y="6953"/>
                  </a:lnTo>
                  <a:lnTo>
                    <a:pt x="25908" y="25908"/>
                  </a:lnTo>
                  <a:lnTo>
                    <a:pt x="6953" y="54006"/>
                  </a:lnTo>
                  <a:lnTo>
                    <a:pt x="0" y="88392"/>
                  </a:lnTo>
                  <a:lnTo>
                    <a:pt x="0" y="441960"/>
                  </a:lnTo>
                  <a:lnTo>
                    <a:pt x="6953" y="476366"/>
                  </a:lnTo>
                  <a:lnTo>
                    <a:pt x="25907" y="504463"/>
                  </a:lnTo>
                  <a:lnTo>
                    <a:pt x="54006" y="523405"/>
                  </a:lnTo>
                  <a:lnTo>
                    <a:pt x="88392" y="530352"/>
                  </a:lnTo>
                  <a:lnTo>
                    <a:pt x="1234440" y="530352"/>
                  </a:lnTo>
                  <a:lnTo>
                    <a:pt x="1268825" y="523405"/>
                  </a:lnTo>
                  <a:lnTo>
                    <a:pt x="1296924" y="504463"/>
                  </a:lnTo>
                  <a:lnTo>
                    <a:pt x="1315878" y="476366"/>
                  </a:lnTo>
                  <a:lnTo>
                    <a:pt x="1322832" y="441960"/>
                  </a:lnTo>
                  <a:lnTo>
                    <a:pt x="1322832" y="88392"/>
                  </a:lnTo>
                  <a:lnTo>
                    <a:pt x="1315878" y="54006"/>
                  </a:lnTo>
                  <a:lnTo>
                    <a:pt x="1296924" y="25908"/>
                  </a:lnTo>
                  <a:lnTo>
                    <a:pt x="1268825" y="6953"/>
                  </a:lnTo>
                  <a:lnTo>
                    <a:pt x="1234440" y="0"/>
                  </a:lnTo>
                  <a:close/>
                </a:path>
              </a:pathLst>
            </a:custGeom>
            <a:solidFill>
              <a:srgbClr val="C2FFEF"/>
            </a:solidFill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1767078" y="5191505"/>
              <a:ext cx="1323340" cy="530860"/>
            </a:xfrm>
            <a:custGeom>
              <a:avLst/>
              <a:gdLst/>
              <a:ahLst/>
              <a:cxnLst/>
              <a:rect l="l" t="t" r="r" b="b"/>
              <a:pathLst>
                <a:path w="1323339" h="530860">
                  <a:moveTo>
                    <a:pt x="0" y="88392"/>
                  </a:moveTo>
                  <a:lnTo>
                    <a:pt x="6953" y="54006"/>
                  </a:lnTo>
                  <a:lnTo>
                    <a:pt x="25908" y="25908"/>
                  </a:lnTo>
                  <a:lnTo>
                    <a:pt x="54006" y="6953"/>
                  </a:lnTo>
                  <a:lnTo>
                    <a:pt x="88392" y="0"/>
                  </a:lnTo>
                  <a:lnTo>
                    <a:pt x="1234440" y="0"/>
                  </a:lnTo>
                  <a:lnTo>
                    <a:pt x="1268825" y="6953"/>
                  </a:lnTo>
                  <a:lnTo>
                    <a:pt x="1296924" y="25908"/>
                  </a:lnTo>
                  <a:lnTo>
                    <a:pt x="1315878" y="54006"/>
                  </a:lnTo>
                  <a:lnTo>
                    <a:pt x="1322832" y="88392"/>
                  </a:lnTo>
                  <a:lnTo>
                    <a:pt x="1322832" y="441960"/>
                  </a:lnTo>
                  <a:lnTo>
                    <a:pt x="1315878" y="476366"/>
                  </a:lnTo>
                  <a:lnTo>
                    <a:pt x="1296924" y="504463"/>
                  </a:lnTo>
                  <a:lnTo>
                    <a:pt x="1268825" y="523405"/>
                  </a:lnTo>
                  <a:lnTo>
                    <a:pt x="1234440" y="530352"/>
                  </a:lnTo>
                  <a:lnTo>
                    <a:pt x="88392" y="530352"/>
                  </a:lnTo>
                  <a:lnTo>
                    <a:pt x="54006" y="523405"/>
                  </a:lnTo>
                  <a:lnTo>
                    <a:pt x="25907" y="504463"/>
                  </a:lnTo>
                  <a:lnTo>
                    <a:pt x="6953" y="476366"/>
                  </a:lnTo>
                  <a:lnTo>
                    <a:pt x="0" y="441960"/>
                  </a:lnTo>
                  <a:lnTo>
                    <a:pt x="0" y="88392"/>
                  </a:lnTo>
                  <a:close/>
                </a:path>
              </a:pathLst>
            </a:custGeom>
            <a:ln w="25400">
              <a:solidFill>
                <a:srgbClr val="00946E"/>
              </a:solidFill>
            </a:ln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1767078" y="4571238"/>
              <a:ext cx="1323340" cy="530860"/>
            </a:xfrm>
            <a:custGeom>
              <a:avLst/>
              <a:gdLst/>
              <a:ahLst/>
              <a:cxnLst/>
              <a:rect l="l" t="t" r="r" b="b"/>
              <a:pathLst>
                <a:path w="1323339" h="530860">
                  <a:moveTo>
                    <a:pt x="1234440" y="0"/>
                  </a:moveTo>
                  <a:lnTo>
                    <a:pt x="88392" y="0"/>
                  </a:lnTo>
                  <a:lnTo>
                    <a:pt x="54006" y="6953"/>
                  </a:lnTo>
                  <a:lnTo>
                    <a:pt x="25908" y="25907"/>
                  </a:lnTo>
                  <a:lnTo>
                    <a:pt x="6953" y="54006"/>
                  </a:lnTo>
                  <a:lnTo>
                    <a:pt x="0" y="88392"/>
                  </a:lnTo>
                  <a:lnTo>
                    <a:pt x="0" y="441960"/>
                  </a:lnTo>
                  <a:lnTo>
                    <a:pt x="6953" y="476345"/>
                  </a:lnTo>
                  <a:lnTo>
                    <a:pt x="25907" y="504444"/>
                  </a:lnTo>
                  <a:lnTo>
                    <a:pt x="54006" y="523398"/>
                  </a:lnTo>
                  <a:lnTo>
                    <a:pt x="88392" y="530351"/>
                  </a:lnTo>
                  <a:lnTo>
                    <a:pt x="1234440" y="530351"/>
                  </a:lnTo>
                  <a:lnTo>
                    <a:pt x="1268825" y="523398"/>
                  </a:lnTo>
                  <a:lnTo>
                    <a:pt x="1296924" y="504444"/>
                  </a:lnTo>
                  <a:lnTo>
                    <a:pt x="1315878" y="476345"/>
                  </a:lnTo>
                  <a:lnTo>
                    <a:pt x="1322832" y="441960"/>
                  </a:lnTo>
                  <a:lnTo>
                    <a:pt x="1322832" y="88392"/>
                  </a:lnTo>
                  <a:lnTo>
                    <a:pt x="1315878" y="54006"/>
                  </a:lnTo>
                  <a:lnTo>
                    <a:pt x="1296924" y="25908"/>
                  </a:lnTo>
                  <a:lnTo>
                    <a:pt x="1268825" y="6953"/>
                  </a:lnTo>
                  <a:lnTo>
                    <a:pt x="1234440" y="0"/>
                  </a:lnTo>
                  <a:close/>
                </a:path>
              </a:pathLst>
            </a:custGeom>
            <a:solidFill>
              <a:srgbClr val="C2FFEF"/>
            </a:solidFill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1767078" y="4571238"/>
              <a:ext cx="1323340" cy="530860"/>
            </a:xfrm>
            <a:custGeom>
              <a:avLst/>
              <a:gdLst/>
              <a:ahLst/>
              <a:cxnLst/>
              <a:rect l="l" t="t" r="r" b="b"/>
              <a:pathLst>
                <a:path w="1323339" h="530860">
                  <a:moveTo>
                    <a:pt x="0" y="88392"/>
                  </a:moveTo>
                  <a:lnTo>
                    <a:pt x="6953" y="54006"/>
                  </a:lnTo>
                  <a:lnTo>
                    <a:pt x="25908" y="25907"/>
                  </a:lnTo>
                  <a:lnTo>
                    <a:pt x="54006" y="6953"/>
                  </a:lnTo>
                  <a:lnTo>
                    <a:pt x="88392" y="0"/>
                  </a:lnTo>
                  <a:lnTo>
                    <a:pt x="1234440" y="0"/>
                  </a:lnTo>
                  <a:lnTo>
                    <a:pt x="1268825" y="6953"/>
                  </a:lnTo>
                  <a:lnTo>
                    <a:pt x="1296924" y="25908"/>
                  </a:lnTo>
                  <a:lnTo>
                    <a:pt x="1315878" y="54006"/>
                  </a:lnTo>
                  <a:lnTo>
                    <a:pt x="1322832" y="88392"/>
                  </a:lnTo>
                  <a:lnTo>
                    <a:pt x="1322832" y="441960"/>
                  </a:lnTo>
                  <a:lnTo>
                    <a:pt x="1315878" y="476345"/>
                  </a:lnTo>
                  <a:lnTo>
                    <a:pt x="1296924" y="504444"/>
                  </a:lnTo>
                  <a:lnTo>
                    <a:pt x="1268825" y="523398"/>
                  </a:lnTo>
                  <a:lnTo>
                    <a:pt x="1234440" y="530351"/>
                  </a:lnTo>
                  <a:lnTo>
                    <a:pt x="88392" y="530351"/>
                  </a:lnTo>
                  <a:lnTo>
                    <a:pt x="54006" y="523398"/>
                  </a:lnTo>
                  <a:lnTo>
                    <a:pt x="25907" y="504444"/>
                  </a:lnTo>
                  <a:lnTo>
                    <a:pt x="6953" y="476345"/>
                  </a:lnTo>
                  <a:lnTo>
                    <a:pt x="0" y="441960"/>
                  </a:lnTo>
                  <a:lnTo>
                    <a:pt x="0" y="88392"/>
                  </a:lnTo>
                  <a:close/>
                </a:path>
              </a:pathLst>
            </a:custGeom>
            <a:ln w="25400">
              <a:solidFill>
                <a:srgbClr val="00946E"/>
              </a:solidFill>
            </a:ln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194563" y="3670080"/>
            <a:ext cx="466725" cy="936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fontAlgn="auto">
              <a:lnSpc>
                <a:spcPts val="7295"/>
              </a:lnSpc>
              <a:spcBef>
                <a:spcPts val="0"/>
              </a:spcBef>
              <a:spcAft>
                <a:spcPts val="0"/>
              </a:spcAft>
            </a:pPr>
            <a:r>
              <a:rPr sz="6600" dirty="0">
                <a:solidFill>
                  <a:srgbClr val="666666"/>
                </a:solidFill>
                <a:latin typeface="Microsoft Sans Serif"/>
                <a:cs typeface="Microsoft Sans Serif"/>
              </a:rPr>
              <a:t>?</a:t>
            </a:r>
            <a:endParaRPr sz="660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754377" y="2953702"/>
            <a:ext cx="4739640" cy="1812608"/>
            <a:chOff x="1754377" y="3938270"/>
            <a:chExt cx="4739640" cy="2416810"/>
          </a:xfrm>
        </p:grpSpPr>
        <p:sp>
          <p:nvSpPr>
            <p:cNvPr id="19" name="object 19"/>
            <p:cNvSpPr/>
            <p:nvPr/>
          </p:nvSpPr>
          <p:spPr>
            <a:xfrm>
              <a:off x="1767077" y="3950970"/>
              <a:ext cx="1323340" cy="532130"/>
            </a:xfrm>
            <a:custGeom>
              <a:avLst/>
              <a:gdLst/>
              <a:ahLst/>
              <a:cxnLst/>
              <a:rect l="l" t="t" r="r" b="b"/>
              <a:pathLst>
                <a:path w="1323339" h="532129">
                  <a:moveTo>
                    <a:pt x="1234186" y="0"/>
                  </a:moveTo>
                  <a:lnTo>
                    <a:pt x="88646" y="0"/>
                  </a:lnTo>
                  <a:lnTo>
                    <a:pt x="54167" y="6975"/>
                  </a:lnTo>
                  <a:lnTo>
                    <a:pt x="25987" y="25987"/>
                  </a:lnTo>
                  <a:lnTo>
                    <a:pt x="6975" y="54167"/>
                  </a:lnTo>
                  <a:lnTo>
                    <a:pt x="0" y="88645"/>
                  </a:lnTo>
                  <a:lnTo>
                    <a:pt x="0" y="443229"/>
                  </a:lnTo>
                  <a:lnTo>
                    <a:pt x="6975" y="477708"/>
                  </a:lnTo>
                  <a:lnTo>
                    <a:pt x="25987" y="505888"/>
                  </a:lnTo>
                  <a:lnTo>
                    <a:pt x="54167" y="524900"/>
                  </a:lnTo>
                  <a:lnTo>
                    <a:pt x="88646" y="531875"/>
                  </a:lnTo>
                  <a:lnTo>
                    <a:pt x="1234186" y="531875"/>
                  </a:lnTo>
                  <a:lnTo>
                    <a:pt x="1268664" y="524900"/>
                  </a:lnTo>
                  <a:lnTo>
                    <a:pt x="1296844" y="505888"/>
                  </a:lnTo>
                  <a:lnTo>
                    <a:pt x="1315856" y="477708"/>
                  </a:lnTo>
                  <a:lnTo>
                    <a:pt x="1322832" y="443229"/>
                  </a:lnTo>
                  <a:lnTo>
                    <a:pt x="1322832" y="88645"/>
                  </a:lnTo>
                  <a:lnTo>
                    <a:pt x="1315856" y="54167"/>
                  </a:lnTo>
                  <a:lnTo>
                    <a:pt x="1296844" y="25987"/>
                  </a:lnTo>
                  <a:lnTo>
                    <a:pt x="1268664" y="6975"/>
                  </a:lnTo>
                  <a:lnTo>
                    <a:pt x="1234186" y="0"/>
                  </a:lnTo>
                  <a:close/>
                </a:path>
              </a:pathLst>
            </a:custGeom>
            <a:solidFill>
              <a:srgbClr val="C2FFEF"/>
            </a:solidFill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1767077" y="3950970"/>
              <a:ext cx="1323340" cy="532130"/>
            </a:xfrm>
            <a:custGeom>
              <a:avLst/>
              <a:gdLst/>
              <a:ahLst/>
              <a:cxnLst/>
              <a:rect l="l" t="t" r="r" b="b"/>
              <a:pathLst>
                <a:path w="1323339" h="532129">
                  <a:moveTo>
                    <a:pt x="0" y="88645"/>
                  </a:moveTo>
                  <a:lnTo>
                    <a:pt x="6975" y="54167"/>
                  </a:lnTo>
                  <a:lnTo>
                    <a:pt x="25987" y="25987"/>
                  </a:lnTo>
                  <a:lnTo>
                    <a:pt x="54167" y="6975"/>
                  </a:lnTo>
                  <a:lnTo>
                    <a:pt x="88646" y="0"/>
                  </a:lnTo>
                  <a:lnTo>
                    <a:pt x="1234186" y="0"/>
                  </a:lnTo>
                  <a:lnTo>
                    <a:pt x="1268664" y="6975"/>
                  </a:lnTo>
                  <a:lnTo>
                    <a:pt x="1296844" y="25987"/>
                  </a:lnTo>
                  <a:lnTo>
                    <a:pt x="1315856" y="54167"/>
                  </a:lnTo>
                  <a:lnTo>
                    <a:pt x="1322832" y="88645"/>
                  </a:lnTo>
                  <a:lnTo>
                    <a:pt x="1322832" y="443229"/>
                  </a:lnTo>
                  <a:lnTo>
                    <a:pt x="1315856" y="477708"/>
                  </a:lnTo>
                  <a:lnTo>
                    <a:pt x="1296844" y="505888"/>
                  </a:lnTo>
                  <a:lnTo>
                    <a:pt x="1268664" y="524900"/>
                  </a:lnTo>
                  <a:lnTo>
                    <a:pt x="1234186" y="531875"/>
                  </a:lnTo>
                  <a:lnTo>
                    <a:pt x="88646" y="531875"/>
                  </a:lnTo>
                  <a:lnTo>
                    <a:pt x="54167" y="524900"/>
                  </a:lnTo>
                  <a:lnTo>
                    <a:pt x="25987" y="505888"/>
                  </a:lnTo>
                  <a:lnTo>
                    <a:pt x="6975" y="477708"/>
                  </a:lnTo>
                  <a:lnTo>
                    <a:pt x="0" y="443229"/>
                  </a:lnTo>
                  <a:lnTo>
                    <a:pt x="0" y="88645"/>
                  </a:lnTo>
                  <a:close/>
                </a:path>
              </a:pathLst>
            </a:custGeom>
            <a:ln w="25400">
              <a:solidFill>
                <a:srgbClr val="00946E"/>
              </a:solidFill>
            </a:ln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3461766" y="5810250"/>
              <a:ext cx="1323340" cy="532130"/>
            </a:xfrm>
            <a:custGeom>
              <a:avLst/>
              <a:gdLst/>
              <a:ahLst/>
              <a:cxnLst/>
              <a:rect l="l" t="t" r="r" b="b"/>
              <a:pathLst>
                <a:path w="1323339" h="532129">
                  <a:moveTo>
                    <a:pt x="1234186" y="0"/>
                  </a:moveTo>
                  <a:lnTo>
                    <a:pt x="88646" y="0"/>
                  </a:lnTo>
                  <a:lnTo>
                    <a:pt x="54167" y="6966"/>
                  </a:lnTo>
                  <a:lnTo>
                    <a:pt x="25987" y="25963"/>
                  </a:lnTo>
                  <a:lnTo>
                    <a:pt x="6975" y="54140"/>
                  </a:lnTo>
                  <a:lnTo>
                    <a:pt x="0" y="88646"/>
                  </a:lnTo>
                  <a:lnTo>
                    <a:pt x="0" y="443230"/>
                  </a:lnTo>
                  <a:lnTo>
                    <a:pt x="6975" y="477735"/>
                  </a:lnTo>
                  <a:lnTo>
                    <a:pt x="25987" y="505912"/>
                  </a:lnTo>
                  <a:lnTo>
                    <a:pt x="54167" y="524909"/>
                  </a:lnTo>
                  <a:lnTo>
                    <a:pt x="88646" y="531876"/>
                  </a:lnTo>
                  <a:lnTo>
                    <a:pt x="1234186" y="531876"/>
                  </a:lnTo>
                  <a:lnTo>
                    <a:pt x="1268664" y="524909"/>
                  </a:lnTo>
                  <a:lnTo>
                    <a:pt x="1296844" y="505912"/>
                  </a:lnTo>
                  <a:lnTo>
                    <a:pt x="1315856" y="477735"/>
                  </a:lnTo>
                  <a:lnTo>
                    <a:pt x="1322832" y="443230"/>
                  </a:lnTo>
                  <a:lnTo>
                    <a:pt x="1322832" y="88646"/>
                  </a:lnTo>
                  <a:lnTo>
                    <a:pt x="1315856" y="54140"/>
                  </a:lnTo>
                  <a:lnTo>
                    <a:pt x="1296844" y="25963"/>
                  </a:lnTo>
                  <a:lnTo>
                    <a:pt x="1268664" y="6966"/>
                  </a:lnTo>
                  <a:lnTo>
                    <a:pt x="1234186" y="0"/>
                  </a:lnTo>
                  <a:close/>
                </a:path>
              </a:pathLst>
            </a:custGeom>
            <a:solidFill>
              <a:srgbClr val="C2FFEF"/>
            </a:solidFill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3461766" y="5810250"/>
              <a:ext cx="1323340" cy="532130"/>
            </a:xfrm>
            <a:custGeom>
              <a:avLst/>
              <a:gdLst/>
              <a:ahLst/>
              <a:cxnLst/>
              <a:rect l="l" t="t" r="r" b="b"/>
              <a:pathLst>
                <a:path w="1323339" h="532129">
                  <a:moveTo>
                    <a:pt x="0" y="88646"/>
                  </a:moveTo>
                  <a:lnTo>
                    <a:pt x="6975" y="54140"/>
                  </a:lnTo>
                  <a:lnTo>
                    <a:pt x="25987" y="25963"/>
                  </a:lnTo>
                  <a:lnTo>
                    <a:pt x="54167" y="6966"/>
                  </a:lnTo>
                  <a:lnTo>
                    <a:pt x="88646" y="0"/>
                  </a:lnTo>
                  <a:lnTo>
                    <a:pt x="1234186" y="0"/>
                  </a:lnTo>
                  <a:lnTo>
                    <a:pt x="1268664" y="6966"/>
                  </a:lnTo>
                  <a:lnTo>
                    <a:pt x="1296844" y="25963"/>
                  </a:lnTo>
                  <a:lnTo>
                    <a:pt x="1315856" y="54140"/>
                  </a:lnTo>
                  <a:lnTo>
                    <a:pt x="1322832" y="88646"/>
                  </a:lnTo>
                  <a:lnTo>
                    <a:pt x="1322832" y="443230"/>
                  </a:lnTo>
                  <a:lnTo>
                    <a:pt x="1315856" y="477735"/>
                  </a:lnTo>
                  <a:lnTo>
                    <a:pt x="1296844" y="505912"/>
                  </a:lnTo>
                  <a:lnTo>
                    <a:pt x="1268664" y="524909"/>
                  </a:lnTo>
                  <a:lnTo>
                    <a:pt x="1234186" y="531876"/>
                  </a:lnTo>
                  <a:lnTo>
                    <a:pt x="88646" y="531876"/>
                  </a:lnTo>
                  <a:lnTo>
                    <a:pt x="54167" y="524909"/>
                  </a:lnTo>
                  <a:lnTo>
                    <a:pt x="25987" y="505912"/>
                  </a:lnTo>
                  <a:lnTo>
                    <a:pt x="6975" y="477735"/>
                  </a:lnTo>
                  <a:lnTo>
                    <a:pt x="0" y="443230"/>
                  </a:lnTo>
                  <a:lnTo>
                    <a:pt x="0" y="88646"/>
                  </a:lnTo>
                  <a:close/>
                </a:path>
              </a:pathLst>
            </a:custGeom>
            <a:ln w="25400">
              <a:solidFill>
                <a:srgbClr val="00946E"/>
              </a:solidFill>
            </a:ln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3461766" y="5191506"/>
              <a:ext cx="1323340" cy="530860"/>
            </a:xfrm>
            <a:custGeom>
              <a:avLst/>
              <a:gdLst/>
              <a:ahLst/>
              <a:cxnLst/>
              <a:rect l="l" t="t" r="r" b="b"/>
              <a:pathLst>
                <a:path w="1323339" h="530860">
                  <a:moveTo>
                    <a:pt x="1234439" y="0"/>
                  </a:moveTo>
                  <a:lnTo>
                    <a:pt x="88392" y="0"/>
                  </a:lnTo>
                  <a:lnTo>
                    <a:pt x="54006" y="6953"/>
                  </a:lnTo>
                  <a:lnTo>
                    <a:pt x="25908" y="25908"/>
                  </a:lnTo>
                  <a:lnTo>
                    <a:pt x="6953" y="54006"/>
                  </a:lnTo>
                  <a:lnTo>
                    <a:pt x="0" y="88392"/>
                  </a:lnTo>
                  <a:lnTo>
                    <a:pt x="0" y="441960"/>
                  </a:lnTo>
                  <a:lnTo>
                    <a:pt x="6953" y="476366"/>
                  </a:lnTo>
                  <a:lnTo>
                    <a:pt x="25907" y="504463"/>
                  </a:lnTo>
                  <a:lnTo>
                    <a:pt x="54006" y="523405"/>
                  </a:lnTo>
                  <a:lnTo>
                    <a:pt x="88392" y="530352"/>
                  </a:lnTo>
                  <a:lnTo>
                    <a:pt x="1234439" y="530352"/>
                  </a:lnTo>
                  <a:lnTo>
                    <a:pt x="1268825" y="523405"/>
                  </a:lnTo>
                  <a:lnTo>
                    <a:pt x="1296924" y="504463"/>
                  </a:lnTo>
                  <a:lnTo>
                    <a:pt x="1315878" y="476366"/>
                  </a:lnTo>
                  <a:lnTo>
                    <a:pt x="1322832" y="441960"/>
                  </a:lnTo>
                  <a:lnTo>
                    <a:pt x="1322832" y="88392"/>
                  </a:lnTo>
                  <a:lnTo>
                    <a:pt x="1315878" y="54006"/>
                  </a:lnTo>
                  <a:lnTo>
                    <a:pt x="1296924" y="25908"/>
                  </a:lnTo>
                  <a:lnTo>
                    <a:pt x="1268825" y="6953"/>
                  </a:lnTo>
                  <a:lnTo>
                    <a:pt x="1234439" y="0"/>
                  </a:lnTo>
                  <a:close/>
                </a:path>
              </a:pathLst>
            </a:custGeom>
            <a:solidFill>
              <a:srgbClr val="C2FFEF"/>
            </a:solidFill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3461766" y="5191506"/>
              <a:ext cx="1323340" cy="530860"/>
            </a:xfrm>
            <a:custGeom>
              <a:avLst/>
              <a:gdLst/>
              <a:ahLst/>
              <a:cxnLst/>
              <a:rect l="l" t="t" r="r" b="b"/>
              <a:pathLst>
                <a:path w="1323339" h="530860">
                  <a:moveTo>
                    <a:pt x="0" y="88392"/>
                  </a:moveTo>
                  <a:lnTo>
                    <a:pt x="6953" y="54006"/>
                  </a:lnTo>
                  <a:lnTo>
                    <a:pt x="25908" y="25908"/>
                  </a:lnTo>
                  <a:lnTo>
                    <a:pt x="54006" y="6953"/>
                  </a:lnTo>
                  <a:lnTo>
                    <a:pt x="88392" y="0"/>
                  </a:lnTo>
                  <a:lnTo>
                    <a:pt x="1234439" y="0"/>
                  </a:lnTo>
                  <a:lnTo>
                    <a:pt x="1268825" y="6953"/>
                  </a:lnTo>
                  <a:lnTo>
                    <a:pt x="1296924" y="25908"/>
                  </a:lnTo>
                  <a:lnTo>
                    <a:pt x="1315878" y="54006"/>
                  </a:lnTo>
                  <a:lnTo>
                    <a:pt x="1322832" y="88392"/>
                  </a:lnTo>
                  <a:lnTo>
                    <a:pt x="1322832" y="441960"/>
                  </a:lnTo>
                  <a:lnTo>
                    <a:pt x="1315878" y="476366"/>
                  </a:lnTo>
                  <a:lnTo>
                    <a:pt x="1296924" y="504463"/>
                  </a:lnTo>
                  <a:lnTo>
                    <a:pt x="1268825" y="523405"/>
                  </a:lnTo>
                  <a:lnTo>
                    <a:pt x="1234439" y="530352"/>
                  </a:lnTo>
                  <a:lnTo>
                    <a:pt x="88392" y="530352"/>
                  </a:lnTo>
                  <a:lnTo>
                    <a:pt x="54006" y="523405"/>
                  </a:lnTo>
                  <a:lnTo>
                    <a:pt x="25907" y="504463"/>
                  </a:lnTo>
                  <a:lnTo>
                    <a:pt x="6953" y="476366"/>
                  </a:lnTo>
                  <a:lnTo>
                    <a:pt x="0" y="441960"/>
                  </a:lnTo>
                  <a:lnTo>
                    <a:pt x="0" y="88392"/>
                  </a:lnTo>
                  <a:close/>
                </a:path>
              </a:pathLst>
            </a:custGeom>
            <a:ln w="25400">
              <a:solidFill>
                <a:srgbClr val="00946E"/>
              </a:solidFill>
            </a:ln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3461766" y="4571238"/>
              <a:ext cx="1323340" cy="530860"/>
            </a:xfrm>
            <a:custGeom>
              <a:avLst/>
              <a:gdLst/>
              <a:ahLst/>
              <a:cxnLst/>
              <a:rect l="l" t="t" r="r" b="b"/>
              <a:pathLst>
                <a:path w="1323339" h="530860">
                  <a:moveTo>
                    <a:pt x="1234439" y="0"/>
                  </a:moveTo>
                  <a:lnTo>
                    <a:pt x="88392" y="0"/>
                  </a:lnTo>
                  <a:lnTo>
                    <a:pt x="54006" y="6953"/>
                  </a:lnTo>
                  <a:lnTo>
                    <a:pt x="25908" y="25907"/>
                  </a:lnTo>
                  <a:lnTo>
                    <a:pt x="6953" y="54006"/>
                  </a:lnTo>
                  <a:lnTo>
                    <a:pt x="0" y="88392"/>
                  </a:lnTo>
                  <a:lnTo>
                    <a:pt x="0" y="441960"/>
                  </a:lnTo>
                  <a:lnTo>
                    <a:pt x="6953" y="476345"/>
                  </a:lnTo>
                  <a:lnTo>
                    <a:pt x="25907" y="504444"/>
                  </a:lnTo>
                  <a:lnTo>
                    <a:pt x="54006" y="523398"/>
                  </a:lnTo>
                  <a:lnTo>
                    <a:pt x="88392" y="530351"/>
                  </a:lnTo>
                  <a:lnTo>
                    <a:pt x="1234439" y="530351"/>
                  </a:lnTo>
                  <a:lnTo>
                    <a:pt x="1268825" y="523398"/>
                  </a:lnTo>
                  <a:lnTo>
                    <a:pt x="1296924" y="504444"/>
                  </a:lnTo>
                  <a:lnTo>
                    <a:pt x="1315878" y="476345"/>
                  </a:lnTo>
                  <a:lnTo>
                    <a:pt x="1322832" y="441960"/>
                  </a:lnTo>
                  <a:lnTo>
                    <a:pt x="1322832" y="88392"/>
                  </a:lnTo>
                  <a:lnTo>
                    <a:pt x="1315878" y="54006"/>
                  </a:lnTo>
                  <a:lnTo>
                    <a:pt x="1296924" y="25908"/>
                  </a:lnTo>
                  <a:lnTo>
                    <a:pt x="1268825" y="6953"/>
                  </a:lnTo>
                  <a:lnTo>
                    <a:pt x="1234439" y="0"/>
                  </a:lnTo>
                  <a:close/>
                </a:path>
              </a:pathLst>
            </a:custGeom>
            <a:solidFill>
              <a:srgbClr val="C2FFEF"/>
            </a:solidFill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3461766" y="4571238"/>
              <a:ext cx="1323340" cy="530860"/>
            </a:xfrm>
            <a:custGeom>
              <a:avLst/>
              <a:gdLst/>
              <a:ahLst/>
              <a:cxnLst/>
              <a:rect l="l" t="t" r="r" b="b"/>
              <a:pathLst>
                <a:path w="1323339" h="530860">
                  <a:moveTo>
                    <a:pt x="0" y="88392"/>
                  </a:moveTo>
                  <a:lnTo>
                    <a:pt x="6953" y="54006"/>
                  </a:lnTo>
                  <a:lnTo>
                    <a:pt x="25908" y="25907"/>
                  </a:lnTo>
                  <a:lnTo>
                    <a:pt x="54006" y="6953"/>
                  </a:lnTo>
                  <a:lnTo>
                    <a:pt x="88392" y="0"/>
                  </a:lnTo>
                  <a:lnTo>
                    <a:pt x="1234439" y="0"/>
                  </a:lnTo>
                  <a:lnTo>
                    <a:pt x="1268825" y="6953"/>
                  </a:lnTo>
                  <a:lnTo>
                    <a:pt x="1296924" y="25908"/>
                  </a:lnTo>
                  <a:lnTo>
                    <a:pt x="1315878" y="54006"/>
                  </a:lnTo>
                  <a:lnTo>
                    <a:pt x="1322832" y="88392"/>
                  </a:lnTo>
                  <a:lnTo>
                    <a:pt x="1322832" y="441960"/>
                  </a:lnTo>
                  <a:lnTo>
                    <a:pt x="1315878" y="476345"/>
                  </a:lnTo>
                  <a:lnTo>
                    <a:pt x="1296924" y="504444"/>
                  </a:lnTo>
                  <a:lnTo>
                    <a:pt x="1268825" y="523398"/>
                  </a:lnTo>
                  <a:lnTo>
                    <a:pt x="1234439" y="530351"/>
                  </a:lnTo>
                  <a:lnTo>
                    <a:pt x="88392" y="530351"/>
                  </a:lnTo>
                  <a:lnTo>
                    <a:pt x="54006" y="523398"/>
                  </a:lnTo>
                  <a:lnTo>
                    <a:pt x="25907" y="504444"/>
                  </a:lnTo>
                  <a:lnTo>
                    <a:pt x="6953" y="476345"/>
                  </a:lnTo>
                  <a:lnTo>
                    <a:pt x="0" y="441960"/>
                  </a:lnTo>
                  <a:lnTo>
                    <a:pt x="0" y="88392"/>
                  </a:lnTo>
                  <a:close/>
                </a:path>
              </a:pathLst>
            </a:custGeom>
            <a:ln w="25400">
              <a:solidFill>
                <a:srgbClr val="00946E"/>
              </a:solidFill>
            </a:ln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3461766" y="3950970"/>
              <a:ext cx="1323340" cy="532130"/>
            </a:xfrm>
            <a:custGeom>
              <a:avLst/>
              <a:gdLst/>
              <a:ahLst/>
              <a:cxnLst/>
              <a:rect l="l" t="t" r="r" b="b"/>
              <a:pathLst>
                <a:path w="1323339" h="532129">
                  <a:moveTo>
                    <a:pt x="1234186" y="0"/>
                  </a:moveTo>
                  <a:lnTo>
                    <a:pt x="88646" y="0"/>
                  </a:lnTo>
                  <a:lnTo>
                    <a:pt x="54167" y="6975"/>
                  </a:lnTo>
                  <a:lnTo>
                    <a:pt x="25987" y="25987"/>
                  </a:lnTo>
                  <a:lnTo>
                    <a:pt x="6975" y="54167"/>
                  </a:lnTo>
                  <a:lnTo>
                    <a:pt x="0" y="88645"/>
                  </a:lnTo>
                  <a:lnTo>
                    <a:pt x="0" y="443229"/>
                  </a:lnTo>
                  <a:lnTo>
                    <a:pt x="6975" y="477708"/>
                  </a:lnTo>
                  <a:lnTo>
                    <a:pt x="25987" y="505888"/>
                  </a:lnTo>
                  <a:lnTo>
                    <a:pt x="54167" y="524900"/>
                  </a:lnTo>
                  <a:lnTo>
                    <a:pt x="88646" y="531875"/>
                  </a:lnTo>
                  <a:lnTo>
                    <a:pt x="1234186" y="531875"/>
                  </a:lnTo>
                  <a:lnTo>
                    <a:pt x="1268664" y="524900"/>
                  </a:lnTo>
                  <a:lnTo>
                    <a:pt x="1296844" y="505888"/>
                  </a:lnTo>
                  <a:lnTo>
                    <a:pt x="1315856" y="477708"/>
                  </a:lnTo>
                  <a:lnTo>
                    <a:pt x="1322832" y="443229"/>
                  </a:lnTo>
                  <a:lnTo>
                    <a:pt x="1322832" y="88645"/>
                  </a:lnTo>
                  <a:lnTo>
                    <a:pt x="1315856" y="54167"/>
                  </a:lnTo>
                  <a:lnTo>
                    <a:pt x="1296844" y="25987"/>
                  </a:lnTo>
                  <a:lnTo>
                    <a:pt x="1268664" y="6975"/>
                  </a:lnTo>
                  <a:lnTo>
                    <a:pt x="1234186" y="0"/>
                  </a:lnTo>
                  <a:close/>
                </a:path>
              </a:pathLst>
            </a:custGeom>
            <a:solidFill>
              <a:srgbClr val="C2FFEF"/>
            </a:solidFill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3461766" y="3950970"/>
              <a:ext cx="1323340" cy="532130"/>
            </a:xfrm>
            <a:custGeom>
              <a:avLst/>
              <a:gdLst/>
              <a:ahLst/>
              <a:cxnLst/>
              <a:rect l="l" t="t" r="r" b="b"/>
              <a:pathLst>
                <a:path w="1323339" h="532129">
                  <a:moveTo>
                    <a:pt x="0" y="88645"/>
                  </a:moveTo>
                  <a:lnTo>
                    <a:pt x="6975" y="54167"/>
                  </a:lnTo>
                  <a:lnTo>
                    <a:pt x="25987" y="25987"/>
                  </a:lnTo>
                  <a:lnTo>
                    <a:pt x="54167" y="6975"/>
                  </a:lnTo>
                  <a:lnTo>
                    <a:pt x="88646" y="0"/>
                  </a:lnTo>
                  <a:lnTo>
                    <a:pt x="1234186" y="0"/>
                  </a:lnTo>
                  <a:lnTo>
                    <a:pt x="1268664" y="6975"/>
                  </a:lnTo>
                  <a:lnTo>
                    <a:pt x="1296844" y="25987"/>
                  </a:lnTo>
                  <a:lnTo>
                    <a:pt x="1315856" y="54167"/>
                  </a:lnTo>
                  <a:lnTo>
                    <a:pt x="1322832" y="88645"/>
                  </a:lnTo>
                  <a:lnTo>
                    <a:pt x="1322832" y="443229"/>
                  </a:lnTo>
                  <a:lnTo>
                    <a:pt x="1315856" y="477708"/>
                  </a:lnTo>
                  <a:lnTo>
                    <a:pt x="1296844" y="505888"/>
                  </a:lnTo>
                  <a:lnTo>
                    <a:pt x="1268664" y="524900"/>
                  </a:lnTo>
                  <a:lnTo>
                    <a:pt x="1234186" y="531875"/>
                  </a:lnTo>
                  <a:lnTo>
                    <a:pt x="88646" y="531875"/>
                  </a:lnTo>
                  <a:lnTo>
                    <a:pt x="54167" y="524900"/>
                  </a:lnTo>
                  <a:lnTo>
                    <a:pt x="25987" y="505888"/>
                  </a:lnTo>
                  <a:lnTo>
                    <a:pt x="6975" y="477708"/>
                  </a:lnTo>
                  <a:lnTo>
                    <a:pt x="0" y="443229"/>
                  </a:lnTo>
                  <a:lnTo>
                    <a:pt x="0" y="88645"/>
                  </a:lnTo>
                  <a:close/>
                </a:path>
              </a:pathLst>
            </a:custGeom>
            <a:ln w="25400">
              <a:solidFill>
                <a:srgbClr val="00946E"/>
              </a:solidFill>
            </a:ln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5156454" y="5810250"/>
              <a:ext cx="1324610" cy="532130"/>
            </a:xfrm>
            <a:custGeom>
              <a:avLst/>
              <a:gdLst/>
              <a:ahLst/>
              <a:cxnLst/>
              <a:rect l="l" t="t" r="r" b="b"/>
              <a:pathLst>
                <a:path w="1324610" h="532129">
                  <a:moveTo>
                    <a:pt x="1235710" y="0"/>
                  </a:moveTo>
                  <a:lnTo>
                    <a:pt x="88646" y="0"/>
                  </a:lnTo>
                  <a:lnTo>
                    <a:pt x="54167" y="6966"/>
                  </a:lnTo>
                  <a:lnTo>
                    <a:pt x="25987" y="25963"/>
                  </a:lnTo>
                  <a:lnTo>
                    <a:pt x="6975" y="54140"/>
                  </a:lnTo>
                  <a:lnTo>
                    <a:pt x="0" y="88646"/>
                  </a:lnTo>
                  <a:lnTo>
                    <a:pt x="0" y="443230"/>
                  </a:lnTo>
                  <a:lnTo>
                    <a:pt x="6975" y="477735"/>
                  </a:lnTo>
                  <a:lnTo>
                    <a:pt x="25987" y="505912"/>
                  </a:lnTo>
                  <a:lnTo>
                    <a:pt x="54167" y="524909"/>
                  </a:lnTo>
                  <a:lnTo>
                    <a:pt x="88646" y="531876"/>
                  </a:lnTo>
                  <a:lnTo>
                    <a:pt x="1235710" y="531876"/>
                  </a:lnTo>
                  <a:lnTo>
                    <a:pt x="1270188" y="524909"/>
                  </a:lnTo>
                  <a:lnTo>
                    <a:pt x="1298368" y="505912"/>
                  </a:lnTo>
                  <a:lnTo>
                    <a:pt x="1317380" y="477735"/>
                  </a:lnTo>
                  <a:lnTo>
                    <a:pt x="1324356" y="443230"/>
                  </a:lnTo>
                  <a:lnTo>
                    <a:pt x="1324356" y="88646"/>
                  </a:lnTo>
                  <a:lnTo>
                    <a:pt x="1317380" y="54140"/>
                  </a:lnTo>
                  <a:lnTo>
                    <a:pt x="1298368" y="25963"/>
                  </a:lnTo>
                  <a:lnTo>
                    <a:pt x="1270188" y="6966"/>
                  </a:lnTo>
                  <a:lnTo>
                    <a:pt x="1235710" y="0"/>
                  </a:lnTo>
                  <a:close/>
                </a:path>
              </a:pathLst>
            </a:custGeom>
            <a:solidFill>
              <a:srgbClr val="C2FFEF"/>
            </a:solidFill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5156454" y="5810250"/>
              <a:ext cx="1324610" cy="532130"/>
            </a:xfrm>
            <a:custGeom>
              <a:avLst/>
              <a:gdLst/>
              <a:ahLst/>
              <a:cxnLst/>
              <a:rect l="l" t="t" r="r" b="b"/>
              <a:pathLst>
                <a:path w="1324610" h="532129">
                  <a:moveTo>
                    <a:pt x="0" y="88646"/>
                  </a:moveTo>
                  <a:lnTo>
                    <a:pt x="6975" y="54140"/>
                  </a:lnTo>
                  <a:lnTo>
                    <a:pt x="25987" y="25963"/>
                  </a:lnTo>
                  <a:lnTo>
                    <a:pt x="54167" y="6966"/>
                  </a:lnTo>
                  <a:lnTo>
                    <a:pt x="88646" y="0"/>
                  </a:lnTo>
                  <a:lnTo>
                    <a:pt x="1235710" y="0"/>
                  </a:lnTo>
                  <a:lnTo>
                    <a:pt x="1270188" y="6966"/>
                  </a:lnTo>
                  <a:lnTo>
                    <a:pt x="1298368" y="25963"/>
                  </a:lnTo>
                  <a:lnTo>
                    <a:pt x="1317380" y="54140"/>
                  </a:lnTo>
                  <a:lnTo>
                    <a:pt x="1324356" y="88646"/>
                  </a:lnTo>
                  <a:lnTo>
                    <a:pt x="1324356" y="443230"/>
                  </a:lnTo>
                  <a:lnTo>
                    <a:pt x="1317380" y="477735"/>
                  </a:lnTo>
                  <a:lnTo>
                    <a:pt x="1298368" y="505912"/>
                  </a:lnTo>
                  <a:lnTo>
                    <a:pt x="1270188" y="524909"/>
                  </a:lnTo>
                  <a:lnTo>
                    <a:pt x="1235710" y="531876"/>
                  </a:lnTo>
                  <a:lnTo>
                    <a:pt x="88646" y="531876"/>
                  </a:lnTo>
                  <a:lnTo>
                    <a:pt x="54167" y="524909"/>
                  </a:lnTo>
                  <a:lnTo>
                    <a:pt x="25987" y="505912"/>
                  </a:lnTo>
                  <a:lnTo>
                    <a:pt x="6975" y="477735"/>
                  </a:lnTo>
                  <a:lnTo>
                    <a:pt x="0" y="443230"/>
                  </a:lnTo>
                  <a:lnTo>
                    <a:pt x="0" y="88646"/>
                  </a:lnTo>
                  <a:close/>
                </a:path>
              </a:pathLst>
            </a:custGeom>
            <a:ln w="25400">
              <a:solidFill>
                <a:srgbClr val="00946E"/>
              </a:solidFill>
            </a:ln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5156454" y="5191506"/>
              <a:ext cx="1324610" cy="530860"/>
            </a:xfrm>
            <a:custGeom>
              <a:avLst/>
              <a:gdLst/>
              <a:ahLst/>
              <a:cxnLst/>
              <a:rect l="l" t="t" r="r" b="b"/>
              <a:pathLst>
                <a:path w="1324610" h="530860">
                  <a:moveTo>
                    <a:pt x="1235964" y="0"/>
                  </a:moveTo>
                  <a:lnTo>
                    <a:pt x="88392" y="0"/>
                  </a:lnTo>
                  <a:lnTo>
                    <a:pt x="54006" y="6953"/>
                  </a:lnTo>
                  <a:lnTo>
                    <a:pt x="25908" y="25908"/>
                  </a:lnTo>
                  <a:lnTo>
                    <a:pt x="6953" y="54006"/>
                  </a:lnTo>
                  <a:lnTo>
                    <a:pt x="0" y="88392"/>
                  </a:lnTo>
                  <a:lnTo>
                    <a:pt x="0" y="441960"/>
                  </a:lnTo>
                  <a:lnTo>
                    <a:pt x="6953" y="476366"/>
                  </a:lnTo>
                  <a:lnTo>
                    <a:pt x="25907" y="504463"/>
                  </a:lnTo>
                  <a:lnTo>
                    <a:pt x="54006" y="523405"/>
                  </a:lnTo>
                  <a:lnTo>
                    <a:pt x="88392" y="530352"/>
                  </a:lnTo>
                  <a:lnTo>
                    <a:pt x="1235964" y="530352"/>
                  </a:lnTo>
                  <a:lnTo>
                    <a:pt x="1270349" y="523405"/>
                  </a:lnTo>
                  <a:lnTo>
                    <a:pt x="1298448" y="504463"/>
                  </a:lnTo>
                  <a:lnTo>
                    <a:pt x="1317402" y="476366"/>
                  </a:lnTo>
                  <a:lnTo>
                    <a:pt x="1324356" y="441960"/>
                  </a:lnTo>
                  <a:lnTo>
                    <a:pt x="1324356" y="88392"/>
                  </a:lnTo>
                  <a:lnTo>
                    <a:pt x="1317402" y="54006"/>
                  </a:lnTo>
                  <a:lnTo>
                    <a:pt x="1298448" y="25908"/>
                  </a:lnTo>
                  <a:lnTo>
                    <a:pt x="1270349" y="6953"/>
                  </a:lnTo>
                  <a:lnTo>
                    <a:pt x="1235964" y="0"/>
                  </a:lnTo>
                  <a:close/>
                </a:path>
              </a:pathLst>
            </a:custGeom>
            <a:solidFill>
              <a:srgbClr val="C2FFEF"/>
            </a:solidFill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5156454" y="5191506"/>
              <a:ext cx="1324610" cy="530860"/>
            </a:xfrm>
            <a:custGeom>
              <a:avLst/>
              <a:gdLst/>
              <a:ahLst/>
              <a:cxnLst/>
              <a:rect l="l" t="t" r="r" b="b"/>
              <a:pathLst>
                <a:path w="1324610" h="530860">
                  <a:moveTo>
                    <a:pt x="0" y="88392"/>
                  </a:moveTo>
                  <a:lnTo>
                    <a:pt x="6953" y="54006"/>
                  </a:lnTo>
                  <a:lnTo>
                    <a:pt x="25908" y="25908"/>
                  </a:lnTo>
                  <a:lnTo>
                    <a:pt x="54006" y="6953"/>
                  </a:lnTo>
                  <a:lnTo>
                    <a:pt x="88392" y="0"/>
                  </a:lnTo>
                  <a:lnTo>
                    <a:pt x="1235964" y="0"/>
                  </a:lnTo>
                  <a:lnTo>
                    <a:pt x="1270349" y="6953"/>
                  </a:lnTo>
                  <a:lnTo>
                    <a:pt x="1298448" y="25908"/>
                  </a:lnTo>
                  <a:lnTo>
                    <a:pt x="1317402" y="54006"/>
                  </a:lnTo>
                  <a:lnTo>
                    <a:pt x="1324356" y="88392"/>
                  </a:lnTo>
                  <a:lnTo>
                    <a:pt x="1324356" y="441960"/>
                  </a:lnTo>
                  <a:lnTo>
                    <a:pt x="1317402" y="476366"/>
                  </a:lnTo>
                  <a:lnTo>
                    <a:pt x="1298448" y="504463"/>
                  </a:lnTo>
                  <a:lnTo>
                    <a:pt x="1270349" y="523405"/>
                  </a:lnTo>
                  <a:lnTo>
                    <a:pt x="1235964" y="530352"/>
                  </a:lnTo>
                  <a:lnTo>
                    <a:pt x="88392" y="530352"/>
                  </a:lnTo>
                  <a:lnTo>
                    <a:pt x="54006" y="523405"/>
                  </a:lnTo>
                  <a:lnTo>
                    <a:pt x="25907" y="504463"/>
                  </a:lnTo>
                  <a:lnTo>
                    <a:pt x="6953" y="476366"/>
                  </a:lnTo>
                  <a:lnTo>
                    <a:pt x="0" y="441960"/>
                  </a:lnTo>
                  <a:lnTo>
                    <a:pt x="0" y="88392"/>
                  </a:lnTo>
                  <a:close/>
                </a:path>
              </a:pathLst>
            </a:custGeom>
            <a:ln w="25400">
              <a:solidFill>
                <a:srgbClr val="00946E"/>
              </a:solidFill>
            </a:ln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5156454" y="4571238"/>
              <a:ext cx="1324610" cy="530860"/>
            </a:xfrm>
            <a:custGeom>
              <a:avLst/>
              <a:gdLst/>
              <a:ahLst/>
              <a:cxnLst/>
              <a:rect l="l" t="t" r="r" b="b"/>
              <a:pathLst>
                <a:path w="1324610" h="530860">
                  <a:moveTo>
                    <a:pt x="1235964" y="0"/>
                  </a:moveTo>
                  <a:lnTo>
                    <a:pt x="88392" y="0"/>
                  </a:lnTo>
                  <a:lnTo>
                    <a:pt x="54006" y="6953"/>
                  </a:lnTo>
                  <a:lnTo>
                    <a:pt x="25908" y="25907"/>
                  </a:lnTo>
                  <a:lnTo>
                    <a:pt x="6953" y="54006"/>
                  </a:lnTo>
                  <a:lnTo>
                    <a:pt x="0" y="88392"/>
                  </a:lnTo>
                  <a:lnTo>
                    <a:pt x="0" y="441960"/>
                  </a:lnTo>
                  <a:lnTo>
                    <a:pt x="6953" y="476345"/>
                  </a:lnTo>
                  <a:lnTo>
                    <a:pt x="25907" y="504444"/>
                  </a:lnTo>
                  <a:lnTo>
                    <a:pt x="54006" y="523398"/>
                  </a:lnTo>
                  <a:lnTo>
                    <a:pt x="88392" y="530351"/>
                  </a:lnTo>
                  <a:lnTo>
                    <a:pt x="1235964" y="530351"/>
                  </a:lnTo>
                  <a:lnTo>
                    <a:pt x="1270349" y="523398"/>
                  </a:lnTo>
                  <a:lnTo>
                    <a:pt x="1298448" y="504444"/>
                  </a:lnTo>
                  <a:lnTo>
                    <a:pt x="1317402" y="476345"/>
                  </a:lnTo>
                  <a:lnTo>
                    <a:pt x="1324356" y="441960"/>
                  </a:lnTo>
                  <a:lnTo>
                    <a:pt x="1324356" y="88392"/>
                  </a:lnTo>
                  <a:lnTo>
                    <a:pt x="1317402" y="54006"/>
                  </a:lnTo>
                  <a:lnTo>
                    <a:pt x="1298448" y="25908"/>
                  </a:lnTo>
                  <a:lnTo>
                    <a:pt x="1270349" y="6953"/>
                  </a:lnTo>
                  <a:lnTo>
                    <a:pt x="1235964" y="0"/>
                  </a:lnTo>
                  <a:close/>
                </a:path>
              </a:pathLst>
            </a:custGeom>
            <a:solidFill>
              <a:srgbClr val="C2FFEF"/>
            </a:solidFill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5156454" y="4571238"/>
              <a:ext cx="1324610" cy="530860"/>
            </a:xfrm>
            <a:custGeom>
              <a:avLst/>
              <a:gdLst/>
              <a:ahLst/>
              <a:cxnLst/>
              <a:rect l="l" t="t" r="r" b="b"/>
              <a:pathLst>
                <a:path w="1324610" h="530860">
                  <a:moveTo>
                    <a:pt x="0" y="88392"/>
                  </a:moveTo>
                  <a:lnTo>
                    <a:pt x="6953" y="54006"/>
                  </a:lnTo>
                  <a:lnTo>
                    <a:pt x="25908" y="25907"/>
                  </a:lnTo>
                  <a:lnTo>
                    <a:pt x="54006" y="6953"/>
                  </a:lnTo>
                  <a:lnTo>
                    <a:pt x="88392" y="0"/>
                  </a:lnTo>
                  <a:lnTo>
                    <a:pt x="1235964" y="0"/>
                  </a:lnTo>
                  <a:lnTo>
                    <a:pt x="1270349" y="6953"/>
                  </a:lnTo>
                  <a:lnTo>
                    <a:pt x="1298448" y="25908"/>
                  </a:lnTo>
                  <a:lnTo>
                    <a:pt x="1317402" y="54006"/>
                  </a:lnTo>
                  <a:lnTo>
                    <a:pt x="1324356" y="88392"/>
                  </a:lnTo>
                  <a:lnTo>
                    <a:pt x="1324356" y="441960"/>
                  </a:lnTo>
                  <a:lnTo>
                    <a:pt x="1317402" y="476345"/>
                  </a:lnTo>
                  <a:lnTo>
                    <a:pt x="1298448" y="504444"/>
                  </a:lnTo>
                  <a:lnTo>
                    <a:pt x="1270349" y="523398"/>
                  </a:lnTo>
                  <a:lnTo>
                    <a:pt x="1235964" y="530351"/>
                  </a:lnTo>
                  <a:lnTo>
                    <a:pt x="88392" y="530351"/>
                  </a:lnTo>
                  <a:lnTo>
                    <a:pt x="54006" y="523398"/>
                  </a:lnTo>
                  <a:lnTo>
                    <a:pt x="25907" y="504444"/>
                  </a:lnTo>
                  <a:lnTo>
                    <a:pt x="6953" y="476345"/>
                  </a:lnTo>
                  <a:lnTo>
                    <a:pt x="0" y="441960"/>
                  </a:lnTo>
                  <a:lnTo>
                    <a:pt x="0" y="88392"/>
                  </a:lnTo>
                  <a:close/>
                </a:path>
              </a:pathLst>
            </a:custGeom>
            <a:ln w="25400">
              <a:solidFill>
                <a:srgbClr val="00946E"/>
              </a:solidFill>
            </a:ln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5156454" y="3950970"/>
              <a:ext cx="1324610" cy="532130"/>
            </a:xfrm>
            <a:custGeom>
              <a:avLst/>
              <a:gdLst/>
              <a:ahLst/>
              <a:cxnLst/>
              <a:rect l="l" t="t" r="r" b="b"/>
              <a:pathLst>
                <a:path w="1324610" h="532129">
                  <a:moveTo>
                    <a:pt x="1235710" y="0"/>
                  </a:moveTo>
                  <a:lnTo>
                    <a:pt x="88646" y="0"/>
                  </a:lnTo>
                  <a:lnTo>
                    <a:pt x="54167" y="6975"/>
                  </a:lnTo>
                  <a:lnTo>
                    <a:pt x="25987" y="25987"/>
                  </a:lnTo>
                  <a:lnTo>
                    <a:pt x="6975" y="54167"/>
                  </a:lnTo>
                  <a:lnTo>
                    <a:pt x="0" y="88645"/>
                  </a:lnTo>
                  <a:lnTo>
                    <a:pt x="0" y="443229"/>
                  </a:lnTo>
                  <a:lnTo>
                    <a:pt x="6975" y="477708"/>
                  </a:lnTo>
                  <a:lnTo>
                    <a:pt x="25987" y="505888"/>
                  </a:lnTo>
                  <a:lnTo>
                    <a:pt x="54167" y="524900"/>
                  </a:lnTo>
                  <a:lnTo>
                    <a:pt x="88646" y="531875"/>
                  </a:lnTo>
                  <a:lnTo>
                    <a:pt x="1235710" y="531875"/>
                  </a:lnTo>
                  <a:lnTo>
                    <a:pt x="1270188" y="524900"/>
                  </a:lnTo>
                  <a:lnTo>
                    <a:pt x="1298368" y="505888"/>
                  </a:lnTo>
                  <a:lnTo>
                    <a:pt x="1317380" y="477708"/>
                  </a:lnTo>
                  <a:lnTo>
                    <a:pt x="1324356" y="443229"/>
                  </a:lnTo>
                  <a:lnTo>
                    <a:pt x="1324356" y="88645"/>
                  </a:lnTo>
                  <a:lnTo>
                    <a:pt x="1317380" y="54167"/>
                  </a:lnTo>
                  <a:lnTo>
                    <a:pt x="1298368" y="25987"/>
                  </a:lnTo>
                  <a:lnTo>
                    <a:pt x="1270188" y="6975"/>
                  </a:lnTo>
                  <a:lnTo>
                    <a:pt x="1235710" y="0"/>
                  </a:lnTo>
                  <a:close/>
                </a:path>
              </a:pathLst>
            </a:custGeom>
            <a:solidFill>
              <a:srgbClr val="C2FFEF"/>
            </a:solidFill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5156454" y="3950970"/>
              <a:ext cx="1324610" cy="532130"/>
            </a:xfrm>
            <a:custGeom>
              <a:avLst/>
              <a:gdLst/>
              <a:ahLst/>
              <a:cxnLst/>
              <a:rect l="l" t="t" r="r" b="b"/>
              <a:pathLst>
                <a:path w="1324610" h="532129">
                  <a:moveTo>
                    <a:pt x="0" y="88645"/>
                  </a:moveTo>
                  <a:lnTo>
                    <a:pt x="6975" y="54167"/>
                  </a:lnTo>
                  <a:lnTo>
                    <a:pt x="25987" y="25987"/>
                  </a:lnTo>
                  <a:lnTo>
                    <a:pt x="54167" y="6975"/>
                  </a:lnTo>
                  <a:lnTo>
                    <a:pt x="88646" y="0"/>
                  </a:lnTo>
                  <a:lnTo>
                    <a:pt x="1235710" y="0"/>
                  </a:lnTo>
                  <a:lnTo>
                    <a:pt x="1270188" y="6975"/>
                  </a:lnTo>
                  <a:lnTo>
                    <a:pt x="1298368" y="25987"/>
                  </a:lnTo>
                  <a:lnTo>
                    <a:pt x="1317380" y="54167"/>
                  </a:lnTo>
                  <a:lnTo>
                    <a:pt x="1324356" y="88645"/>
                  </a:lnTo>
                  <a:lnTo>
                    <a:pt x="1324356" y="443229"/>
                  </a:lnTo>
                  <a:lnTo>
                    <a:pt x="1317380" y="477708"/>
                  </a:lnTo>
                  <a:lnTo>
                    <a:pt x="1298368" y="505888"/>
                  </a:lnTo>
                  <a:lnTo>
                    <a:pt x="1270188" y="524900"/>
                  </a:lnTo>
                  <a:lnTo>
                    <a:pt x="1235710" y="531875"/>
                  </a:lnTo>
                  <a:lnTo>
                    <a:pt x="88646" y="531875"/>
                  </a:lnTo>
                  <a:lnTo>
                    <a:pt x="54167" y="524900"/>
                  </a:lnTo>
                  <a:lnTo>
                    <a:pt x="25987" y="505888"/>
                  </a:lnTo>
                  <a:lnTo>
                    <a:pt x="6975" y="477708"/>
                  </a:lnTo>
                  <a:lnTo>
                    <a:pt x="0" y="443229"/>
                  </a:lnTo>
                  <a:lnTo>
                    <a:pt x="0" y="88645"/>
                  </a:lnTo>
                  <a:close/>
                </a:path>
              </a:pathLst>
            </a:custGeom>
            <a:ln w="25399">
              <a:solidFill>
                <a:srgbClr val="00946E"/>
              </a:solidFill>
            </a:ln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5571874" y="2758594"/>
            <a:ext cx="492125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</a:pPr>
            <a:r>
              <a:rPr sz="6600" dirty="0">
                <a:solidFill>
                  <a:srgbClr val="666666"/>
                </a:solidFill>
                <a:latin typeface="Microsoft Sans Serif"/>
                <a:cs typeface="Microsoft Sans Serif"/>
              </a:rPr>
              <a:t>?</a:t>
            </a:r>
            <a:endParaRPr sz="660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1804419" y="2455354"/>
            <a:ext cx="4590415" cy="2579846"/>
            <a:chOff x="1804416" y="3273805"/>
            <a:chExt cx="4590415" cy="3439795"/>
          </a:xfrm>
        </p:grpSpPr>
        <p:sp>
          <p:nvSpPr>
            <p:cNvPr id="39" name="object 39"/>
            <p:cNvSpPr/>
            <p:nvPr/>
          </p:nvSpPr>
          <p:spPr>
            <a:xfrm>
              <a:off x="3513582" y="3286505"/>
              <a:ext cx="1165860" cy="443865"/>
            </a:xfrm>
            <a:custGeom>
              <a:avLst/>
              <a:gdLst/>
              <a:ahLst/>
              <a:cxnLst/>
              <a:rect l="l" t="t" r="r" b="b"/>
              <a:pathLst>
                <a:path w="1165860" h="443864">
                  <a:moveTo>
                    <a:pt x="1091945" y="0"/>
                  </a:moveTo>
                  <a:lnTo>
                    <a:pt x="73913" y="0"/>
                  </a:lnTo>
                  <a:lnTo>
                    <a:pt x="45166" y="5816"/>
                  </a:lnTo>
                  <a:lnTo>
                    <a:pt x="21669" y="21669"/>
                  </a:lnTo>
                  <a:lnTo>
                    <a:pt x="5816" y="45166"/>
                  </a:lnTo>
                  <a:lnTo>
                    <a:pt x="0" y="73914"/>
                  </a:lnTo>
                  <a:lnTo>
                    <a:pt x="0" y="369570"/>
                  </a:lnTo>
                  <a:lnTo>
                    <a:pt x="5816" y="398317"/>
                  </a:lnTo>
                  <a:lnTo>
                    <a:pt x="21669" y="421814"/>
                  </a:lnTo>
                  <a:lnTo>
                    <a:pt x="45166" y="437667"/>
                  </a:lnTo>
                  <a:lnTo>
                    <a:pt x="73913" y="443484"/>
                  </a:lnTo>
                  <a:lnTo>
                    <a:pt x="1091945" y="443484"/>
                  </a:lnTo>
                  <a:lnTo>
                    <a:pt x="1120693" y="437667"/>
                  </a:lnTo>
                  <a:lnTo>
                    <a:pt x="1144190" y="421814"/>
                  </a:lnTo>
                  <a:lnTo>
                    <a:pt x="1160043" y="398317"/>
                  </a:lnTo>
                  <a:lnTo>
                    <a:pt x="1165859" y="369570"/>
                  </a:lnTo>
                  <a:lnTo>
                    <a:pt x="1165859" y="73914"/>
                  </a:lnTo>
                  <a:lnTo>
                    <a:pt x="1160043" y="45166"/>
                  </a:lnTo>
                  <a:lnTo>
                    <a:pt x="1144190" y="21669"/>
                  </a:lnTo>
                  <a:lnTo>
                    <a:pt x="1120693" y="5816"/>
                  </a:lnTo>
                  <a:lnTo>
                    <a:pt x="1091945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3513582" y="3286505"/>
              <a:ext cx="1165860" cy="443865"/>
            </a:xfrm>
            <a:custGeom>
              <a:avLst/>
              <a:gdLst/>
              <a:ahLst/>
              <a:cxnLst/>
              <a:rect l="l" t="t" r="r" b="b"/>
              <a:pathLst>
                <a:path w="1165860" h="443864">
                  <a:moveTo>
                    <a:pt x="0" y="73914"/>
                  </a:moveTo>
                  <a:lnTo>
                    <a:pt x="5816" y="45166"/>
                  </a:lnTo>
                  <a:lnTo>
                    <a:pt x="21669" y="21669"/>
                  </a:lnTo>
                  <a:lnTo>
                    <a:pt x="45166" y="5816"/>
                  </a:lnTo>
                  <a:lnTo>
                    <a:pt x="73913" y="0"/>
                  </a:lnTo>
                  <a:lnTo>
                    <a:pt x="1091945" y="0"/>
                  </a:lnTo>
                  <a:lnTo>
                    <a:pt x="1120693" y="5816"/>
                  </a:lnTo>
                  <a:lnTo>
                    <a:pt x="1144190" y="21669"/>
                  </a:lnTo>
                  <a:lnTo>
                    <a:pt x="1160043" y="45166"/>
                  </a:lnTo>
                  <a:lnTo>
                    <a:pt x="1165859" y="73914"/>
                  </a:lnTo>
                  <a:lnTo>
                    <a:pt x="1165859" y="369570"/>
                  </a:lnTo>
                  <a:lnTo>
                    <a:pt x="1160043" y="398317"/>
                  </a:lnTo>
                  <a:lnTo>
                    <a:pt x="1144190" y="421814"/>
                  </a:lnTo>
                  <a:lnTo>
                    <a:pt x="1120693" y="437667"/>
                  </a:lnTo>
                  <a:lnTo>
                    <a:pt x="1091945" y="443484"/>
                  </a:lnTo>
                  <a:lnTo>
                    <a:pt x="73913" y="443484"/>
                  </a:lnTo>
                  <a:lnTo>
                    <a:pt x="45166" y="437667"/>
                  </a:lnTo>
                  <a:lnTo>
                    <a:pt x="21669" y="421814"/>
                  </a:lnTo>
                  <a:lnTo>
                    <a:pt x="5816" y="398317"/>
                  </a:lnTo>
                  <a:lnTo>
                    <a:pt x="0" y="369570"/>
                  </a:lnTo>
                  <a:lnTo>
                    <a:pt x="0" y="73914"/>
                  </a:lnTo>
                  <a:close/>
                </a:path>
              </a:pathLst>
            </a:custGeom>
            <a:ln w="25399">
              <a:solidFill>
                <a:srgbClr val="00946E"/>
              </a:solidFill>
            </a:ln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41" name="object 4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39512" y="4637531"/>
              <a:ext cx="445008" cy="371856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92295" y="4082795"/>
              <a:ext cx="445008" cy="37338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84676" y="5329427"/>
              <a:ext cx="445008" cy="371856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91556" y="5298948"/>
              <a:ext cx="445008" cy="371856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58568" y="5942076"/>
              <a:ext cx="445007" cy="373380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67128" y="4082795"/>
              <a:ext cx="446531" cy="373380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53483" y="4703063"/>
              <a:ext cx="445008" cy="371856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60064" y="4703063"/>
              <a:ext cx="445008" cy="371856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13504" y="5234939"/>
              <a:ext cx="445008" cy="371856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12820" y="5329427"/>
              <a:ext cx="446531" cy="371856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91483" y="5942076"/>
              <a:ext cx="445008" cy="37338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04516" y="5878067"/>
              <a:ext cx="446531" cy="371855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18132" y="5949695"/>
              <a:ext cx="446531" cy="371856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90800" y="5315711"/>
              <a:ext cx="446531" cy="373379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04416" y="5323332"/>
              <a:ext cx="445007" cy="371856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74520" y="4703063"/>
              <a:ext cx="446531" cy="371856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89148" y="6341363"/>
              <a:ext cx="446531" cy="371856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37176" y="6341363"/>
              <a:ext cx="445008" cy="371856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89988" y="5216651"/>
              <a:ext cx="445007" cy="371856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68372" y="5018913"/>
              <a:ext cx="242696" cy="253619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2468372" y="5018913"/>
              <a:ext cx="243204" cy="254000"/>
            </a:xfrm>
            <a:custGeom>
              <a:avLst/>
              <a:gdLst/>
              <a:ahLst/>
              <a:cxnLst/>
              <a:rect l="l" t="t" r="r" b="b"/>
              <a:pathLst>
                <a:path w="243205" h="254000">
                  <a:moveTo>
                    <a:pt x="117347" y="4825"/>
                  </a:moveTo>
                  <a:lnTo>
                    <a:pt x="236473" y="0"/>
                  </a:lnTo>
                  <a:lnTo>
                    <a:pt x="242696" y="119125"/>
                  </a:lnTo>
                  <a:lnTo>
                    <a:pt x="211327" y="90550"/>
                  </a:lnTo>
                  <a:lnTo>
                    <a:pt x="62610" y="253619"/>
                  </a:lnTo>
                  <a:lnTo>
                    <a:pt x="0" y="196469"/>
                  </a:lnTo>
                  <a:lnTo>
                    <a:pt x="148589" y="33400"/>
                  </a:lnTo>
                  <a:lnTo>
                    <a:pt x="117347" y="4825"/>
                  </a:lnTo>
                </a:path>
              </a:pathLst>
            </a:custGeom>
            <a:ln w="25400">
              <a:solidFill>
                <a:srgbClr val="00946E"/>
              </a:solidFill>
            </a:ln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62" name="object 6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97451" y="5942076"/>
              <a:ext cx="734568" cy="373380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79948" y="5897879"/>
              <a:ext cx="446531" cy="373379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77712" y="5903976"/>
              <a:ext cx="316991" cy="371856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93792" y="5903976"/>
              <a:ext cx="446532" cy="371856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49695" y="5298948"/>
              <a:ext cx="445008" cy="371856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93792" y="5298948"/>
              <a:ext cx="446532" cy="371856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49695" y="4684775"/>
              <a:ext cx="445008" cy="371856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4699889" y="4932552"/>
              <a:ext cx="577850" cy="394970"/>
            </a:xfrm>
            <a:custGeom>
              <a:avLst/>
              <a:gdLst/>
              <a:ahLst/>
              <a:cxnLst/>
              <a:rect l="l" t="t" r="r" b="b"/>
              <a:pathLst>
                <a:path w="577850" h="394970">
                  <a:moveTo>
                    <a:pt x="498728" y="0"/>
                  </a:moveTo>
                  <a:lnTo>
                    <a:pt x="513969" y="24384"/>
                  </a:lnTo>
                  <a:lnTo>
                    <a:pt x="0" y="346202"/>
                  </a:lnTo>
                  <a:lnTo>
                    <a:pt x="30352" y="394843"/>
                  </a:lnTo>
                  <a:lnTo>
                    <a:pt x="544449" y="73025"/>
                  </a:lnTo>
                  <a:lnTo>
                    <a:pt x="559688" y="97282"/>
                  </a:lnTo>
                  <a:lnTo>
                    <a:pt x="577850" y="18161"/>
                  </a:lnTo>
                  <a:lnTo>
                    <a:pt x="498728" y="0"/>
                  </a:lnTo>
                  <a:close/>
                </a:path>
              </a:pathLst>
            </a:custGeom>
            <a:solidFill>
              <a:srgbClr val="C2FFEF"/>
            </a:solidFill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0" name="object 70"/>
            <p:cNvSpPr/>
            <p:nvPr/>
          </p:nvSpPr>
          <p:spPr>
            <a:xfrm>
              <a:off x="4699889" y="4932552"/>
              <a:ext cx="577850" cy="394970"/>
            </a:xfrm>
            <a:custGeom>
              <a:avLst/>
              <a:gdLst/>
              <a:ahLst/>
              <a:cxnLst/>
              <a:rect l="l" t="t" r="r" b="b"/>
              <a:pathLst>
                <a:path w="577850" h="394970">
                  <a:moveTo>
                    <a:pt x="498728" y="0"/>
                  </a:moveTo>
                  <a:lnTo>
                    <a:pt x="577850" y="18161"/>
                  </a:lnTo>
                  <a:lnTo>
                    <a:pt x="559688" y="97282"/>
                  </a:lnTo>
                  <a:lnTo>
                    <a:pt x="544449" y="73025"/>
                  </a:lnTo>
                  <a:lnTo>
                    <a:pt x="30352" y="394843"/>
                  </a:lnTo>
                  <a:lnTo>
                    <a:pt x="0" y="346202"/>
                  </a:lnTo>
                  <a:lnTo>
                    <a:pt x="513969" y="24384"/>
                  </a:lnTo>
                  <a:lnTo>
                    <a:pt x="498728" y="0"/>
                  </a:lnTo>
                  <a:close/>
                </a:path>
              </a:pathLst>
            </a:custGeom>
            <a:ln w="25400">
              <a:solidFill>
                <a:srgbClr val="00946E"/>
              </a:solidFill>
            </a:ln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1" name="object 71"/>
            <p:cNvSpPr/>
            <p:nvPr/>
          </p:nvSpPr>
          <p:spPr>
            <a:xfrm>
              <a:off x="2909316" y="6194729"/>
              <a:ext cx="336550" cy="271145"/>
            </a:xfrm>
            <a:custGeom>
              <a:avLst/>
              <a:gdLst/>
              <a:ahLst/>
              <a:cxnLst/>
              <a:rect l="l" t="t" r="r" b="b"/>
              <a:pathLst>
                <a:path w="336550" h="271145">
                  <a:moveTo>
                    <a:pt x="90804" y="0"/>
                  </a:moveTo>
                  <a:lnTo>
                    <a:pt x="0" y="14566"/>
                  </a:lnTo>
                  <a:lnTo>
                    <a:pt x="14604" y="105409"/>
                  </a:lnTo>
                  <a:lnTo>
                    <a:pt x="33654" y="79057"/>
                  </a:lnTo>
                  <a:lnTo>
                    <a:pt x="298195" y="270560"/>
                  </a:lnTo>
                  <a:lnTo>
                    <a:pt x="336422" y="217855"/>
                  </a:lnTo>
                  <a:lnTo>
                    <a:pt x="71754" y="26352"/>
                  </a:lnTo>
                  <a:lnTo>
                    <a:pt x="90804" y="0"/>
                  </a:lnTo>
                  <a:close/>
                </a:path>
              </a:pathLst>
            </a:custGeom>
            <a:solidFill>
              <a:srgbClr val="C2FFEF"/>
            </a:solidFill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2" name="object 72"/>
            <p:cNvSpPr/>
            <p:nvPr/>
          </p:nvSpPr>
          <p:spPr>
            <a:xfrm>
              <a:off x="2909316" y="6194729"/>
              <a:ext cx="336550" cy="271145"/>
            </a:xfrm>
            <a:custGeom>
              <a:avLst/>
              <a:gdLst/>
              <a:ahLst/>
              <a:cxnLst/>
              <a:rect l="l" t="t" r="r" b="b"/>
              <a:pathLst>
                <a:path w="336550" h="271145">
                  <a:moveTo>
                    <a:pt x="14604" y="105409"/>
                  </a:moveTo>
                  <a:lnTo>
                    <a:pt x="0" y="14566"/>
                  </a:lnTo>
                  <a:lnTo>
                    <a:pt x="90804" y="0"/>
                  </a:lnTo>
                  <a:lnTo>
                    <a:pt x="71754" y="26352"/>
                  </a:lnTo>
                  <a:lnTo>
                    <a:pt x="336422" y="217855"/>
                  </a:lnTo>
                  <a:lnTo>
                    <a:pt x="298195" y="270560"/>
                  </a:lnTo>
                  <a:lnTo>
                    <a:pt x="33654" y="79057"/>
                  </a:lnTo>
                  <a:lnTo>
                    <a:pt x="14604" y="105409"/>
                  </a:lnTo>
                  <a:close/>
                </a:path>
              </a:pathLst>
            </a:custGeom>
            <a:ln w="25400">
              <a:solidFill>
                <a:srgbClr val="00946E"/>
              </a:solidFill>
            </a:ln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3" name="object 73"/>
            <p:cNvSpPr/>
            <p:nvPr/>
          </p:nvSpPr>
          <p:spPr>
            <a:xfrm>
              <a:off x="2498979" y="5593410"/>
              <a:ext cx="285115" cy="321945"/>
            </a:xfrm>
            <a:custGeom>
              <a:avLst/>
              <a:gdLst/>
              <a:ahLst/>
              <a:cxnLst/>
              <a:rect l="l" t="t" r="r" b="b"/>
              <a:pathLst>
                <a:path w="285114" h="321945">
                  <a:moveTo>
                    <a:pt x="12064" y="0"/>
                  </a:moveTo>
                  <a:lnTo>
                    <a:pt x="0" y="117576"/>
                  </a:lnTo>
                  <a:lnTo>
                    <a:pt x="32384" y="91198"/>
                  </a:lnTo>
                  <a:lnTo>
                    <a:pt x="219963" y="321716"/>
                  </a:lnTo>
                  <a:lnTo>
                    <a:pt x="284860" y="268973"/>
                  </a:lnTo>
                  <a:lnTo>
                    <a:pt x="97281" y="38455"/>
                  </a:lnTo>
                  <a:lnTo>
                    <a:pt x="129666" y="12077"/>
                  </a:lnTo>
                  <a:lnTo>
                    <a:pt x="12064" y="0"/>
                  </a:lnTo>
                  <a:close/>
                </a:path>
              </a:pathLst>
            </a:custGeom>
            <a:solidFill>
              <a:srgbClr val="C2FFEF"/>
            </a:solidFill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4" name="object 74"/>
            <p:cNvSpPr/>
            <p:nvPr/>
          </p:nvSpPr>
          <p:spPr>
            <a:xfrm>
              <a:off x="2498979" y="5593410"/>
              <a:ext cx="285115" cy="321945"/>
            </a:xfrm>
            <a:custGeom>
              <a:avLst/>
              <a:gdLst/>
              <a:ahLst/>
              <a:cxnLst/>
              <a:rect l="l" t="t" r="r" b="b"/>
              <a:pathLst>
                <a:path w="285114" h="321945">
                  <a:moveTo>
                    <a:pt x="0" y="117576"/>
                  </a:moveTo>
                  <a:lnTo>
                    <a:pt x="12064" y="0"/>
                  </a:lnTo>
                  <a:lnTo>
                    <a:pt x="129666" y="12077"/>
                  </a:lnTo>
                  <a:lnTo>
                    <a:pt x="97281" y="38455"/>
                  </a:lnTo>
                  <a:lnTo>
                    <a:pt x="284860" y="268973"/>
                  </a:lnTo>
                  <a:lnTo>
                    <a:pt x="219963" y="321716"/>
                  </a:lnTo>
                  <a:lnTo>
                    <a:pt x="32384" y="91198"/>
                  </a:lnTo>
                  <a:lnTo>
                    <a:pt x="0" y="117576"/>
                  </a:lnTo>
                  <a:close/>
                </a:path>
              </a:pathLst>
            </a:custGeom>
            <a:ln w="25399">
              <a:solidFill>
                <a:srgbClr val="00946E"/>
              </a:solidFill>
            </a:ln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75" name="object 7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61816" y="5942076"/>
              <a:ext cx="211836" cy="373380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71541" y="4396486"/>
              <a:ext cx="242697" cy="253619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5471541" y="4396486"/>
              <a:ext cx="243204" cy="254000"/>
            </a:xfrm>
            <a:custGeom>
              <a:avLst/>
              <a:gdLst/>
              <a:ahLst/>
              <a:cxnLst/>
              <a:rect l="l" t="t" r="r" b="b"/>
              <a:pathLst>
                <a:path w="243204" h="254000">
                  <a:moveTo>
                    <a:pt x="117348" y="4825"/>
                  </a:moveTo>
                  <a:lnTo>
                    <a:pt x="236474" y="0"/>
                  </a:lnTo>
                  <a:lnTo>
                    <a:pt x="242697" y="119125"/>
                  </a:lnTo>
                  <a:lnTo>
                    <a:pt x="211328" y="90550"/>
                  </a:lnTo>
                  <a:lnTo>
                    <a:pt x="62611" y="253619"/>
                  </a:lnTo>
                  <a:lnTo>
                    <a:pt x="0" y="196469"/>
                  </a:lnTo>
                  <a:lnTo>
                    <a:pt x="148717" y="33400"/>
                  </a:lnTo>
                  <a:lnTo>
                    <a:pt x="117348" y="4825"/>
                  </a:lnTo>
                </a:path>
              </a:pathLst>
            </a:custGeom>
            <a:ln w="25400">
              <a:solidFill>
                <a:srgbClr val="00946E"/>
              </a:solidFill>
            </a:ln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78" name="object 7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36648" y="5942076"/>
              <a:ext cx="211836" cy="373380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41263" y="5897879"/>
              <a:ext cx="211836" cy="373379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84676" y="3329939"/>
              <a:ext cx="445008" cy="373380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4605273" y="5645785"/>
              <a:ext cx="403225" cy="718185"/>
            </a:xfrm>
            <a:custGeom>
              <a:avLst/>
              <a:gdLst/>
              <a:ahLst/>
              <a:cxnLst/>
              <a:rect l="l" t="t" r="r" b="b"/>
              <a:pathLst>
                <a:path w="403225" h="718185">
                  <a:moveTo>
                    <a:pt x="24891" y="0"/>
                  </a:moveTo>
                  <a:lnTo>
                    <a:pt x="0" y="144919"/>
                  </a:lnTo>
                  <a:lnTo>
                    <a:pt x="38480" y="126187"/>
                  </a:lnTo>
                  <a:lnTo>
                    <a:pt x="326136" y="717981"/>
                  </a:lnTo>
                  <a:lnTo>
                    <a:pt x="403225" y="680516"/>
                  </a:lnTo>
                  <a:lnTo>
                    <a:pt x="115570" y="88734"/>
                  </a:lnTo>
                  <a:lnTo>
                    <a:pt x="154177" y="70002"/>
                  </a:lnTo>
                  <a:lnTo>
                    <a:pt x="24891" y="0"/>
                  </a:lnTo>
                  <a:close/>
                </a:path>
              </a:pathLst>
            </a:custGeom>
            <a:solidFill>
              <a:srgbClr val="C2FFEF"/>
            </a:solidFill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2" name="object 82"/>
            <p:cNvSpPr/>
            <p:nvPr/>
          </p:nvSpPr>
          <p:spPr>
            <a:xfrm>
              <a:off x="4605273" y="5645785"/>
              <a:ext cx="403225" cy="718185"/>
            </a:xfrm>
            <a:custGeom>
              <a:avLst/>
              <a:gdLst/>
              <a:ahLst/>
              <a:cxnLst/>
              <a:rect l="l" t="t" r="r" b="b"/>
              <a:pathLst>
                <a:path w="403225" h="718185">
                  <a:moveTo>
                    <a:pt x="0" y="144919"/>
                  </a:moveTo>
                  <a:lnTo>
                    <a:pt x="24891" y="0"/>
                  </a:lnTo>
                  <a:lnTo>
                    <a:pt x="154177" y="70002"/>
                  </a:lnTo>
                  <a:lnTo>
                    <a:pt x="115570" y="88734"/>
                  </a:lnTo>
                  <a:lnTo>
                    <a:pt x="403225" y="680516"/>
                  </a:lnTo>
                  <a:lnTo>
                    <a:pt x="326136" y="717981"/>
                  </a:lnTo>
                  <a:lnTo>
                    <a:pt x="38480" y="126187"/>
                  </a:lnTo>
                  <a:lnTo>
                    <a:pt x="0" y="144919"/>
                  </a:lnTo>
                </a:path>
              </a:pathLst>
            </a:custGeom>
            <a:ln w="25400">
              <a:solidFill>
                <a:srgbClr val="00946E"/>
              </a:solidFill>
            </a:ln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3" name="object 83"/>
          <p:cNvSpPr txBox="1"/>
          <p:nvPr/>
        </p:nvSpPr>
        <p:spPr>
          <a:xfrm>
            <a:off x="3744217" y="664581"/>
            <a:ext cx="4584700" cy="32380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fontAlgn="auto">
              <a:spcBef>
                <a:spcPts val="125"/>
              </a:spcBef>
              <a:spcAft>
                <a:spcPts val="0"/>
              </a:spcAft>
            </a:pPr>
            <a:r>
              <a:rPr sz="2000" spc="10" dirty="0">
                <a:solidFill>
                  <a:srgbClr val="404040"/>
                </a:solidFill>
                <a:latin typeface="Tahoma"/>
                <a:cs typeface="Tahoma"/>
              </a:rPr>
              <a:t>УПРАВЛЕНИЕ</a:t>
            </a:r>
            <a:r>
              <a:rPr sz="2000" spc="2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10" dirty="0">
                <a:solidFill>
                  <a:srgbClr val="404040"/>
                </a:solidFill>
                <a:latin typeface="Tahoma"/>
                <a:cs typeface="Tahoma"/>
              </a:rPr>
              <a:t>УЧЕБНОЙ</a:t>
            </a:r>
            <a:r>
              <a:rPr sz="2000" spc="15" dirty="0">
                <a:solidFill>
                  <a:srgbClr val="404040"/>
                </a:solidFill>
                <a:latin typeface="Tahoma"/>
                <a:cs typeface="Tahoma"/>
              </a:rPr>
              <a:t> МОТИВАЦИЕЙ</a:t>
            </a:r>
            <a:endParaRPr sz="200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826772" y="1103568"/>
            <a:ext cx="7833359" cy="7144"/>
          </a:xfrm>
          <a:custGeom>
            <a:avLst/>
            <a:gdLst/>
            <a:ahLst/>
            <a:cxnLst/>
            <a:rect l="l" t="t" r="r" b="b"/>
            <a:pathLst>
              <a:path w="7833359" h="9525">
                <a:moveTo>
                  <a:pt x="0" y="9143"/>
                </a:moveTo>
                <a:lnTo>
                  <a:pt x="7833359" y="0"/>
                </a:lnTo>
              </a:path>
            </a:pathLst>
          </a:custGeom>
          <a:ln w="1905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8" name="object 88"/>
          <p:cNvSpPr txBox="1">
            <a:spLocks noGrp="1"/>
          </p:cNvSpPr>
          <p:nvPr>
            <p:ph type="title"/>
          </p:nvPr>
        </p:nvSpPr>
        <p:spPr>
          <a:xfrm>
            <a:off x="1701546" y="1194656"/>
            <a:ext cx="6759575" cy="794448"/>
          </a:xfrm>
          <a:prstGeom prst="rect">
            <a:avLst/>
          </a:prstGeom>
        </p:spPr>
        <p:txBody>
          <a:bodyPr vert="horz" wrap="square" lIns="0" tIns="177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95"/>
              </a:spcBef>
            </a:pPr>
            <a:r>
              <a:rPr sz="4000" spc="-55" dirty="0">
                <a:solidFill>
                  <a:srgbClr val="C00000"/>
                </a:solidFill>
                <a:latin typeface="Microsoft Sans Serif"/>
                <a:cs typeface="Microsoft Sans Serif"/>
              </a:rPr>
              <a:t>Методика</a:t>
            </a:r>
            <a:r>
              <a:rPr sz="4000" spc="6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4000" spc="-125" dirty="0">
                <a:solidFill>
                  <a:srgbClr val="C00000"/>
                </a:solidFill>
                <a:latin typeface="Microsoft Sans Serif"/>
                <a:cs typeface="Microsoft Sans Serif"/>
              </a:rPr>
              <a:t>«Точки</a:t>
            </a:r>
            <a:r>
              <a:rPr sz="4000" spc="5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4000" spc="-30" dirty="0" err="1">
                <a:solidFill>
                  <a:srgbClr val="C00000"/>
                </a:solidFill>
                <a:latin typeface="Microsoft Sans Serif"/>
                <a:cs typeface="Microsoft Sans Serif"/>
              </a:rPr>
              <a:t>входа</a:t>
            </a:r>
            <a:r>
              <a:rPr sz="4000" spc="-30" dirty="0" smtClean="0">
                <a:solidFill>
                  <a:srgbClr val="C00000"/>
                </a:solidFill>
                <a:latin typeface="Microsoft Sans Serif"/>
                <a:cs typeface="Microsoft Sans Serif"/>
              </a:rPr>
              <a:t>»</a:t>
            </a:r>
            <a:endParaRPr sz="4000" dirty="0">
              <a:latin typeface="Microsoft Sans Serif"/>
              <a:cs typeface="Microsoft Sans Serif"/>
            </a:endParaRPr>
          </a:p>
        </p:txBody>
      </p:sp>
      <p:pic>
        <p:nvPicPr>
          <p:cNvPr id="89" name="Рисунок 8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76" t="2401" r="37816" b="50000"/>
          <a:stretch>
            <a:fillRect/>
          </a:stretch>
        </p:blipFill>
        <p:spPr>
          <a:xfrm>
            <a:off x="21288" y="102600"/>
            <a:ext cx="814449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9189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46291" y="2484882"/>
            <a:ext cx="2566416" cy="223113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16105" y="4205632"/>
            <a:ext cx="591248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 fontAlgn="auto">
              <a:spcBef>
                <a:spcPts val="100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</a:pPr>
            <a:r>
              <a:rPr sz="2000" spc="-15" dirty="0">
                <a:solidFill>
                  <a:srgbClr val="A6A6A6"/>
                </a:solidFill>
                <a:latin typeface="Microsoft Sans Serif"/>
                <a:cs typeface="Microsoft Sans Serif"/>
              </a:rPr>
              <a:t>Осуществляется</a:t>
            </a:r>
            <a:r>
              <a:rPr sz="2000" spc="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A6A6A6"/>
                </a:solidFill>
                <a:latin typeface="Microsoft Sans Serif"/>
                <a:cs typeface="Microsoft Sans Serif"/>
              </a:rPr>
              <a:t>на</a:t>
            </a:r>
            <a:r>
              <a:rPr sz="2000" spc="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A6A6A6"/>
                </a:solidFill>
                <a:latin typeface="Microsoft Sans Serif"/>
                <a:cs typeface="Microsoft Sans Serif"/>
              </a:rPr>
              <a:t>невербальном</a:t>
            </a:r>
            <a:r>
              <a:rPr sz="2000" spc="-2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уровне</a:t>
            </a:r>
            <a:endParaRPr sz="200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355600" indent="-342900" fontAlgn="auto">
              <a:spcBef>
                <a:spcPts val="5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A6A6A6"/>
                </a:solidFill>
                <a:latin typeface="Microsoft Sans Serif"/>
                <a:cs typeface="Microsoft Sans Serif"/>
              </a:rPr>
              <a:t>Освоение</a:t>
            </a:r>
            <a:r>
              <a:rPr sz="2000" spc="-3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A6A6A6"/>
                </a:solidFill>
                <a:latin typeface="Microsoft Sans Serif"/>
                <a:cs typeface="Microsoft Sans Serif"/>
              </a:rPr>
              <a:t>требует</a:t>
            </a:r>
            <a:r>
              <a:rPr sz="2000" spc="20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A6A6A6"/>
                </a:solidFill>
                <a:latin typeface="Microsoft Sans Serif"/>
                <a:cs typeface="Microsoft Sans Serif"/>
              </a:rPr>
              <a:t>цикла</a:t>
            </a:r>
            <a:r>
              <a:rPr sz="2000" spc="-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A6A6A6"/>
                </a:solidFill>
                <a:latin typeface="Microsoft Sans Serif"/>
                <a:cs typeface="Microsoft Sans Serif"/>
              </a:rPr>
              <a:t>практических</a:t>
            </a:r>
            <a:r>
              <a:rPr sz="2000" spc="-3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A6A6A6"/>
                </a:solidFill>
                <a:latin typeface="Microsoft Sans Serif"/>
                <a:cs typeface="Microsoft Sans Serif"/>
              </a:rPr>
              <a:t>занятий</a:t>
            </a:r>
            <a:endParaRPr sz="200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357531" y="708659"/>
            <a:ext cx="4584700" cy="32380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10" dirty="0"/>
              <a:t>УПРАВЛЕНИЕ</a:t>
            </a:r>
            <a:r>
              <a:rPr spc="25" dirty="0"/>
              <a:t> </a:t>
            </a:r>
            <a:r>
              <a:rPr spc="10" dirty="0"/>
              <a:t>УЧЕБНОЙ</a:t>
            </a:r>
            <a:r>
              <a:rPr spc="15" dirty="0"/>
              <a:t> МОТИВАЦИЕЙ</a:t>
            </a:r>
          </a:p>
        </p:txBody>
      </p:sp>
      <p:sp>
        <p:nvSpPr>
          <p:cNvPr id="8" name="object 8"/>
          <p:cNvSpPr/>
          <p:nvPr/>
        </p:nvSpPr>
        <p:spPr>
          <a:xfrm>
            <a:off x="826772" y="1103568"/>
            <a:ext cx="7833359" cy="7144"/>
          </a:xfrm>
          <a:custGeom>
            <a:avLst/>
            <a:gdLst/>
            <a:ahLst/>
            <a:cxnLst/>
            <a:rect l="l" t="t" r="r" b="b"/>
            <a:pathLst>
              <a:path w="7833359" h="9525">
                <a:moveTo>
                  <a:pt x="0" y="9143"/>
                </a:moveTo>
                <a:lnTo>
                  <a:pt x="7833359" y="0"/>
                </a:lnTo>
              </a:path>
            </a:pathLst>
          </a:custGeom>
          <a:ln w="1905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6169" y="1643445"/>
            <a:ext cx="5935345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25" algn="ctr" fontAlgn="auto">
              <a:spcBef>
                <a:spcPts val="100"/>
              </a:spcBef>
              <a:spcAft>
                <a:spcPts val="0"/>
              </a:spcAft>
            </a:pPr>
            <a:r>
              <a:rPr sz="3600" spc="-25" dirty="0">
                <a:solidFill>
                  <a:srgbClr val="C00000"/>
                </a:solidFill>
                <a:latin typeface="Microsoft Sans Serif"/>
                <a:cs typeface="Microsoft Sans Serif"/>
              </a:rPr>
              <a:t>Инструмент</a:t>
            </a:r>
            <a:r>
              <a:rPr sz="3600" spc="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36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7.</a:t>
            </a:r>
            <a:endParaRPr sz="360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12700" marR="5080" algn="ctr" fontAlgn="auto">
              <a:spcBef>
                <a:spcPts val="0"/>
              </a:spcBef>
              <a:spcAft>
                <a:spcPts val="0"/>
              </a:spcAft>
            </a:pPr>
            <a:r>
              <a:rPr sz="3600" spc="-45" dirty="0">
                <a:solidFill>
                  <a:srgbClr val="C00000"/>
                </a:solidFill>
                <a:latin typeface="Microsoft Sans Serif"/>
                <a:cs typeface="Microsoft Sans Serif"/>
              </a:rPr>
              <a:t>Демонстрация</a:t>
            </a:r>
            <a:r>
              <a:rPr sz="3600" spc="-3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36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собственной </a:t>
            </a:r>
            <a:r>
              <a:rPr sz="3600" spc="-94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3600" spc="-30" dirty="0">
                <a:solidFill>
                  <a:srgbClr val="C00000"/>
                </a:solidFill>
                <a:latin typeface="Microsoft Sans Serif"/>
                <a:cs typeface="Microsoft Sans Serif"/>
              </a:rPr>
              <a:t>мотивации</a:t>
            </a:r>
            <a:r>
              <a:rPr sz="3600" spc="4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3600" spc="-40" dirty="0">
                <a:solidFill>
                  <a:srgbClr val="C00000"/>
                </a:solidFill>
                <a:latin typeface="Microsoft Sans Serif"/>
                <a:cs typeface="Microsoft Sans Serif"/>
              </a:rPr>
              <a:t>преподавателя</a:t>
            </a:r>
            <a:endParaRPr sz="360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76" t="2401" r="37816" b="50000"/>
          <a:stretch>
            <a:fillRect/>
          </a:stretch>
        </p:blipFill>
        <p:spPr>
          <a:xfrm>
            <a:off x="208880" y="0"/>
            <a:ext cx="814449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051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44292" y="249461"/>
            <a:ext cx="594995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30225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C00000"/>
                </a:solidFill>
                <a:latin typeface="Microsoft Sans Serif"/>
                <a:cs typeface="Microsoft Sans Serif"/>
              </a:rPr>
              <a:t>Инструменты</a:t>
            </a:r>
            <a:r>
              <a:rPr sz="12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 управления </a:t>
            </a:r>
            <a:r>
              <a:rPr sz="12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C00000"/>
                </a:solidFill>
                <a:latin typeface="Microsoft Sans Serif"/>
                <a:cs typeface="Microsoft Sans Serif"/>
              </a:rPr>
              <a:t>учебной</a:t>
            </a:r>
            <a:r>
              <a:rPr sz="1200" spc="1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200" spc="-25" dirty="0">
                <a:solidFill>
                  <a:srgbClr val="C00000"/>
                </a:solidFill>
                <a:latin typeface="Microsoft Sans Serif"/>
                <a:cs typeface="Microsoft Sans Serif"/>
              </a:rPr>
              <a:t>мотивацией</a:t>
            </a:r>
            <a:r>
              <a:rPr sz="1200" spc="1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C00000"/>
                </a:solidFill>
                <a:latin typeface="Microsoft Sans Serif"/>
                <a:cs typeface="Microsoft Sans Serif"/>
              </a:rPr>
              <a:t>студентов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40538" y="1267587"/>
            <a:ext cx="8638540" cy="3622358"/>
            <a:chOff x="240538" y="1690116"/>
            <a:chExt cx="8638540" cy="4829810"/>
          </a:xfrm>
        </p:grpSpPr>
        <p:sp>
          <p:nvSpPr>
            <p:cNvPr id="6" name="object 6"/>
            <p:cNvSpPr/>
            <p:nvPr/>
          </p:nvSpPr>
          <p:spPr>
            <a:xfrm>
              <a:off x="240538" y="1938274"/>
              <a:ext cx="8356600" cy="4582160"/>
            </a:xfrm>
            <a:custGeom>
              <a:avLst/>
              <a:gdLst/>
              <a:ahLst/>
              <a:cxnLst/>
              <a:rect l="l" t="t" r="r" b="b"/>
              <a:pathLst>
                <a:path w="8356600" h="4582159">
                  <a:moveTo>
                    <a:pt x="8331200" y="0"/>
                  </a:moveTo>
                  <a:lnTo>
                    <a:pt x="25400" y="0"/>
                  </a:lnTo>
                  <a:lnTo>
                    <a:pt x="15510" y="2004"/>
                  </a:lnTo>
                  <a:lnTo>
                    <a:pt x="7437" y="7461"/>
                  </a:lnTo>
                  <a:lnTo>
                    <a:pt x="1995" y="15537"/>
                  </a:lnTo>
                  <a:lnTo>
                    <a:pt x="0" y="25400"/>
                  </a:lnTo>
                  <a:lnTo>
                    <a:pt x="0" y="4556252"/>
                  </a:lnTo>
                  <a:lnTo>
                    <a:pt x="1995" y="4566135"/>
                  </a:lnTo>
                  <a:lnTo>
                    <a:pt x="7437" y="4574209"/>
                  </a:lnTo>
                  <a:lnTo>
                    <a:pt x="15510" y="4579654"/>
                  </a:lnTo>
                  <a:lnTo>
                    <a:pt x="25400" y="4581652"/>
                  </a:lnTo>
                  <a:lnTo>
                    <a:pt x="8331200" y="4581652"/>
                  </a:lnTo>
                  <a:lnTo>
                    <a:pt x="8341062" y="4579654"/>
                  </a:lnTo>
                  <a:lnTo>
                    <a:pt x="8349138" y="4574209"/>
                  </a:lnTo>
                  <a:lnTo>
                    <a:pt x="8354595" y="4566135"/>
                  </a:lnTo>
                  <a:lnTo>
                    <a:pt x="8354884" y="4564710"/>
                  </a:lnTo>
                  <a:lnTo>
                    <a:pt x="20726" y="4564710"/>
                  </a:lnTo>
                  <a:lnTo>
                    <a:pt x="16929" y="4560925"/>
                  </a:lnTo>
                  <a:lnTo>
                    <a:pt x="16929" y="20700"/>
                  </a:lnTo>
                  <a:lnTo>
                    <a:pt x="20726" y="16890"/>
                  </a:lnTo>
                  <a:lnTo>
                    <a:pt x="8354870" y="16890"/>
                  </a:lnTo>
                  <a:lnTo>
                    <a:pt x="8354595" y="15537"/>
                  </a:lnTo>
                  <a:lnTo>
                    <a:pt x="8349138" y="7461"/>
                  </a:lnTo>
                  <a:lnTo>
                    <a:pt x="8341062" y="2004"/>
                  </a:lnTo>
                  <a:lnTo>
                    <a:pt x="8331200" y="0"/>
                  </a:lnTo>
                  <a:close/>
                </a:path>
                <a:path w="8356600" h="4582159">
                  <a:moveTo>
                    <a:pt x="8354870" y="16890"/>
                  </a:moveTo>
                  <a:lnTo>
                    <a:pt x="8335898" y="16890"/>
                  </a:lnTo>
                  <a:lnTo>
                    <a:pt x="8339708" y="20700"/>
                  </a:lnTo>
                  <a:lnTo>
                    <a:pt x="8339708" y="4560925"/>
                  </a:lnTo>
                  <a:lnTo>
                    <a:pt x="8335898" y="4564710"/>
                  </a:lnTo>
                  <a:lnTo>
                    <a:pt x="8354884" y="4564710"/>
                  </a:lnTo>
                  <a:lnTo>
                    <a:pt x="8356600" y="4556252"/>
                  </a:lnTo>
                  <a:lnTo>
                    <a:pt x="8356600" y="25400"/>
                  </a:lnTo>
                  <a:lnTo>
                    <a:pt x="8354870" y="16890"/>
                  </a:lnTo>
                  <a:close/>
                </a:path>
                <a:path w="8356600" h="4582159">
                  <a:moveTo>
                    <a:pt x="8322690" y="33909"/>
                  </a:moveTo>
                  <a:lnTo>
                    <a:pt x="33870" y="33909"/>
                  </a:lnTo>
                  <a:lnTo>
                    <a:pt x="33870" y="4547781"/>
                  </a:lnTo>
                  <a:lnTo>
                    <a:pt x="8322690" y="4547781"/>
                  </a:lnTo>
                  <a:lnTo>
                    <a:pt x="8322690" y="4530852"/>
                  </a:lnTo>
                  <a:lnTo>
                    <a:pt x="50800" y="4530852"/>
                  </a:lnTo>
                  <a:lnTo>
                    <a:pt x="50800" y="50800"/>
                  </a:lnTo>
                  <a:lnTo>
                    <a:pt x="8322690" y="50800"/>
                  </a:lnTo>
                  <a:lnTo>
                    <a:pt x="8322690" y="33909"/>
                  </a:lnTo>
                  <a:close/>
                </a:path>
                <a:path w="8356600" h="4582159">
                  <a:moveTo>
                    <a:pt x="8322690" y="50800"/>
                  </a:moveTo>
                  <a:lnTo>
                    <a:pt x="8305800" y="50800"/>
                  </a:lnTo>
                  <a:lnTo>
                    <a:pt x="8305800" y="4530852"/>
                  </a:lnTo>
                  <a:lnTo>
                    <a:pt x="8322690" y="4530852"/>
                  </a:lnTo>
                  <a:lnTo>
                    <a:pt x="8322690" y="50800"/>
                  </a:lnTo>
                  <a:close/>
                </a:path>
              </a:pathLst>
            </a:custGeom>
            <a:solidFill>
              <a:srgbClr val="AE5000"/>
            </a:solidFill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99759" y="1690116"/>
              <a:ext cx="3179064" cy="2625851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651766" y="1695659"/>
            <a:ext cx="295275" cy="184409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fontAlgn="auto">
              <a:spcBef>
                <a:spcPts val="700"/>
              </a:spcBef>
              <a:spcAft>
                <a:spcPts val="0"/>
              </a:spcAft>
            </a:pPr>
            <a:r>
              <a:rPr sz="1200" spc="-10" dirty="0">
                <a:solidFill>
                  <a:srgbClr val="B14E4E"/>
                </a:solidFill>
                <a:latin typeface="Calibri"/>
                <a:cs typeface="Calibri"/>
              </a:rPr>
              <a:t>1.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  <a:p>
            <a:pPr marL="12700" fontAlgn="auto">
              <a:spcBef>
                <a:spcPts val="605"/>
              </a:spcBef>
              <a:spcAft>
                <a:spcPts val="0"/>
              </a:spcAft>
            </a:pPr>
            <a:r>
              <a:rPr sz="1200" spc="-10" dirty="0">
                <a:solidFill>
                  <a:srgbClr val="AD8052"/>
                </a:solidFill>
                <a:latin typeface="Calibri"/>
                <a:cs typeface="Calibri"/>
              </a:rPr>
              <a:t>2.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  <a:p>
            <a:pPr marL="12700" fontAlgn="auto">
              <a:spcBef>
                <a:spcPts val="600"/>
              </a:spcBef>
              <a:spcAft>
                <a:spcPts val="0"/>
              </a:spcAft>
            </a:pPr>
            <a:r>
              <a:rPr sz="1200" spc="-10" dirty="0">
                <a:solidFill>
                  <a:srgbClr val="878344"/>
                </a:solidFill>
                <a:latin typeface="Calibri"/>
                <a:cs typeface="Calibri"/>
              </a:rPr>
              <a:t>3.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  <a:p>
            <a:pPr marL="12700" fontAlgn="auto">
              <a:spcBef>
                <a:spcPts val="600"/>
              </a:spcBef>
              <a:spcAft>
                <a:spcPts val="0"/>
              </a:spcAft>
            </a:pPr>
            <a:r>
              <a:rPr sz="1200" spc="-10" dirty="0">
                <a:solidFill>
                  <a:srgbClr val="4A794A"/>
                </a:solidFill>
                <a:latin typeface="Calibri"/>
                <a:cs typeface="Calibri"/>
              </a:rPr>
              <a:t>4.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  <a:p>
            <a:pPr marL="12700" fontAlgn="auto">
              <a:spcBef>
                <a:spcPts val="600"/>
              </a:spcBef>
              <a:spcAft>
                <a:spcPts val="0"/>
              </a:spcAft>
            </a:pPr>
            <a:r>
              <a:rPr sz="1200" spc="-10" dirty="0">
                <a:solidFill>
                  <a:srgbClr val="588088"/>
                </a:solidFill>
                <a:latin typeface="Calibri"/>
                <a:cs typeface="Calibri"/>
              </a:rPr>
              <a:t>5.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  <a:p>
            <a:pPr marL="12700" fontAlgn="auto">
              <a:spcBef>
                <a:spcPts val="600"/>
              </a:spcBef>
              <a:spcAft>
                <a:spcPts val="0"/>
              </a:spcAft>
            </a:pPr>
            <a:r>
              <a:rPr sz="1200" spc="-10" dirty="0">
                <a:solidFill>
                  <a:srgbClr val="52517A"/>
                </a:solidFill>
                <a:latin typeface="Calibri"/>
                <a:cs typeface="Calibri"/>
              </a:rPr>
              <a:t>6.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  <a:p>
            <a:pPr marL="12700" fontAlgn="auto">
              <a:spcBef>
                <a:spcPts val="605"/>
              </a:spcBef>
              <a:spcAft>
                <a:spcPts val="0"/>
              </a:spcAft>
            </a:pPr>
            <a:r>
              <a:rPr sz="1200" spc="-10" dirty="0">
                <a:solidFill>
                  <a:srgbClr val="5D3C5B"/>
                </a:solidFill>
                <a:latin typeface="Calibri"/>
                <a:cs typeface="Calibri"/>
              </a:rPr>
              <a:t>7.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66420" y="1695661"/>
            <a:ext cx="4242435" cy="15182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10260" fontAlgn="auto">
              <a:lnSpc>
                <a:spcPct val="117900"/>
              </a:lnSpc>
              <a:spcBef>
                <a:spcPts val="100"/>
              </a:spcBef>
              <a:spcAft>
                <a:spcPts val="0"/>
              </a:spcAft>
            </a:pPr>
            <a:r>
              <a:rPr sz="1200" spc="-10" dirty="0">
                <a:solidFill>
                  <a:srgbClr val="B14E4E"/>
                </a:solidFill>
                <a:latin typeface="Calibri"/>
                <a:cs typeface="Calibri"/>
              </a:rPr>
              <a:t>Чёткие </a:t>
            </a:r>
            <a:r>
              <a:rPr sz="1200" spc="-5" dirty="0">
                <a:solidFill>
                  <a:srgbClr val="B14E4E"/>
                </a:solidFill>
                <a:latin typeface="Calibri"/>
                <a:cs typeface="Calibri"/>
              </a:rPr>
              <a:t>понятные </a:t>
            </a:r>
            <a:r>
              <a:rPr sz="1200" spc="-25" dirty="0">
                <a:solidFill>
                  <a:srgbClr val="B14E4E"/>
                </a:solidFill>
                <a:latin typeface="Calibri"/>
                <a:cs typeface="Calibri"/>
              </a:rPr>
              <a:t>цели </a:t>
            </a:r>
            <a:r>
              <a:rPr sz="1200" spc="-620" dirty="0">
                <a:solidFill>
                  <a:srgbClr val="B14E4E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AD8052"/>
                </a:solidFill>
                <a:latin typeface="Calibri"/>
                <a:cs typeface="Calibri"/>
              </a:rPr>
              <a:t>Захват </a:t>
            </a:r>
            <a:r>
              <a:rPr sz="1200" spc="-5" dirty="0">
                <a:solidFill>
                  <a:srgbClr val="AD8052"/>
                </a:solidFill>
                <a:latin typeface="Calibri"/>
                <a:cs typeface="Calibri"/>
              </a:rPr>
              <a:t>внимания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  <a:p>
            <a:pPr marL="12700" marR="821055" fontAlgn="auto">
              <a:lnSpc>
                <a:spcPts val="3960"/>
              </a:lnSpc>
              <a:spcBef>
                <a:spcPts val="229"/>
              </a:spcBef>
              <a:spcAft>
                <a:spcPts val="0"/>
              </a:spcAft>
            </a:pPr>
            <a:r>
              <a:rPr sz="1200" spc="-15" dirty="0">
                <a:solidFill>
                  <a:srgbClr val="878344"/>
                </a:solidFill>
                <a:latin typeface="Calibri"/>
                <a:cs typeface="Calibri"/>
              </a:rPr>
              <a:t>Поддержание</a:t>
            </a:r>
            <a:r>
              <a:rPr sz="1200" spc="-50" dirty="0">
                <a:solidFill>
                  <a:srgbClr val="878344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878344"/>
                </a:solidFill>
                <a:latin typeface="Calibri"/>
                <a:cs typeface="Calibri"/>
              </a:rPr>
              <a:t>настроя </a:t>
            </a:r>
            <a:r>
              <a:rPr sz="1200" spc="-615" dirty="0">
                <a:solidFill>
                  <a:srgbClr val="878344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A794A"/>
                </a:solidFill>
                <a:latin typeface="Calibri"/>
                <a:cs typeface="Calibri"/>
              </a:rPr>
              <a:t>Ситуация</a:t>
            </a:r>
            <a:r>
              <a:rPr sz="1200" spc="-10" dirty="0">
                <a:solidFill>
                  <a:srgbClr val="4A794A"/>
                </a:solidFill>
                <a:latin typeface="Calibri"/>
                <a:cs typeface="Calibri"/>
              </a:rPr>
              <a:t> успеха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  <a:p>
            <a:pPr marL="12700" marR="5080" fontAlgn="auto">
              <a:lnSpc>
                <a:spcPts val="3960"/>
              </a:lnSpc>
              <a:spcBef>
                <a:spcPts val="5"/>
              </a:spcBef>
              <a:spcAft>
                <a:spcPts val="0"/>
              </a:spcAft>
            </a:pPr>
            <a:r>
              <a:rPr sz="1200" spc="-10" dirty="0">
                <a:solidFill>
                  <a:srgbClr val="588088"/>
                </a:solidFill>
                <a:latin typeface="Calibri"/>
                <a:cs typeface="Calibri"/>
              </a:rPr>
              <a:t>Опора </a:t>
            </a:r>
            <a:r>
              <a:rPr sz="1200" spc="-5" dirty="0">
                <a:solidFill>
                  <a:srgbClr val="588088"/>
                </a:solidFill>
                <a:latin typeface="Calibri"/>
                <a:cs typeface="Calibri"/>
              </a:rPr>
              <a:t>на </a:t>
            </a:r>
            <a:r>
              <a:rPr sz="1200" spc="-10" dirty="0">
                <a:solidFill>
                  <a:srgbClr val="588088"/>
                </a:solidFill>
                <a:latin typeface="Calibri"/>
                <a:cs typeface="Calibri"/>
              </a:rPr>
              <a:t>реальные мотивы </a:t>
            </a:r>
            <a:r>
              <a:rPr sz="1200" spc="-620" dirty="0">
                <a:solidFill>
                  <a:srgbClr val="588088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52517A"/>
                </a:solidFill>
                <a:latin typeface="Calibri"/>
                <a:cs typeface="Calibri"/>
              </a:rPr>
              <a:t>Создание</a:t>
            </a:r>
            <a:r>
              <a:rPr sz="1200" spc="-20" dirty="0">
                <a:solidFill>
                  <a:srgbClr val="52517A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52517A"/>
                </a:solidFill>
                <a:latin typeface="Calibri"/>
                <a:cs typeface="Calibri"/>
              </a:rPr>
              <a:t>перспективы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  <a:p>
            <a:pPr marL="12700" marR="5080" fontAlgn="auto">
              <a:spcBef>
                <a:spcPts val="370"/>
              </a:spcBef>
              <a:spcAft>
                <a:spcPts val="0"/>
              </a:spcAft>
            </a:pPr>
            <a:r>
              <a:rPr sz="1200" spc="-10" dirty="0">
                <a:solidFill>
                  <a:srgbClr val="5D3C5B"/>
                </a:solidFill>
                <a:latin typeface="Calibri"/>
                <a:cs typeface="Calibri"/>
              </a:rPr>
              <a:t>Демонстрация </a:t>
            </a:r>
            <a:r>
              <a:rPr sz="1200" spc="-5" dirty="0">
                <a:solidFill>
                  <a:srgbClr val="5D3C5B"/>
                </a:solidFill>
                <a:latin typeface="Calibri"/>
                <a:cs typeface="Calibri"/>
              </a:rPr>
              <a:t>собственной </a:t>
            </a:r>
            <a:r>
              <a:rPr sz="1200" spc="-620" dirty="0">
                <a:solidFill>
                  <a:srgbClr val="5D3C5B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5D3C5B"/>
                </a:solidFill>
                <a:latin typeface="Calibri"/>
                <a:cs typeface="Calibri"/>
              </a:rPr>
              <a:t>мотивации</a:t>
            </a:r>
            <a:r>
              <a:rPr sz="1200" spc="-25" dirty="0">
                <a:solidFill>
                  <a:srgbClr val="5D3C5B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5D3C5B"/>
                </a:solidFill>
                <a:latin typeface="Calibri"/>
                <a:cs typeface="Calibri"/>
              </a:rPr>
              <a:t>преподавателя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76" t="2401" r="37816" b="50000"/>
          <a:stretch>
            <a:fillRect/>
          </a:stretch>
        </p:blipFill>
        <p:spPr>
          <a:xfrm>
            <a:off x="107506" y="123480"/>
            <a:ext cx="814449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419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7504" y="123480"/>
            <a:ext cx="8928992" cy="4896544"/>
          </a:xfrm>
          <a:prstGeom prst="rect">
            <a:avLst/>
          </a:prstGeom>
          <a:noFill/>
          <a:ln w="38100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74600">
                  <a:srgbClr val="D1DCF1"/>
                </a:gs>
                <a:gs pos="29600">
                  <a:srgbClr val="B2C6E9"/>
                </a:gs>
                <a:gs pos="54000">
                  <a:schemeClr val="accent4">
                    <a:lumMod val="60000"/>
                    <a:lumOff val="40000"/>
                    <a:alpha val="57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42ED2-A8A8-4456-B61E-728A92289659}" type="slidenum">
              <a:rPr lang="ru-RU" smtClean="0"/>
              <a:t>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3392016" cy="273844"/>
          </a:xfrm>
        </p:spPr>
        <p:txBody>
          <a:bodyPr/>
          <a:lstStyle/>
          <a:p>
            <a:r>
              <a:rPr lang="ru-RU" dirty="0" smtClean="0"/>
              <a:t>ГАПОУ РБ "Уфимский медицинский колледж"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76" t="2401" r="37816" b="50000"/>
          <a:stretch>
            <a:fillRect/>
          </a:stretch>
        </p:blipFill>
        <p:spPr>
          <a:xfrm>
            <a:off x="107506" y="123480"/>
            <a:ext cx="814449" cy="1008112"/>
          </a:xfrm>
          <a:prstGeom prst="rect">
            <a:avLst/>
          </a:prstGeom>
        </p:spPr>
      </p:pic>
      <p:sp>
        <p:nvSpPr>
          <p:cNvPr id="13" name="object 8"/>
          <p:cNvSpPr txBox="1"/>
          <p:nvPr/>
        </p:nvSpPr>
        <p:spPr>
          <a:xfrm>
            <a:off x="683580" y="915566"/>
            <a:ext cx="8155305" cy="23339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233045" indent="-4572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1200" b="1" spc="-10" dirty="0">
                <a:solidFill>
                  <a:srgbClr val="006666"/>
                </a:solidFill>
                <a:latin typeface="Calibri"/>
                <a:cs typeface="Calibri"/>
              </a:rPr>
              <a:t>СООТНЕСЁННОСТЬ </a:t>
            </a:r>
            <a:r>
              <a:rPr sz="1200" b="1" dirty="0">
                <a:solidFill>
                  <a:srgbClr val="006666"/>
                </a:solidFill>
                <a:latin typeface="Calibri"/>
                <a:cs typeface="Calibri"/>
              </a:rPr>
              <a:t>С</a:t>
            </a:r>
            <a:r>
              <a:rPr sz="1200" b="1" spc="-10" dirty="0">
                <a:solidFill>
                  <a:srgbClr val="006666"/>
                </a:solidFill>
                <a:latin typeface="Calibri"/>
                <a:cs typeface="Calibri"/>
              </a:rPr>
              <a:t> ОПРЕДЕЛЁННЫМ</a:t>
            </a:r>
            <a:r>
              <a:rPr sz="1200" b="1" spc="35" dirty="0">
                <a:solidFill>
                  <a:srgbClr val="006666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6666"/>
                </a:solidFill>
                <a:latin typeface="Calibri"/>
                <a:cs typeface="Calibri"/>
              </a:rPr>
              <a:t>ВРЕМЕНН</a:t>
            </a:r>
            <a:r>
              <a:rPr sz="1200" b="1" i="1" dirty="0">
                <a:solidFill>
                  <a:srgbClr val="C00000"/>
                </a:solidFill>
                <a:latin typeface="Calibri"/>
                <a:cs typeface="Calibri"/>
              </a:rPr>
              <a:t>Ы</a:t>
            </a:r>
            <a:r>
              <a:rPr sz="1200" b="1" dirty="0">
                <a:solidFill>
                  <a:srgbClr val="006666"/>
                </a:solidFill>
                <a:latin typeface="Calibri"/>
                <a:cs typeface="Calibri"/>
              </a:rPr>
              <a:t>М</a:t>
            </a:r>
            <a:r>
              <a:rPr sz="1200" b="1" spc="-10" dirty="0">
                <a:solidFill>
                  <a:srgbClr val="006666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006666"/>
                </a:solidFill>
                <a:latin typeface="Calibri"/>
                <a:cs typeface="Calibri"/>
              </a:rPr>
              <a:t>ЦИКЛОМ</a:t>
            </a:r>
            <a:r>
              <a:rPr sz="1200" b="1" spc="25" dirty="0">
                <a:solidFill>
                  <a:srgbClr val="006666"/>
                </a:solidFill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– урок,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тема, </a:t>
            </a:r>
            <a:r>
              <a:rPr sz="1200" spc="-39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раздел,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модуль, </a:t>
            </a:r>
            <a:r>
              <a:rPr sz="1200" spc="-10" dirty="0">
                <a:latin typeface="Calibri"/>
                <a:cs typeface="Calibri"/>
              </a:rPr>
              <a:t>«полный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жизненный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цикл»</a:t>
            </a:r>
          </a:p>
          <a:p>
            <a:pPr marL="469900" marR="137795" indent="-457200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1200" b="1" dirty="0">
                <a:solidFill>
                  <a:srgbClr val="FF0000"/>
                </a:solidFill>
                <a:latin typeface="Calibri"/>
                <a:cs typeface="Calibri"/>
              </a:rPr>
              <a:t>!!! </a:t>
            </a:r>
            <a:r>
              <a:rPr sz="1200" b="1" spc="-5" dirty="0">
                <a:solidFill>
                  <a:srgbClr val="006666"/>
                </a:solidFill>
                <a:latin typeface="Calibri"/>
                <a:cs typeface="Calibri"/>
              </a:rPr>
              <a:t>ДИАГНОСТИЧНОСТЬ</a:t>
            </a:r>
            <a:r>
              <a:rPr sz="1200" b="1" dirty="0">
                <a:solidFill>
                  <a:srgbClr val="006666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006666"/>
                </a:solidFill>
                <a:latin typeface="Calibri"/>
                <a:cs typeface="Calibri"/>
              </a:rPr>
              <a:t>ЦЕЛЕЙ</a:t>
            </a:r>
            <a:r>
              <a:rPr sz="1200" b="1" spc="25" dirty="0">
                <a:solidFill>
                  <a:srgbClr val="006666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006666"/>
                </a:solidFill>
                <a:latin typeface="Calibri"/>
                <a:cs typeface="Calibri"/>
              </a:rPr>
              <a:t>ОБУЧЕНИЯ </a:t>
            </a:r>
            <a:r>
              <a:rPr sz="1200" dirty="0">
                <a:latin typeface="Calibri"/>
                <a:cs typeface="Calibri"/>
              </a:rPr>
              <a:t>–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цели как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ожидаемые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результаты </a:t>
            </a:r>
            <a:r>
              <a:rPr sz="1200" spc="-39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учения </a:t>
            </a:r>
            <a:r>
              <a:rPr sz="1200" spc="-10" dirty="0">
                <a:latin typeface="Calibri"/>
                <a:cs typeface="Calibri"/>
              </a:rPr>
              <a:t>(«то,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что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должно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быть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освоено»,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а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не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trike="sngStrike" spc="-10" dirty="0">
                <a:latin typeface="Calibri"/>
                <a:cs typeface="Calibri"/>
              </a:rPr>
              <a:t>«то,</a:t>
            </a:r>
            <a:r>
              <a:rPr sz="1200" strike="sngStrike" spc="15" dirty="0">
                <a:latin typeface="Calibri"/>
                <a:cs typeface="Calibri"/>
              </a:rPr>
              <a:t> </a:t>
            </a:r>
            <a:r>
              <a:rPr sz="1200" strike="sngStrike" spc="-10" dirty="0">
                <a:latin typeface="Calibri"/>
                <a:cs typeface="Calibri"/>
              </a:rPr>
              <a:t>что</a:t>
            </a:r>
            <a:r>
              <a:rPr sz="1200" strike="sngStrike" spc="20" dirty="0">
                <a:latin typeface="Calibri"/>
                <a:cs typeface="Calibri"/>
              </a:rPr>
              <a:t> </a:t>
            </a:r>
            <a:r>
              <a:rPr sz="1200" strike="sngStrike" spc="-10" dirty="0">
                <a:latin typeface="Calibri"/>
                <a:cs typeface="Calibri"/>
              </a:rPr>
              <a:t>должно</a:t>
            </a:r>
            <a:r>
              <a:rPr sz="1200" strike="sngStrike" spc="-20" dirty="0">
                <a:latin typeface="Calibri"/>
                <a:cs typeface="Calibri"/>
              </a:rPr>
              <a:t> </a:t>
            </a:r>
            <a:r>
              <a:rPr sz="1200" strike="sngStrike" dirty="0">
                <a:latin typeface="Calibri"/>
                <a:cs typeface="Calibri"/>
              </a:rPr>
              <a:t>быть</a:t>
            </a:r>
            <a:endParaRPr sz="1200" dirty="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</a:pPr>
            <a:r>
              <a:rPr sz="1200" strike="sngStrike" spc="-10" dirty="0">
                <a:latin typeface="Calibri"/>
                <a:cs typeface="Calibri"/>
              </a:rPr>
              <a:t>преподано»</a:t>
            </a:r>
            <a:r>
              <a:rPr sz="1200" strike="noStrike" spc="-10" dirty="0">
                <a:latin typeface="Calibri"/>
                <a:cs typeface="Calibri"/>
              </a:rPr>
              <a:t>),</a:t>
            </a:r>
            <a:r>
              <a:rPr sz="1200" strike="noStrike" spc="25" dirty="0">
                <a:latin typeface="Calibri"/>
                <a:cs typeface="Calibri"/>
              </a:rPr>
              <a:t> </a:t>
            </a:r>
            <a:r>
              <a:rPr sz="1200" strike="noStrike" spc="-10" dirty="0">
                <a:latin typeface="Calibri"/>
                <a:cs typeface="Calibri"/>
              </a:rPr>
              <a:t>достижение</a:t>
            </a:r>
            <a:r>
              <a:rPr sz="1200" strike="noStrike" spc="30" dirty="0">
                <a:latin typeface="Calibri"/>
                <a:cs typeface="Calibri"/>
              </a:rPr>
              <a:t> </a:t>
            </a:r>
            <a:r>
              <a:rPr sz="1200" strike="noStrike" spc="-15" dirty="0">
                <a:latin typeface="Calibri"/>
                <a:cs typeface="Calibri"/>
              </a:rPr>
              <a:t>которых</a:t>
            </a:r>
            <a:r>
              <a:rPr sz="1200" strike="noStrike" spc="30" dirty="0">
                <a:latin typeface="Calibri"/>
                <a:cs typeface="Calibri"/>
              </a:rPr>
              <a:t> </a:t>
            </a:r>
            <a:r>
              <a:rPr sz="1200" strike="noStrike" spc="-10" dirty="0">
                <a:latin typeface="Calibri"/>
                <a:cs typeface="Calibri"/>
              </a:rPr>
              <a:t>можно</a:t>
            </a:r>
            <a:r>
              <a:rPr sz="1200" strike="noStrike" spc="20" dirty="0">
                <a:latin typeface="Calibri"/>
                <a:cs typeface="Calibri"/>
              </a:rPr>
              <a:t> </a:t>
            </a:r>
            <a:r>
              <a:rPr sz="1200" strike="noStrike" spc="-5" dirty="0">
                <a:latin typeface="Calibri"/>
                <a:cs typeface="Calibri"/>
              </a:rPr>
              <a:t>оценить</a:t>
            </a:r>
            <a:r>
              <a:rPr sz="1200" strike="noStrike" spc="35" dirty="0">
                <a:latin typeface="Calibri"/>
                <a:cs typeface="Calibri"/>
              </a:rPr>
              <a:t> </a:t>
            </a:r>
            <a:r>
              <a:rPr sz="1200" strike="noStrike" spc="-10" dirty="0">
                <a:latin typeface="Calibri"/>
                <a:cs typeface="Calibri"/>
              </a:rPr>
              <a:t>(диагностировать)</a:t>
            </a:r>
            <a:endParaRPr sz="12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AutoNum type="arabicPeriod" startAt="3"/>
              <a:tabLst>
                <a:tab pos="469265" algn="l"/>
                <a:tab pos="469900" algn="l"/>
              </a:tabLst>
            </a:pPr>
            <a:r>
              <a:rPr sz="1200" b="1" spc="-5" dirty="0">
                <a:solidFill>
                  <a:srgbClr val="006666"/>
                </a:solidFill>
                <a:latin typeface="Calibri"/>
                <a:cs typeface="Calibri"/>
              </a:rPr>
              <a:t>ЧЁТКИЕ</a:t>
            </a:r>
            <a:r>
              <a:rPr sz="1200" b="1" spc="-10" dirty="0">
                <a:solidFill>
                  <a:srgbClr val="006666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006666"/>
                </a:solidFill>
                <a:latin typeface="Calibri"/>
                <a:cs typeface="Calibri"/>
              </a:rPr>
              <a:t>КРИТЕРИИ</a:t>
            </a:r>
            <a:r>
              <a:rPr sz="1200" b="1" dirty="0">
                <a:solidFill>
                  <a:srgbClr val="006666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006666"/>
                </a:solidFill>
                <a:latin typeface="Calibri"/>
                <a:cs typeface="Calibri"/>
              </a:rPr>
              <a:t>ОЦЕНКИ</a:t>
            </a:r>
            <a:r>
              <a:rPr sz="1200" b="1" dirty="0">
                <a:solidFill>
                  <a:srgbClr val="006666"/>
                </a:solidFill>
                <a:latin typeface="Calibri"/>
                <a:cs typeface="Calibri"/>
              </a:rPr>
              <a:t> </a:t>
            </a:r>
            <a:r>
              <a:rPr sz="1200" b="1" spc="-70" dirty="0">
                <a:solidFill>
                  <a:srgbClr val="006666"/>
                </a:solidFill>
                <a:latin typeface="Calibri"/>
                <a:cs typeface="Calibri"/>
              </a:rPr>
              <a:t>РЕЗУЛЬТАТА</a:t>
            </a:r>
            <a:endParaRPr sz="1200" dirty="0">
              <a:latin typeface="Calibri"/>
              <a:cs typeface="Calibri"/>
            </a:endParaRPr>
          </a:p>
          <a:p>
            <a:pPr marL="469900" marR="1649730" indent="-457200" algn="just">
              <a:lnSpc>
                <a:spcPct val="100000"/>
              </a:lnSpc>
              <a:spcBef>
                <a:spcPts val="1205"/>
              </a:spcBef>
              <a:buAutoNum type="arabicPeriod" startAt="3"/>
              <a:tabLst>
                <a:tab pos="469900" algn="l"/>
              </a:tabLst>
            </a:pPr>
            <a:r>
              <a:rPr sz="1200" b="1" spc="-20" dirty="0">
                <a:solidFill>
                  <a:srgbClr val="006666"/>
                </a:solidFill>
                <a:latin typeface="Calibri"/>
                <a:cs typeface="Calibri"/>
              </a:rPr>
              <a:t>ОБЯЗАТЕЛЬНОСТЬ </a:t>
            </a:r>
            <a:r>
              <a:rPr sz="1200" b="1" spc="-15" dirty="0">
                <a:solidFill>
                  <a:srgbClr val="006666"/>
                </a:solidFill>
                <a:latin typeface="Calibri"/>
                <a:cs typeface="Calibri"/>
              </a:rPr>
              <a:t>ИТОГОВОЙ </a:t>
            </a:r>
            <a:r>
              <a:rPr sz="1200" b="1" spc="-25" dirty="0">
                <a:solidFill>
                  <a:srgbClr val="006666"/>
                </a:solidFill>
                <a:latin typeface="Calibri"/>
                <a:cs typeface="Calibri"/>
              </a:rPr>
              <a:t>РЕФЛЕКСИИ </a:t>
            </a:r>
            <a:r>
              <a:rPr sz="1200" b="1" spc="-15" dirty="0">
                <a:solidFill>
                  <a:srgbClr val="006666"/>
                </a:solidFill>
                <a:latin typeface="Calibri"/>
                <a:cs typeface="Calibri"/>
              </a:rPr>
              <a:t>ОБУЧАЮЩИХСЯ </a:t>
            </a:r>
            <a:r>
              <a:rPr sz="1200" b="1" dirty="0">
                <a:solidFill>
                  <a:srgbClr val="006666"/>
                </a:solidFill>
                <a:latin typeface="Calibri"/>
                <a:cs typeface="Calibri"/>
              </a:rPr>
              <a:t>И </a:t>
            </a:r>
            <a:r>
              <a:rPr sz="1200" b="1" spc="-395" dirty="0">
                <a:solidFill>
                  <a:srgbClr val="006666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006666"/>
                </a:solidFill>
                <a:latin typeface="Calibri"/>
                <a:cs typeface="Calibri"/>
              </a:rPr>
              <a:t>ПРЕПОДАВАТЕЛЯ</a:t>
            </a:r>
            <a:r>
              <a:rPr sz="1200" spc="-20" dirty="0">
                <a:latin typeface="Calibri"/>
                <a:cs typeface="Calibri"/>
              </a:rPr>
              <a:t>, т.е. </a:t>
            </a:r>
            <a:r>
              <a:rPr sz="1200" spc="-5" dirty="0">
                <a:latin typeface="Calibri"/>
                <a:cs typeface="Calibri"/>
              </a:rPr>
              <a:t>соотнесения </a:t>
            </a:r>
            <a:r>
              <a:rPr sz="1200" spc="-10" dirty="0">
                <a:latin typeface="Calibri"/>
                <a:cs typeface="Calibri"/>
              </a:rPr>
              <a:t>достигнутых </a:t>
            </a:r>
            <a:r>
              <a:rPr sz="1200" spc="-20" dirty="0">
                <a:latin typeface="Calibri"/>
                <a:cs typeface="Calibri"/>
              </a:rPr>
              <a:t>результатов </a:t>
            </a:r>
            <a:r>
              <a:rPr sz="1200" dirty="0">
                <a:latin typeface="Calibri"/>
                <a:cs typeface="Calibri"/>
              </a:rPr>
              <a:t>к </a:t>
            </a:r>
            <a:r>
              <a:rPr sz="1200" spc="-39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запланированным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(+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при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необходимости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коррекция)</a:t>
            </a:r>
            <a:endParaRPr sz="1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5499735" algn="l"/>
              </a:tabLst>
            </a:pPr>
            <a:r>
              <a:rPr sz="1200" b="1" spc="-5" dirty="0">
                <a:solidFill>
                  <a:srgbClr val="FF6600"/>
                </a:solidFill>
                <a:latin typeface="Calibri"/>
                <a:cs typeface="Calibri"/>
              </a:rPr>
              <a:t>ФОРМИРУЮЩЕЕ</a:t>
            </a:r>
            <a:r>
              <a:rPr sz="1200" b="1" spc="10" dirty="0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F6600"/>
                </a:solidFill>
                <a:latin typeface="Calibri"/>
                <a:cs typeface="Calibri"/>
              </a:rPr>
              <a:t>ОБУЧЕНИЕ</a:t>
            </a:r>
            <a:r>
              <a:rPr sz="1200" b="1" spc="20" dirty="0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6600"/>
                </a:solidFill>
                <a:latin typeface="Calibri"/>
                <a:cs typeface="Calibri"/>
              </a:rPr>
              <a:t>(ТРЕНИНГ)	</a:t>
            </a:r>
            <a:r>
              <a:rPr sz="1200" b="1" spc="-15" dirty="0">
                <a:solidFill>
                  <a:srgbClr val="339933"/>
                </a:solidFill>
                <a:latin typeface="Calibri"/>
                <a:cs typeface="Calibri"/>
              </a:rPr>
              <a:t>РАЗВИВАЮЩЕЕ</a:t>
            </a:r>
            <a:r>
              <a:rPr sz="1200" b="1" spc="-30" dirty="0">
                <a:solidFill>
                  <a:srgbClr val="339933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339933"/>
                </a:solidFill>
                <a:latin typeface="Calibri"/>
                <a:cs typeface="Calibri"/>
              </a:rPr>
              <a:t>ОБУЧЕНИЕ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4" name="object 5"/>
          <p:cNvSpPr txBox="1">
            <a:spLocks/>
          </p:cNvSpPr>
          <p:nvPr/>
        </p:nvSpPr>
        <p:spPr>
          <a:xfrm>
            <a:off x="1403648" y="303799"/>
            <a:ext cx="7162165" cy="32380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lvl1pPr>
              <a:defRPr sz="2000" b="0" i="0">
                <a:solidFill>
                  <a:srgbClr val="404040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1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ПРИЗНАКИ</a:t>
            </a:r>
            <a:r>
              <a:rPr kumimoji="0" lang="ru-RU" sz="2000" b="0" i="0" u="none" strike="noStrike" kern="0" cap="none" spc="5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 </a:t>
            </a:r>
            <a:r>
              <a:rPr kumimoji="0" lang="ru-RU" sz="2000" b="0" i="0" u="none" strike="noStrike" kern="0" cap="none" spc="15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«ТЕХНОЛОГИЧЕСКОГО</a:t>
            </a:r>
            <a:r>
              <a:rPr kumimoji="0" lang="ru-RU" sz="2000" b="0" i="0" u="none" strike="noStrike" kern="0" cap="none" spc="1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 </a:t>
            </a:r>
            <a:r>
              <a:rPr kumimoji="0" lang="ru-RU" sz="2000" b="0" i="0" u="none" strike="noStrike" kern="0" cap="none" spc="15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ПОДХОДА»</a:t>
            </a:r>
            <a:r>
              <a:rPr kumimoji="0" lang="ru-RU" sz="2000" b="0" i="0" u="none" strike="noStrike" kern="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 </a:t>
            </a:r>
            <a:r>
              <a:rPr kumimoji="0" lang="ru-RU" sz="2000" b="0" i="0" u="none" strike="noStrike" kern="0" cap="none" spc="15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В</a:t>
            </a:r>
            <a:r>
              <a:rPr kumimoji="0" lang="ru-RU" sz="2000" b="0" i="0" u="none" strike="noStrike" kern="0" cap="none" spc="1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 ОБУЧЕНИИ</a:t>
            </a:r>
            <a:endParaRPr kumimoji="0" lang="ru-RU" sz="2000" b="0" i="0" u="none" strike="noStrike" kern="0" cap="none" spc="1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ahoma"/>
              <a:ea typeface="+mj-ea"/>
              <a:cs typeface="Tahoma"/>
            </a:endParaRPr>
          </a:p>
        </p:txBody>
      </p:sp>
      <p:grpSp>
        <p:nvGrpSpPr>
          <p:cNvPr id="15" name="object 9"/>
          <p:cNvGrpSpPr/>
          <p:nvPr/>
        </p:nvGrpSpPr>
        <p:grpSpPr>
          <a:xfrm>
            <a:off x="749947" y="3651872"/>
            <a:ext cx="8394065" cy="1000125"/>
            <a:chOff x="341629" y="5600369"/>
            <a:chExt cx="8394065" cy="1000125"/>
          </a:xfrm>
        </p:grpSpPr>
        <p:pic>
          <p:nvPicPr>
            <p:cNvPr id="16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4329" y="5801105"/>
              <a:ext cx="8162544" cy="786384"/>
            </a:xfrm>
            <a:prstGeom prst="rect">
              <a:avLst/>
            </a:prstGeom>
          </p:spPr>
        </p:pic>
        <p:sp>
          <p:nvSpPr>
            <p:cNvPr id="17" name="object 11"/>
            <p:cNvSpPr/>
            <p:nvPr/>
          </p:nvSpPr>
          <p:spPr>
            <a:xfrm>
              <a:off x="354329" y="5801105"/>
              <a:ext cx="8162925" cy="786765"/>
            </a:xfrm>
            <a:custGeom>
              <a:avLst/>
              <a:gdLst/>
              <a:ahLst/>
              <a:cxnLst/>
              <a:rect l="l" t="t" r="r" b="b"/>
              <a:pathLst>
                <a:path w="8162925" h="786765">
                  <a:moveTo>
                    <a:pt x="0" y="786384"/>
                  </a:moveTo>
                  <a:lnTo>
                    <a:pt x="0" y="0"/>
                  </a:lnTo>
                  <a:lnTo>
                    <a:pt x="8162544" y="786384"/>
                  </a:lnTo>
                  <a:lnTo>
                    <a:pt x="0" y="786384"/>
                  </a:lnTo>
                  <a:close/>
                </a:path>
              </a:pathLst>
            </a:custGeom>
            <a:ln w="25399">
              <a:solidFill>
                <a:srgbClr val="00946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8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90927" y="5600369"/>
              <a:ext cx="6144641" cy="769569"/>
            </a:xfrm>
            <a:prstGeom prst="rect">
              <a:avLst/>
            </a:prstGeom>
          </p:spPr>
        </p:pic>
        <p:sp>
          <p:nvSpPr>
            <p:cNvPr id="19" name="object 13"/>
            <p:cNvSpPr/>
            <p:nvPr/>
          </p:nvSpPr>
          <p:spPr>
            <a:xfrm>
              <a:off x="1937765" y="5724728"/>
              <a:ext cx="6367780" cy="714375"/>
            </a:xfrm>
            <a:custGeom>
              <a:avLst/>
              <a:gdLst/>
              <a:ahLst/>
              <a:cxnLst/>
              <a:rect l="l" t="t" r="r" b="b"/>
              <a:pathLst>
                <a:path w="6367780" h="714375">
                  <a:moveTo>
                    <a:pt x="130805" y="69946"/>
                  </a:moveTo>
                  <a:lnTo>
                    <a:pt x="113791" y="87426"/>
                  </a:lnTo>
                  <a:lnTo>
                    <a:pt x="127103" y="107866"/>
                  </a:lnTo>
                  <a:lnTo>
                    <a:pt x="6363715" y="713981"/>
                  </a:lnTo>
                  <a:lnTo>
                    <a:pt x="6367399" y="676059"/>
                  </a:lnTo>
                  <a:lnTo>
                    <a:pt x="130805" y="69946"/>
                  </a:lnTo>
                  <a:close/>
                </a:path>
                <a:path w="6367780" h="714375">
                  <a:moveTo>
                    <a:pt x="198881" y="0"/>
                  </a:moveTo>
                  <a:lnTo>
                    <a:pt x="0" y="76377"/>
                  </a:lnTo>
                  <a:lnTo>
                    <a:pt x="180339" y="189610"/>
                  </a:lnTo>
                  <a:lnTo>
                    <a:pt x="127103" y="107866"/>
                  </a:lnTo>
                  <a:lnTo>
                    <a:pt x="111886" y="106387"/>
                  </a:lnTo>
                  <a:lnTo>
                    <a:pt x="115569" y="68465"/>
                  </a:lnTo>
                  <a:lnTo>
                    <a:pt x="132246" y="68465"/>
                  </a:lnTo>
                  <a:lnTo>
                    <a:pt x="198881" y="0"/>
                  </a:lnTo>
                  <a:close/>
                </a:path>
                <a:path w="6367780" h="714375">
                  <a:moveTo>
                    <a:pt x="115569" y="68465"/>
                  </a:moveTo>
                  <a:lnTo>
                    <a:pt x="111886" y="106387"/>
                  </a:lnTo>
                  <a:lnTo>
                    <a:pt x="127103" y="107866"/>
                  </a:lnTo>
                  <a:lnTo>
                    <a:pt x="113791" y="87426"/>
                  </a:lnTo>
                  <a:lnTo>
                    <a:pt x="130805" y="69946"/>
                  </a:lnTo>
                  <a:lnTo>
                    <a:pt x="115569" y="68465"/>
                  </a:lnTo>
                  <a:close/>
                </a:path>
                <a:path w="6367780" h="714375">
                  <a:moveTo>
                    <a:pt x="132246" y="68465"/>
                  </a:moveTo>
                  <a:lnTo>
                    <a:pt x="115569" y="68465"/>
                  </a:lnTo>
                  <a:lnTo>
                    <a:pt x="130805" y="69946"/>
                  </a:lnTo>
                  <a:lnTo>
                    <a:pt x="132246" y="6846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11368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4424" y="3671317"/>
            <a:ext cx="4555490" cy="217366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32384" rIns="0" bIns="0" rtlCol="0">
            <a:spAutoFit/>
          </a:bodyPr>
          <a:lstStyle/>
          <a:p>
            <a:pPr marL="400050" indent="-287020" fontAlgn="auto">
              <a:spcBef>
                <a:spcPts val="254"/>
              </a:spcBef>
              <a:spcAft>
                <a:spcPts val="0"/>
              </a:spcAft>
              <a:buFont typeface="Microsoft Sans Serif"/>
              <a:buChar char="•"/>
              <a:tabLst>
                <a:tab pos="400050" algn="l"/>
                <a:tab pos="400685" algn="l"/>
              </a:tabLst>
            </a:pPr>
            <a:r>
              <a:rPr sz="1200" spc="-25" dirty="0">
                <a:solidFill>
                  <a:prstClr val="black"/>
                </a:solidFill>
                <a:latin typeface="Calibri"/>
                <a:cs typeface="Calibri"/>
              </a:rPr>
              <a:t>Технология</a:t>
            </a: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prstClr val="black"/>
                </a:solidFill>
                <a:latin typeface="Calibri"/>
                <a:cs typeface="Calibri"/>
              </a:rPr>
              <a:t>блочно-модульного</a:t>
            </a: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 обучения</a:t>
            </a: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4344" y="582360"/>
            <a:ext cx="7833359" cy="7144"/>
          </a:xfrm>
          <a:custGeom>
            <a:avLst/>
            <a:gdLst/>
            <a:ahLst/>
            <a:cxnLst/>
            <a:rect l="l" t="t" r="r" b="b"/>
            <a:pathLst>
              <a:path w="7833359" h="9525">
                <a:moveTo>
                  <a:pt x="0" y="9144"/>
                </a:moveTo>
                <a:lnTo>
                  <a:pt x="7833360" y="0"/>
                </a:lnTo>
              </a:path>
            </a:pathLst>
          </a:custGeom>
          <a:ln w="1905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4439" y="867538"/>
            <a:ext cx="8490585" cy="1107758"/>
          </a:xfrm>
          <a:custGeom>
            <a:avLst/>
            <a:gdLst/>
            <a:ahLst/>
            <a:cxnLst/>
            <a:rect l="l" t="t" r="r" b="b"/>
            <a:pathLst>
              <a:path w="8490585" h="1477010">
                <a:moveTo>
                  <a:pt x="8490204" y="0"/>
                </a:moveTo>
                <a:lnTo>
                  <a:pt x="0" y="0"/>
                </a:lnTo>
                <a:lnTo>
                  <a:pt x="0" y="1476755"/>
                </a:lnTo>
                <a:lnTo>
                  <a:pt x="8490204" y="1476755"/>
                </a:lnTo>
                <a:lnTo>
                  <a:pt x="8490204" y="0"/>
                </a:lnTo>
                <a:close/>
              </a:path>
            </a:pathLst>
          </a:custGeom>
          <a:solidFill>
            <a:srgbClr val="E4FFF4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3773" y="881355"/>
            <a:ext cx="7804784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 fontAlgn="auto">
              <a:spcBef>
                <a:spcPts val="100"/>
              </a:spcBef>
              <a:spcAft>
                <a:spcPts val="0"/>
              </a:spcAft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200" spc="-25" dirty="0">
                <a:solidFill>
                  <a:prstClr val="black"/>
                </a:solidFill>
                <a:latin typeface="Calibri"/>
                <a:cs typeface="Calibri"/>
              </a:rPr>
              <a:t>Технология </a:t>
            </a:r>
            <a:r>
              <a:rPr sz="1200" spc="-10" dirty="0">
                <a:solidFill>
                  <a:prstClr val="black"/>
                </a:solidFill>
                <a:latin typeface="Calibri"/>
                <a:cs typeface="Calibri"/>
              </a:rPr>
              <a:t>«полного</a:t>
            </a:r>
            <a:r>
              <a:rPr sz="1200" spc="-1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усвоения</a:t>
            </a: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»</a:t>
            </a: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299085" indent="-287020" fontAlgn="auto">
              <a:spcBef>
                <a:spcPts val="0"/>
              </a:spcBef>
              <a:spcAft>
                <a:spcPts val="0"/>
              </a:spcAft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200" spc="-25" dirty="0">
                <a:solidFill>
                  <a:prstClr val="black"/>
                </a:solidFill>
                <a:latin typeface="Calibri"/>
                <a:cs typeface="Calibri"/>
              </a:rPr>
              <a:t>Технология</a:t>
            </a:r>
            <a:r>
              <a:rPr sz="1200" spc="-4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«дебаты</a:t>
            </a: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»</a:t>
            </a: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299085" indent="-287020" fontAlgn="auto">
              <a:spcBef>
                <a:spcPts val="0"/>
              </a:spcBef>
              <a:spcAft>
                <a:spcPts val="0"/>
              </a:spcAft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200" spc="-25" dirty="0">
                <a:solidFill>
                  <a:prstClr val="black"/>
                </a:solidFill>
                <a:latin typeface="Calibri"/>
                <a:cs typeface="Calibri"/>
              </a:rPr>
              <a:t>Технология</a:t>
            </a:r>
            <a:r>
              <a:rPr sz="1200" spc="-1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развития критического</a:t>
            </a:r>
            <a:r>
              <a:rPr sz="1200" spc="2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мышления </a:t>
            </a:r>
            <a:r>
              <a:rPr sz="1200" dirty="0">
                <a:solidFill>
                  <a:prstClr val="black"/>
                </a:solidFill>
                <a:latin typeface="Calibri"/>
                <a:cs typeface="Calibri"/>
              </a:rPr>
              <a:t>через</a:t>
            </a:r>
            <a:r>
              <a:rPr sz="1200" spc="1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чтение</a:t>
            </a:r>
            <a:r>
              <a:rPr sz="1200" spc="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 письмо</a:t>
            </a: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299085" indent="-287020" fontAlgn="auto">
              <a:spcBef>
                <a:spcPts val="0"/>
              </a:spcBef>
              <a:spcAft>
                <a:spcPts val="0"/>
              </a:spcAft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200" spc="-25" dirty="0">
                <a:solidFill>
                  <a:prstClr val="black"/>
                </a:solidFill>
                <a:latin typeface="Calibri"/>
                <a:cs typeface="Calibri"/>
              </a:rPr>
              <a:t>Технология</a:t>
            </a:r>
            <a:r>
              <a:rPr sz="1200" spc="-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«кейс-стади»</a:t>
            </a:r>
            <a:r>
              <a:rPr sz="1200" spc="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Calibri"/>
                <a:cs typeface="Calibri"/>
              </a:rPr>
              <a:t>= </a:t>
            </a:r>
            <a:r>
              <a:rPr sz="1200" spc="-20" dirty="0">
                <a:solidFill>
                  <a:srgbClr val="FF0000"/>
                </a:solidFill>
                <a:latin typeface="Calibri"/>
                <a:cs typeface="Calibri"/>
              </a:rPr>
              <a:t>«метод</a:t>
            </a:r>
            <a:r>
              <a:rPr sz="1200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0000"/>
                </a:solidFill>
                <a:latin typeface="Calibri"/>
                <a:cs typeface="Calibri"/>
              </a:rPr>
              <a:t>кейсов</a:t>
            </a:r>
            <a:r>
              <a:rPr sz="1200" spc="-10" dirty="0">
                <a:solidFill>
                  <a:srgbClr val="FF0000"/>
                </a:solidFill>
                <a:latin typeface="Calibri"/>
                <a:cs typeface="Calibri"/>
              </a:rPr>
              <a:t>»?</a:t>
            </a: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299085" indent="-287020" fontAlgn="auto">
              <a:spcBef>
                <a:spcPts val="0"/>
              </a:spcBef>
              <a:spcAft>
                <a:spcPts val="0"/>
              </a:spcAft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200" spc="-25" dirty="0">
                <a:solidFill>
                  <a:prstClr val="black"/>
                </a:solidFill>
                <a:latin typeface="Calibri"/>
                <a:cs typeface="Calibri"/>
              </a:rPr>
              <a:t>Технология</a:t>
            </a:r>
            <a:r>
              <a:rPr sz="1200" spc="-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организации</a:t>
            </a:r>
            <a:r>
              <a:rPr sz="1200" spc="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prstClr val="black"/>
                </a:solidFill>
                <a:latin typeface="Calibri"/>
                <a:cs typeface="Calibri"/>
              </a:rPr>
              <a:t>учебно-проектной</a:t>
            </a:r>
            <a:r>
              <a:rPr sz="1200" spc="3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деятельности </a:t>
            </a:r>
            <a:r>
              <a:rPr sz="1200" spc="-5" dirty="0">
                <a:solidFill>
                  <a:srgbClr val="FF0000"/>
                </a:solidFill>
                <a:latin typeface="Calibri"/>
                <a:cs typeface="Calibri"/>
              </a:rPr>
              <a:t>=</a:t>
            </a:r>
            <a:r>
              <a:rPr sz="12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FF0000"/>
                </a:solidFill>
                <a:latin typeface="Calibri"/>
                <a:cs typeface="Calibri"/>
              </a:rPr>
              <a:t>«</a:t>
            </a:r>
            <a:r>
              <a:rPr sz="1600" spc="-20" dirty="0">
                <a:solidFill>
                  <a:srgbClr val="FF0000"/>
                </a:solidFill>
                <a:latin typeface="Calibri"/>
                <a:cs typeface="Calibri"/>
              </a:rPr>
              <a:t>метод</a:t>
            </a:r>
            <a:r>
              <a:rPr sz="1600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проектов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»?</a:t>
            </a:r>
            <a:endParaRPr sz="16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957577" y="706374"/>
            <a:ext cx="3552825" cy="685800"/>
          </a:xfrm>
          <a:custGeom>
            <a:avLst/>
            <a:gdLst/>
            <a:ahLst/>
            <a:cxnLst/>
            <a:rect l="l" t="t" r="r" b="b"/>
            <a:pathLst>
              <a:path w="3552825" h="914400">
                <a:moveTo>
                  <a:pt x="1776222" y="0"/>
                </a:moveTo>
                <a:lnTo>
                  <a:pt x="1703008" y="381"/>
                </a:lnTo>
                <a:lnTo>
                  <a:pt x="1630548" y="1515"/>
                </a:lnTo>
                <a:lnTo>
                  <a:pt x="1558899" y="3388"/>
                </a:lnTo>
                <a:lnTo>
                  <a:pt x="1488117" y="5984"/>
                </a:lnTo>
                <a:lnTo>
                  <a:pt x="1418260" y="9289"/>
                </a:lnTo>
                <a:lnTo>
                  <a:pt x="1349385" y="13289"/>
                </a:lnTo>
                <a:lnTo>
                  <a:pt x="1281550" y="17967"/>
                </a:lnTo>
                <a:lnTo>
                  <a:pt x="1214810" y="23311"/>
                </a:lnTo>
                <a:lnTo>
                  <a:pt x="1149225" y="29304"/>
                </a:lnTo>
                <a:lnTo>
                  <a:pt x="1084849" y="35933"/>
                </a:lnTo>
                <a:lnTo>
                  <a:pt x="1021742" y="43182"/>
                </a:lnTo>
                <a:lnTo>
                  <a:pt x="959959" y="51037"/>
                </a:lnTo>
                <a:lnTo>
                  <a:pt x="899559" y="59483"/>
                </a:lnTo>
                <a:lnTo>
                  <a:pt x="840598" y="68505"/>
                </a:lnTo>
                <a:lnTo>
                  <a:pt x="783133" y="78090"/>
                </a:lnTo>
                <a:lnTo>
                  <a:pt x="727222" y="88221"/>
                </a:lnTo>
                <a:lnTo>
                  <a:pt x="672921" y="98884"/>
                </a:lnTo>
                <a:lnTo>
                  <a:pt x="620288" y="110065"/>
                </a:lnTo>
                <a:lnTo>
                  <a:pt x="569381" y="121749"/>
                </a:lnTo>
                <a:lnTo>
                  <a:pt x="520255" y="133921"/>
                </a:lnTo>
                <a:lnTo>
                  <a:pt x="472969" y="146566"/>
                </a:lnTo>
                <a:lnTo>
                  <a:pt x="427579" y="159670"/>
                </a:lnTo>
                <a:lnTo>
                  <a:pt x="384142" y="173218"/>
                </a:lnTo>
                <a:lnTo>
                  <a:pt x="342717" y="187195"/>
                </a:lnTo>
                <a:lnTo>
                  <a:pt x="303359" y="201587"/>
                </a:lnTo>
                <a:lnTo>
                  <a:pt x="266126" y="216379"/>
                </a:lnTo>
                <a:lnTo>
                  <a:pt x="231076" y="231555"/>
                </a:lnTo>
                <a:lnTo>
                  <a:pt x="167750" y="263005"/>
                </a:lnTo>
                <a:lnTo>
                  <a:pt x="113838" y="295819"/>
                </a:lnTo>
                <a:lnTo>
                  <a:pt x="69798" y="329878"/>
                </a:lnTo>
                <a:lnTo>
                  <a:pt x="36087" y="365066"/>
                </a:lnTo>
                <a:lnTo>
                  <a:pt x="13163" y="401264"/>
                </a:lnTo>
                <a:lnTo>
                  <a:pt x="1481" y="438356"/>
                </a:lnTo>
                <a:lnTo>
                  <a:pt x="0" y="457200"/>
                </a:lnTo>
                <a:lnTo>
                  <a:pt x="1481" y="476043"/>
                </a:lnTo>
                <a:lnTo>
                  <a:pt x="13163" y="513135"/>
                </a:lnTo>
                <a:lnTo>
                  <a:pt x="36087" y="549333"/>
                </a:lnTo>
                <a:lnTo>
                  <a:pt x="69798" y="584521"/>
                </a:lnTo>
                <a:lnTo>
                  <a:pt x="113838" y="618580"/>
                </a:lnTo>
                <a:lnTo>
                  <a:pt x="167750" y="651394"/>
                </a:lnTo>
                <a:lnTo>
                  <a:pt x="231076" y="682844"/>
                </a:lnTo>
                <a:lnTo>
                  <a:pt x="266126" y="698020"/>
                </a:lnTo>
                <a:lnTo>
                  <a:pt x="303359" y="712812"/>
                </a:lnTo>
                <a:lnTo>
                  <a:pt x="342717" y="727204"/>
                </a:lnTo>
                <a:lnTo>
                  <a:pt x="384142" y="741181"/>
                </a:lnTo>
                <a:lnTo>
                  <a:pt x="427579" y="754729"/>
                </a:lnTo>
                <a:lnTo>
                  <a:pt x="472969" y="767833"/>
                </a:lnTo>
                <a:lnTo>
                  <a:pt x="520255" y="780478"/>
                </a:lnTo>
                <a:lnTo>
                  <a:pt x="569381" y="792650"/>
                </a:lnTo>
                <a:lnTo>
                  <a:pt x="620288" y="804334"/>
                </a:lnTo>
                <a:lnTo>
                  <a:pt x="672921" y="815515"/>
                </a:lnTo>
                <a:lnTo>
                  <a:pt x="727222" y="826178"/>
                </a:lnTo>
                <a:lnTo>
                  <a:pt x="783133" y="836309"/>
                </a:lnTo>
                <a:lnTo>
                  <a:pt x="840598" y="845894"/>
                </a:lnTo>
                <a:lnTo>
                  <a:pt x="899559" y="854916"/>
                </a:lnTo>
                <a:lnTo>
                  <a:pt x="959959" y="863362"/>
                </a:lnTo>
                <a:lnTo>
                  <a:pt x="1021742" y="871217"/>
                </a:lnTo>
                <a:lnTo>
                  <a:pt x="1084849" y="878466"/>
                </a:lnTo>
                <a:lnTo>
                  <a:pt x="1149225" y="885095"/>
                </a:lnTo>
                <a:lnTo>
                  <a:pt x="1214810" y="891088"/>
                </a:lnTo>
                <a:lnTo>
                  <a:pt x="1281550" y="896432"/>
                </a:lnTo>
                <a:lnTo>
                  <a:pt x="1349385" y="901110"/>
                </a:lnTo>
                <a:lnTo>
                  <a:pt x="1418260" y="905110"/>
                </a:lnTo>
                <a:lnTo>
                  <a:pt x="1488117" y="908415"/>
                </a:lnTo>
                <a:lnTo>
                  <a:pt x="1558899" y="911011"/>
                </a:lnTo>
                <a:lnTo>
                  <a:pt x="1630548" y="912884"/>
                </a:lnTo>
                <a:lnTo>
                  <a:pt x="1703008" y="914018"/>
                </a:lnTo>
                <a:lnTo>
                  <a:pt x="1776222" y="914400"/>
                </a:lnTo>
                <a:lnTo>
                  <a:pt x="1849435" y="914018"/>
                </a:lnTo>
                <a:lnTo>
                  <a:pt x="1921895" y="912884"/>
                </a:lnTo>
                <a:lnTo>
                  <a:pt x="1993544" y="911011"/>
                </a:lnTo>
                <a:lnTo>
                  <a:pt x="2064326" y="908415"/>
                </a:lnTo>
                <a:lnTo>
                  <a:pt x="2134183" y="905110"/>
                </a:lnTo>
                <a:lnTo>
                  <a:pt x="2203058" y="901110"/>
                </a:lnTo>
                <a:lnTo>
                  <a:pt x="2270893" y="896432"/>
                </a:lnTo>
                <a:lnTo>
                  <a:pt x="2337633" y="891088"/>
                </a:lnTo>
                <a:lnTo>
                  <a:pt x="2403218" y="885095"/>
                </a:lnTo>
                <a:lnTo>
                  <a:pt x="2467594" y="878466"/>
                </a:lnTo>
                <a:lnTo>
                  <a:pt x="2530701" y="871217"/>
                </a:lnTo>
                <a:lnTo>
                  <a:pt x="2592484" y="863362"/>
                </a:lnTo>
                <a:lnTo>
                  <a:pt x="2652884" y="854916"/>
                </a:lnTo>
                <a:lnTo>
                  <a:pt x="2711845" y="845894"/>
                </a:lnTo>
                <a:lnTo>
                  <a:pt x="2769310" y="836309"/>
                </a:lnTo>
                <a:lnTo>
                  <a:pt x="2825221" y="826178"/>
                </a:lnTo>
                <a:lnTo>
                  <a:pt x="2879522" y="815515"/>
                </a:lnTo>
                <a:lnTo>
                  <a:pt x="2932155" y="804334"/>
                </a:lnTo>
                <a:lnTo>
                  <a:pt x="2983062" y="792650"/>
                </a:lnTo>
                <a:lnTo>
                  <a:pt x="3032188" y="780478"/>
                </a:lnTo>
                <a:lnTo>
                  <a:pt x="3079474" y="767833"/>
                </a:lnTo>
                <a:lnTo>
                  <a:pt x="3124864" y="754729"/>
                </a:lnTo>
                <a:lnTo>
                  <a:pt x="3168301" y="741181"/>
                </a:lnTo>
                <a:lnTo>
                  <a:pt x="3209726" y="727204"/>
                </a:lnTo>
                <a:lnTo>
                  <a:pt x="3249084" y="712812"/>
                </a:lnTo>
                <a:lnTo>
                  <a:pt x="3286317" y="698020"/>
                </a:lnTo>
                <a:lnTo>
                  <a:pt x="3321367" y="682844"/>
                </a:lnTo>
                <a:lnTo>
                  <a:pt x="3384693" y="651394"/>
                </a:lnTo>
                <a:lnTo>
                  <a:pt x="3438605" y="618580"/>
                </a:lnTo>
                <a:lnTo>
                  <a:pt x="3482645" y="584521"/>
                </a:lnTo>
                <a:lnTo>
                  <a:pt x="3516356" y="549333"/>
                </a:lnTo>
                <a:lnTo>
                  <a:pt x="3539280" y="513135"/>
                </a:lnTo>
                <a:lnTo>
                  <a:pt x="3550962" y="476043"/>
                </a:lnTo>
                <a:lnTo>
                  <a:pt x="3552444" y="457200"/>
                </a:lnTo>
                <a:lnTo>
                  <a:pt x="3550962" y="438356"/>
                </a:lnTo>
                <a:lnTo>
                  <a:pt x="3539280" y="401264"/>
                </a:lnTo>
                <a:lnTo>
                  <a:pt x="3516356" y="365066"/>
                </a:lnTo>
                <a:lnTo>
                  <a:pt x="3482645" y="329878"/>
                </a:lnTo>
                <a:lnTo>
                  <a:pt x="3438605" y="295819"/>
                </a:lnTo>
                <a:lnTo>
                  <a:pt x="3384693" y="263005"/>
                </a:lnTo>
                <a:lnTo>
                  <a:pt x="3321367" y="231555"/>
                </a:lnTo>
                <a:lnTo>
                  <a:pt x="3286317" y="216379"/>
                </a:lnTo>
                <a:lnTo>
                  <a:pt x="3249084" y="201587"/>
                </a:lnTo>
                <a:lnTo>
                  <a:pt x="3209726" y="187195"/>
                </a:lnTo>
                <a:lnTo>
                  <a:pt x="3168301" y="173218"/>
                </a:lnTo>
                <a:lnTo>
                  <a:pt x="3124864" y="159670"/>
                </a:lnTo>
                <a:lnTo>
                  <a:pt x="3079474" y="146566"/>
                </a:lnTo>
                <a:lnTo>
                  <a:pt x="3032188" y="133921"/>
                </a:lnTo>
                <a:lnTo>
                  <a:pt x="2983062" y="121749"/>
                </a:lnTo>
                <a:lnTo>
                  <a:pt x="2932155" y="110065"/>
                </a:lnTo>
                <a:lnTo>
                  <a:pt x="2879522" y="98884"/>
                </a:lnTo>
                <a:lnTo>
                  <a:pt x="2825221" y="88221"/>
                </a:lnTo>
                <a:lnTo>
                  <a:pt x="2769310" y="78090"/>
                </a:lnTo>
                <a:lnTo>
                  <a:pt x="2711845" y="68505"/>
                </a:lnTo>
                <a:lnTo>
                  <a:pt x="2652884" y="59483"/>
                </a:lnTo>
                <a:lnTo>
                  <a:pt x="2592484" y="51037"/>
                </a:lnTo>
                <a:lnTo>
                  <a:pt x="2530701" y="43182"/>
                </a:lnTo>
                <a:lnTo>
                  <a:pt x="2467594" y="35933"/>
                </a:lnTo>
                <a:lnTo>
                  <a:pt x="2403218" y="29304"/>
                </a:lnTo>
                <a:lnTo>
                  <a:pt x="2337633" y="23311"/>
                </a:lnTo>
                <a:lnTo>
                  <a:pt x="2270893" y="17967"/>
                </a:lnTo>
                <a:lnTo>
                  <a:pt x="2203058" y="13289"/>
                </a:lnTo>
                <a:lnTo>
                  <a:pt x="2134183" y="9289"/>
                </a:lnTo>
                <a:lnTo>
                  <a:pt x="2064326" y="5984"/>
                </a:lnTo>
                <a:lnTo>
                  <a:pt x="1993544" y="3388"/>
                </a:lnTo>
                <a:lnTo>
                  <a:pt x="1921895" y="1515"/>
                </a:lnTo>
                <a:lnTo>
                  <a:pt x="1849435" y="381"/>
                </a:lnTo>
                <a:lnTo>
                  <a:pt x="1776222" y="0"/>
                </a:lnTo>
                <a:close/>
              </a:path>
            </a:pathLst>
          </a:custGeom>
          <a:solidFill>
            <a:srgbClr val="7CFFC6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64504" y="925456"/>
            <a:ext cx="23368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</a:pPr>
            <a:r>
              <a:rPr sz="1800" i="1" spc="-5" dirty="0">
                <a:solidFill>
                  <a:srgbClr val="A6A6A6"/>
                </a:solidFill>
                <a:latin typeface="Calibri"/>
                <a:cs typeface="Calibri"/>
              </a:rPr>
              <a:t>алгоритмизированные</a:t>
            </a:r>
            <a:endParaRPr sz="18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59663" y="2189995"/>
            <a:ext cx="8488680" cy="1316831"/>
          </a:xfrm>
          <a:custGeom>
            <a:avLst/>
            <a:gdLst/>
            <a:ahLst/>
            <a:cxnLst/>
            <a:rect l="l" t="t" r="r" b="b"/>
            <a:pathLst>
              <a:path w="8488680" h="1755775">
                <a:moveTo>
                  <a:pt x="8488680" y="0"/>
                </a:moveTo>
                <a:lnTo>
                  <a:pt x="0" y="0"/>
                </a:lnTo>
                <a:lnTo>
                  <a:pt x="0" y="1755648"/>
                </a:lnTo>
                <a:lnTo>
                  <a:pt x="8488680" y="1755648"/>
                </a:lnTo>
                <a:lnTo>
                  <a:pt x="8488680" y="0"/>
                </a:lnTo>
                <a:close/>
              </a:path>
            </a:pathLst>
          </a:custGeom>
          <a:solidFill>
            <a:srgbClr val="FFEAD4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8708" y="2204466"/>
            <a:ext cx="75438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 fontAlgn="auto">
              <a:spcBef>
                <a:spcPts val="100"/>
              </a:spcBef>
              <a:spcAft>
                <a:spcPts val="0"/>
              </a:spcAft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200" spc="-10" dirty="0">
                <a:solidFill>
                  <a:prstClr val="black"/>
                </a:solidFill>
                <a:latin typeface="Calibri"/>
                <a:cs typeface="Calibri"/>
              </a:rPr>
              <a:t>Проблемное</a:t>
            </a:r>
            <a:r>
              <a:rPr sz="1200" dirty="0">
                <a:solidFill>
                  <a:prstClr val="black"/>
                </a:solidFill>
                <a:latin typeface="Calibri"/>
                <a:cs typeface="Calibri"/>
              </a:rPr>
              <a:t> и </a:t>
            </a: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эвристическое</a:t>
            </a:r>
            <a:r>
              <a:rPr sz="1200" spc="3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обучение</a:t>
            </a: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299085" indent="-287020" fontAlgn="auto">
              <a:spcBef>
                <a:spcPts val="0"/>
              </a:spcBef>
              <a:spcAft>
                <a:spcPts val="0"/>
              </a:spcAft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Обучение </a:t>
            </a:r>
            <a:r>
              <a:rPr sz="1200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 группах</a:t>
            </a:r>
            <a:r>
              <a:rPr sz="1200" spc="-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prstClr val="black"/>
                </a:solidFill>
                <a:latin typeface="Calibri"/>
                <a:cs typeface="Calibri"/>
              </a:rPr>
              <a:t>сотрудничества</a:t>
            </a: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299085" indent="-287020" fontAlgn="auto">
              <a:spcBef>
                <a:spcPts val="0"/>
              </a:spcBef>
              <a:spcAft>
                <a:spcPts val="0"/>
              </a:spcAft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Разноуровневое обучение</a:t>
            </a: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299085" indent="-287020" fontAlgn="auto">
              <a:spcBef>
                <a:spcPts val="0"/>
              </a:spcBef>
              <a:spcAft>
                <a:spcPts val="0"/>
              </a:spcAft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Имитационное</a:t>
            </a:r>
            <a:r>
              <a:rPr sz="1200" spc="3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обучение</a:t>
            </a:r>
            <a:r>
              <a:rPr sz="1200" spc="2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prstClr val="black"/>
                </a:solidFill>
                <a:latin typeface="Calibri"/>
                <a:cs typeface="Calibri"/>
              </a:rPr>
              <a:t>=</a:t>
            </a:r>
            <a:r>
              <a:rPr sz="1200" spc="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игровые</a:t>
            </a:r>
            <a:r>
              <a:rPr sz="1200" spc="1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prstClr val="black"/>
                </a:solidFill>
                <a:latin typeface="Calibri"/>
                <a:cs typeface="Calibri"/>
              </a:rPr>
              <a:t>технологии</a:t>
            </a:r>
            <a:r>
              <a:rPr sz="1200" spc="4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Calibri"/>
                <a:cs typeface="Calibri"/>
              </a:rPr>
              <a:t>=</a:t>
            </a:r>
            <a:r>
              <a:rPr sz="12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Calibri"/>
                <a:cs typeface="Calibri"/>
              </a:rPr>
              <a:t>игровые</a:t>
            </a:r>
            <a:r>
              <a:rPr sz="12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FF0000"/>
                </a:solidFill>
                <a:latin typeface="Calibri"/>
                <a:cs typeface="Calibri"/>
              </a:rPr>
              <a:t>методы</a:t>
            </a:r>
            <a:r>
              <a:rPr sz="1200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Calibri"/>
                <a:cs typeface="Calibri"/>
              </a:rPr>
              <a:t>/</a:t>
            </a:r>
            <a:r>
              <a:rPr sz="12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0000"/>
                </a:solidFill>
                <a:latin typeface="Calibri"/>
                <a:cs typeface="Calibri"/>
              </a:rPr>
              <a:t>техники</a:t>
            </a:r>
            <a:r>
              <a:rPr sz="1200" spc="-10" dirty="0">
                <a:solidFill>
                  <a:srgbClr val="FF0000"/>
                </a:solidFill>
                <a:latin typeface="Calibri"/>
                <a:cs typeface="Calibri"/>
              </a:rPr>
              <a:t>?</a:t>
            </a: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39450" y="3027198"/>
            <a:ext cx="434022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 fontAlgn="auto">
              <a:spcBef>
                <a:spcPts val="100"/>
              </a:spcBef>
              <a:spcAft>
                <a:spcPts val="0"/>
              </a:spcAft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200" spc="-25" dirty="0">
                <a:solidFill>
                  <a:prstClr val="black"/>
                </a:solidFill>
                <a:latin typeface="Calibri"/>
                <a:cs typeface="Calibri"/>
              </a:rPr>
              <a:t>Технология</a:t>
            </a:r>
            <a:r>
              <a:rPr sz="1200" spc="-1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prstClr val="black"/>
                </a:solidFill>
                <a:latin typeface="Calibri"/>
                <a:cs typeface="Calibri"/>
              </a:rPr>
              <a:t>образовательного</a:t>
            </a: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prstClr val="black"/>
                </a:solidFill>
                <a:latin typeface="Calibri"/>
                <a:cs typeface="Calibri"/>
              </a:rPr>
              <a:t>портфолио</a:t>
            </a: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299085" indent="-287020" fontAlgn="auto">
              <a:spcBef>
                <a:spcPts val="5"/>
              </a:spcBef>
              <a:spcAft>
                <a:spcPts val="0"/>
              </a:spcAft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200" spc="-25" dirty="0">
                <a:solidFill>
                  <a:prstClr val="black"/>
                </a:solidFill>
                <a:latin typeface="Calibri"/>
                <a:cs typeface="Calibri"/>
              </a:rPr>
              <a:t>Технология</a:t>
            </a:r>
            <a:r>
              <a:rPr sz="1200" spc="-3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рейтинговой оценки</a:t>
            </a: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899659" y="2079116"/>
            <a:ext cx="3900170" cy="685800"/>
          </a:xfrm>
          <a:custGeom>
            <a:avLst/>
            <a:gdLst/>
            <a:ahLst/>
            <a:cxnLst/>
            <a:rect l="l" t="t" r="r" b="b"/>
            <a:pathLst>
              <a:path w="3900170" h="914400">
                <a:moveTo>
                  <a:pt x="1949958" y="0"/>
                </a:moveTo>
                <a:lnTo>
                  <a:pt x="1876852" y="315"/>
                </a:lnTo>
                <a:lnTo>
                  <a:pt x="1804426" y="1254"/>
                </a:lnTo>
                <a:lnTo>
                  <a:pt x="1732727" y="2805"/>
                </a:lnTo>
                <a:lnTo>
                  <a:pt x="1661801" y="4957"/>
                </a:lnTo>
                <a:lnTo>
                  <a:pt x="1591695" y="7700"/>
                </a:lnTo>
                <a:lnTo>
                  <a:pt x="1522457" y="11022"/>
                </a:lnTo>
                <a:lnTo>
                  <a:pt x="1454135" y="14912"/>
                </a:lnTo>
                <a:lnTo>
                  <a:pt x="1386774" y="19359"/>
                </a:lnTo>
                <a:lnTo>
                  <a:pt x="1320422" y="24352"/>
                </a:lnTo>
                <a:lnTo>
                  <a:pt x="1255126" y="29881"/>
                </a:lnTo>
                <a:lnTo>
                  <a:pt x="1190934" y="35933"/>
                </a:lnTo>
                <a:lnTo>
                  <a:pt x="1127892" y="42497"/>
                </a:lnTo>
                <a:lnTo>
                  <a:pt x="1066048" y="49564"/>
                </a:lnTo>
                <a:lnTo>
                  <a:pt x="1005449" y="57122"/>
                </a:lnTo>
                <a:lnTo>
                  <a:pt x="946141" y="65159"/>
                </a:lnTo>
                <a:lnTo>
                  <a:pt x="888173" y="73664"/>
                </a:lnTo>
                <a:lnTo>
                  <a:pt x="831590" y="82628"/>
                </a:lnTo>
                <a:lnTo>
                  <a:pt x="776441" y="92038"/>
                </a:lnTo>
                <a:lnTo>
                  <a:pt x="722772" y="101883"/>
                </a:lnTo>
                <a:lnTo>
                  <a:pt x="670630" y="112153"/>
                </a:lnTo>
                <a:lnTo>
                  <a:pt x="620064" y="122836"/>
                </a:lnTo>
                <a:lnTo>
                  <a:pt x="571118" y="133921"/>
                </a:lnTo>
                <a:lnTo>
                  <a:pt x="523842" y="145398"/>
                </a:lnTo>
                <a:lnTo>
                  <a:pt x="478282" y="157254"/>
                </a:lnTo>
                <a:lnTo>
                  <a:pt x="434485" y="169480"/>
                </a:lnTo>
                <a:lnTo>
                  <a:pt x="392498" y="182064"/>
                </a:lnTo>
                <a:lnTo>
                  <a:pt x="352368" y="194995"/>
                </a:lnTo>
                <a:lnTo>
                  <a:pt x="314143" y="208262"/>
                </a:lnTo>
                <a:lnTo>
                  <a:pt x="277869" y="221854"/>
                </a:lnTo>
                <a:lnTo>
                  <a:pt x="211365" y="249968"/>
                </a:lnTo>
                <a:lnTo>
                  <a:pt x="153233" y="279249"/>
                </a:lnTo>
                <a:lnTo>
                  <a:pt x="103850" y="309608"/>
                </a:lnTo>
                <a:lnTo>
                  <a:pt x="63592" y="340957"/>
                </a:lnTo>
                <a:lnTo>
                  <a:pt x="32837" y="373208"/>
                </a:lnTo>
                <a:lnTo>
                  <a:pt x="11963" y="406272"/>
                </a:lnTo>
                <a:lnTo>
                  <a:pt x="0" y="457200"/>
                </a:lnTo>
                <a:lnTo>
                  <a:pt x="1344" y="474338"/>
                </a:lnTo>
                <a:lnTo>
                  <a:pt x="21141" y="524755"/>
                </a:lnTo>
                <a:lnTo>
                  <a:pt x="47003" y="557423"/>
                </a:lnTo>
                <a:lnTo>
                  <a:pt x="82557" y="589234"/>
                </a:lnTo>
                <a:lnTo>
                  <a:pt x="127424" y="620100"/>
                </a:lnTo>
                <a:lnTo>
                  <a:pt x="181229" y="649931"/>
                </a:lnTo>
                <a:lnTo>
                  <a:pt x="243594" y="678640"/>
                </a:lnTo>
                <a:lnTo>
                  <a:pt x="314143" y="706137"/>
                </a:lnTo>
                <a:lnTo>
                  <a:pt x="352368" y="719404"/>
                </a:lnTo>
                <a:lnTo>
                  <a:pt x="392498" y="732335"/>
                </a:lnTo>
                <a:lnTo>
                  <a:pt x="434485" y="744919"/>
                </a:lnTo>
                <a:lnTo>
                  <a:pt x="478282" y="757145"/>
                </a:lnTo>
                <a:lnTo>
                  <a:pt x="523842" y="769001"/>
                </a:lnTo>
                <a:lnTo>
                  <a:pt x="571118" y="780478"/>
                </a:lnTo>
                <a:lnTo>
                  <a:pt x="620064" y="791563"/>
                </a:lnTo>
                <a:lnTo>
                  <a:pt x="670630" y="802246"/>
                </a:lnTo>
                <a:lnTo>
                  <a:pt x="722772" y="812516"/>
                </a:lnTo>
                <a:lnTo>
                  <a:pt x="776441" y="822361"/>
                </a:lnTo>
                <a:lnTo>
                  <a:pt x="831590" y="831771"/>
                </a:lnTo>
                <a:lnTo>
                  <a:pt x="888173" y="840735"/>
                </a:lnTo>
                <a:lnTo>
                  <a:pt x="946141" y="849240"/>
                </a:lnTo>
                <a:lnTo>
                  <a:pt x="1005449" y="857277"/>
                </a:lnTo>
                <a:lnTo>
                  <a:pt x="1066048" y="864835"/>
                </a:lnTo>
                <a:lnTo>
                  <a:pt x="1127892" y="871902"/>
                </a:lnTo>
                <a:lnTo>
                  <a:pt x="1190934" y="878466"/>
                </a:lnTo>
                <a:lnTo>
                  <a:pt x="1255126" y="884518"/>
                </a:lnTo>
                <a:lnTo>
                  <a:pt x="1320422" y="890047"/>
                </a:lnTo>
                <a:lnTo>
                  <a:pt x="1386774" y="895040"/>
                </a:lnTo>
                <a:lnTo>
                  <a:pt x="1454135" y="899487"/>
                </a:lnTo>
                <a:lnTo>
                  <a:pt x="1522457" y="903377"/>
                </a:lnTo>
                <a:lnTo>
                  <a:pt x="1591695" y="906699"/>
                </a:lnTo>
                <a:lnTo>
                  <a:pt x="1661801" y="909442"/>
                </a:lnTo>
                <a:lnTo>
                  <a:pt x="1732727" y="911594"/>
                </a:lnTo>
                <a:lnTo>
                  <a:pt x="1804426" y="913145"/>
                </a:lnTo>
                <a:lnTo>
                  <a:pt x="1876852" y="914084"/>
                </a:lnTo>
                <a:lnTo>
                  <a:pt x="1949958" y="914400"/>
                </a:lnTo>
                <a:lnTo>
                  <a:pt x="2023063" y="914084"/>
                </a:lnTo>
                <a:lnTo>
                  <a:pt x="2095489" y="913145"/>
                </a:lnTo>
                <a:lnTo>
                  <a:pt x="2167188" y="911594"/>
                </a:lnTo>
                <a:lnTo>
                  <a:pt x="2238114" y="909442"/>
                </a:lnTo>
                <a:lnTo>
                  <a:pt x="2308220" y="906699"/>
                </a:lnTo>
                <a:lnTo>
                  <a:pt x="2377458" y="903377"/>
                </a:lnTo>
                <a:lnTo>
                  <a:pt x="2445780" y="899487"/>
                </a:lnTo>
                <a:lnTo>
                  <a:pt x="2513141" y="895040"/>
                </a:lnTo>
                <a:lnTo>
                  <a:pt x="2579493" y="890047"/>
                </a:lnTo>
                <a:lnTo>
                  <a:pt x="2644789" y="884518"/>
                </a:lnTo>
                <a:lnTo>
                  <a:pt x="2708981" y="878466"/>
                </a:lnTo>
                <a:lnTo>
                  <a:pt x="2772023" y="871902"/>
                </a:lnTo>
                <a:lnTo>
                  <a:pt x="2833867" y="864835"/>
                </a:lnTo>
                <a:lnTo>
                  <a:pt x="2894466" y="857277"/>
                </a:lnTo>
                <a:lnTo>
                  <a:pt x="2953774" y="849240"/>
                </a:lnTo>
                <a:lnTo>
                  <a:pt x="3011742" y="840735"/>
                </a:lnTo>
                <a:lnTo>
                  <a:pt x="3068325" y="831771"/>
                </a:lnTo>
                <a:lnTo>
                  <a:pt x="3123474" y="822361"/>
                </a:lnTo>
                <a:lnTo>
                  <a:pt x="3177143" y="812516"/>
                </a:lnTo>
                <a:lnTo>
                  <a:pt x="3229285" y="802246"/>
                </a:lnTo>
                <a:lnTo>
                  <a:pt x="3279851" y="791563"/>
                </a:lnTo>
                <a:lnTo>
                  <a:pt x="3328796" y="780478"/>
                </a:lnTo>
                <a:lnTo>
                  <a:pt x="3376073" y="769001"/>
                </a:lnTo>
                <a:lnTo>
                  <a:pt x="3421633" y="757145"/>
                </a:lnTo>
                <a:lnTo>
                  <a:pt x="3465430" y="744919"/>
                </a:lnTo>
                <a:lnTo>
                  <a:pt x="3507417" y="732335"/>
                </a:lnTo>
                <a:lnTo>
                  <a:pt x="3547547" y="719404"/>
                </a:lnTo>
                <a:lnTo>
                  <a:pt x="3585772" y="706137"/>
                </a:lnTo>
                <a:lnTo>
                  <a:pt x="3622046" y="692545"/>
                </a:lnTo>
                <a:lnTo>
                  <a:pt x="3688550" y="664431"/>
                </a:lnTo>
                <a:lnTo>
                  <a:pt x="3746682" y="635150"/>
                </a:lnTo>
                <a:lnTo>
                  <a:pt x="3796065" y="604791"/>
                </a:lnTo>
                <a:lnTo>
                  <a:pt x="3836323" y="573442"/>
                </a:lnTo>
                <a:lnTo>
                  <a:pt x="3867078" y="541191"/>
                </a:lnTo>
                <a:lnTo>
                  <a:pt x="3887952" y="508127"/>
                </a:lnTo>
                <a:lnTo>
                  <a:pt x="3899916" y="457200"/>
                </a:lnTo>
                <a:lnTo>
                  <a:pt x="3898571" y="440061"/>
                </a:lnTo>
                <a:lnTo>
                  <a:pt x="3878774" y="389644"/>
                </a:lnTo>
                <a:lnTo>
                  <a:pt x="3852912" y="356976"/>
                </a:lnTo>
                <a:lnTo>
                  <a:pt x="3817358" y="325165"/>
                </a:lnTo>
                <a:lnTo>
                  <a:pt x="3772491" y="294299"/>
                </a:lnTo>
                <a:lnTo>
                  <a:pt x="3718686" y="264468"/>
                </a:lnTo>
                <a:lnTo>
                  <a:pt x="3656321" y="235759"/>
                </a:lnTo>
                <a:lnTo>
                  <a:pt x="3585772" y="208262"/>
                </a:lnTo>
                <a:lnTo>
                  <a:pt x="3547547" y="194995"/>
                </a:lnTo>
                <a:lnTo>
                  <a:pt x="3507417" y="182064"/>
                </a:lnTo>
                <a:lnTo>
                  <a:pt x="3465430" y="169480"/>
                </a:lnTo>
                <a:lnTo>
                  <a:pt x="3421633" y="157254"/>
                </a:lnTo>
                <a:lnTo>
                  <a:pt x="3376073" y="145398"/>
                </a:lnTo>
                <a:lnTo>
                  <a:pt x="3328796" y="133921"/>
                </a:lnTo>
                <a:lnTo>
                  <a:pt x="3279851" y="122836"/>
                </a:lnTo>
                <a:lnTo>
                  <a:pt x="3229285" y="112153"/>
                </a:lnTo>
                <a:lnTo>
                  <a:pt x="3177143" y="101883"/>
                </a:lnTo>
                <a:lnTo>
                  <a:pt x="3123474" y="92038"/>
                </a:lnTo>
                <a:lnTo>
                  <a:pt x="3068325" y="82628"/>
                </a:lnTo>
                <a:lnTo>
                  <a:pt x="3011742" y="73664"/>
                </a:lnTo>
                <a:lnTo>
                  <a:pt x="2953774" y="65159"/>
                </a:lnTo>
                <a:lnTo>
                  <a:pt x="2894466" y="57122"/>
                </a:lnTo>
                <a:lnTo>
                  <a:pt x="2833867" y="49564"/>
                </a:lnTo>
                <a:lnTo>
                  <a:pt x="2772023" y="42497"/>
                </a:lnTo>
                <a:lnTo>
                  <a:pt x="2708981" y="35933"/>
                </a:lnTo>
                <a:lnTo>
                  <a:pt x="2644789" y="29881"/>
                </a:lnTo>
                <a:lnTo>
                  <a:pt x="2579493" y="24352"/>
                </a:lnTo>
                <a:lnTo>
                  <a:pt x="2513141" y="19359"/>
                </a:lnTo>
                <a:lnTo>
                  <a:pt x="2445780" y="14912"/>
                </a:lnTo>
                <a:lnTo>
                  <a:pt x="2377458" y="11022"/>
                </a:lnTo>
                <a:lnTo>
                  <a:pt x="2308220" y="7700"/>
                </a:lnTo>
                <a:lnTo>
                  <a:pt x="2238114" y="4957"/>
                </a:lnTo>
                <a:lnTo>
                  <a:pt x="2167188" y="2805"/>
                </a:lnTo>
                <a:lnTo>
                  <a:pt x="2095489" y="1254"/>
                </a:lnTo>
                <a:lnTo>
                  <a:pt x="2023063" y="315"/>
                </a:lnTo>
                <a:lnTo>
                  <a:pt x="1949958" y="0"/>
                </a:lnTo>
                <a:close/>
              </a:path>
            </a:pathLst>
          </a:custGeom>
          <a:solidFill>
            <a:srgbClr val="FFCC99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82488" y="2196274"/>
            <a:ext cx="23368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71219" fontAlgn="auto">
              <a:spcBef>
                <a:spcPts val="100"/>
              </a:spcBef>
              <a:spcAft>
                <a:spcPts val="0"/>
              </a:spcAft>
            </a:pPr>
            <a:r>
              <a:rPr sz="1800" i="1" spc="-5" dirty="0">
                <a:solidFill>
                  <a:srgbClr val="7E7E7E"/>
                </a:solidFill>
                <a:latin typeface="Calibri"/>
                <a:cs typeface="Calibri"/>
              </a:rPr>
              <a:t>слабо </a:t>
            </a:r>
            <a:r>
              <a:rPr sz="1800" i="1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7E7E7E"/>
                </a:solidFill>
                <a:latin typeface="Calibri"/>
                <a:cs typeface="Calibri"/>
              </a:rPr>
              <a:t>ал</a:t>
            </a:r>
            <a:r>
              <a:rPr sz="1800" i="1" spc="5" dirty="0">
                <a:solidFill>
                  <a:srgbClr val="7E7E7E"/>
                </a:solidFill>
                <a:latin typeface="Calibri"/>
                <a:cs typeface="Calibri"/>
              </a:rPr>
              <a:t>г</a:t>
            </a:r>
            <a:r>
              <a:rPr sz="1800" i="1" spc="-5" dirty="0">
                <a:solidFill>
                  <a:srgbClr val="7E7E7E"/>
                </a:solidFill>
                <a:latin typeface="Calibri"/>
                <a:cs typeface="Calibri"/>
              </a:rPr>
              <a:t>оритми</a:t>
            </a:r>
            <a:r>
              <a:rPr sz="1800" i="1" spc="-10" dirty="0">
                <a:solidFill>
                  <a:srgbClr val="7E7E7E"/>
                </a:solidFill>
                <a:latin typeface="Calibri"/>
                <a:cs typeface="Calibri"/>
              </a:rPr>
              <a:t>з</a:t>
            </a:r>
            <a:r>
              <a:rPr sz="1800" i="1" spc="-5" dirty="0">
                <a:solidFill>
                  <a:srgbClr val="7E7E7E"/>
                </a:solidFill>
                <a:latin typeface="Calibri"/>
                <a:cs typeface="Calibri"/>
              </a:rPr>
              <a:t>ированные</a:t>
            </a:r>
            <a:endParaRPr sz="18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46937" y="3067247"/>
            <a:ext cx="2567940" cy="391001"/>
          </a:xfrm>
          <a:custGeom>
            <a:avLst/>
            <a:gdLst/>
            <a:ahLst/>
            <a:cxnLst/>
            <a:rect l="l" t="t" r="r" b="b"/>
            <a:pathLst>
              <a:path w="2567940" h="521335">
                <a:moveTo>
                  <a:pt x="0" y="260604"/>
                </a:moveTo>
                <a:lnTo>
                  <a:pt x="19255" y="215399"/>
                </a:lnTo>
                <a:lnTo>
                  <a:pt x="52483" y="186629"/>
                </a:lnTo>
                <a:lnTo>
                  <a:pt x="100900" y="159180"/>
                </a:lnTo>
                <a:lnTo>
                  <a:pt x="163543" y="133249"/>
                </a:lnTo>
                <a:lnTo>
                  <a:pt x="199898" y="120913"/>
                </a:lnTo>
                <a:lnTo>
                  <a:pt x="239448" y="109030"/>
                </a:lnTo>
                <a:lnTo>
                  <a:pt x="282073" y="97624"/>
                </a:lnTo>
                <a:lnTo>
                  <a:pt x="327652" y="86720"/>
                </a:lnTo>
                <a:lnTo>
                  <a:pt x="376066" y="76342"/>
                </a:lnTo>
                <a:lnTo>
                  <a:pt x="427192" y="66515"/>
                </a:lnTo>
                <a:lnTo>
                  <a:pt x="480912" y="57263"/>
                </a:lnTo>
                <a:lnTo>
                  <a:pt x="537104" y="48610"/>
                </a:lnTo>
                <a:lnTo>
                  <a:pt x="595648" y="40581"/>
                </a:lnTo>
                <a:lnTo>
                  <a:pt x="656424" y="33201"/>
                </a:lnTo>
                <a:lnTo>
                  <a:pt x="719312" y="26494"/>
                </a:lnTo>
                <a:lnTo>
                  <a:pt x="784190" y="20484"/>
                </a:lnTo>
                <a:lnTo>
                  <a:pt x="850939" y="15196"/>
                </a:lnTo>
                <a:lnTo>
                  <a:pt x="919438" y="10655"/>
                </a:lnTo>
                <a:lnTo>
                  <a:pt x="989567" y="6884"/>
                </a:lnTo>
                <a:lnTo>
                  <a:pt x="1061205" y="3909"/>
                </a:lnTo>
                <a:lnTo>
                  <a:pt x="1134231" y="1753"/>
                </a:lnTo>
                <a:lnTo>
                  <a:pt x="1208526" y="442"/>
                </a:lnTo>
                <a:lnTo>
                  <a:pt x="1283970" y="0"/>
                </a:lnTo>
                <a:lnTo>
                  <a:pt x="1359418" y="442"/>
                </a:lnTo>
                <a:lnTo>
                  <a:pt x="1433717" y="1753"/>
                </a:lnTo>
                <a:lnTo>
                  <a:pt x="1506747" y="3909"/>
                </a:lnTo>
                <a:lnTo>
                  <a:pt x="1578388" y="6884"/>
                </a:lnTo>
                <a:lnTo>
                  <a:pt x="1648519" y="10655"/>
                </a:lnTo>
                <a:lnTo>
                  <a:pt x="1717020" y="15196"/>
                </a:lnTo>
                <a:lnTo>
                  <a:pt x="1783770" y="20484"/>
                </a:lnTo>
                <a:lnTo>
                  <a:pt x="1848649" y="26494"/>
                </a:lnTo>
                <a:lnTo>
                  <a:pt x="1911537" y="33201"/>
                </a:lnTo>
                <a:lnTo>
                  <a:pt x="1972313" y="40581"/>
                </a:lnTo>
                <a:lnTo>
                  <a:pt x="2030857" y="48610"/>
                </a:lnTo>
                <a:lnTo>
                  <a:pt x="2087049" y="57263"/>
                </a:lnTo>
                <a:lnTo>
                  <a:pt x="2140767" y="66515"/>
                </a:lnTo>
                <a:lnTo>
                  <a:pt x="2191892" y="76342"/>
                </a:lnTo>
                <a:lnTo>
                  <a:pt x="2240304" y="86720"/>
                </a:lnTo>
                <a:lnTo>
                  <a:pt x="2285882" y="97624"/>
                </a:lnTo>
                <a:lnTo>
                  <a:pt x="2328505" y="109030"/>
                </a:lnTo>
                <a:lnTo>
                  <a:pt x="2368053" y="120913"/>
                </a:lnTo>
                <a:lnTo>
                  <a:pt x="2404407" y="133249"/>
                </a:lnTo>
                <a:lnTo>
                  <a:pt x="2467046" y="159180"/>
                </a:lnTo>
                <a:lnTo>
                  <a:pt x="2515460" y="186629"/>
                </a:lnTo>
                <a:lnTo>
                  <a:pt x="2548686" y="215399"/>
                </a:lnTo>
                <a:lnTo>
                  <a:pt x="2567940" y="260604"/>
                </a:lnTo>
                <a:lnTo>
                  <a:pt x="2565760" y="275912"/>
                </a:lnTo>
                <a:lnTo>
                  <a:pt x="2534032" y="320346"/>
                </a:lnTo>
                <a:lnTo>
                  <a:pt x="2493091" y="348480"/>
                </a:lnTo>
                <a:lnTo>
                  <a:pt x="2437444" y="375195"/>
                </a:lnTo>
                <a:lnTo>
                  <a:pt x="2368053" y="400294"/>
                </a:lnTo>
                <a:lnTo>
                  <a:pt x="2328505" y="412177"/>
                </a:lnTo>
                <a:lnTo>
                  <a:pt x="2285882" y="423583"/>
                </a:lnTo>
                <a:lnTo>
                  <a:pt x="2240304" y="434487"/>
                </a:lnTo>
                <a:lnTo>
                  <a:pt x="2191893" y="444865"/>
                </a:lnTo>
                <a:lnTo>
                  <a:pt x="2140767" y="454692"/>
                </a:lnTo>
                <a:lnTo>
                  <a:pt x="2087049" y="463944"/>
                </a:lnTo>
                <a:lnTo>
                  <a:pt x="2030857" y="472597"/>
                </a:lnTo>
                <a:lnTo>
                  <a:pt x="1972313" y="480626"/>
                </a:lnTo>
                <a:lnTo>
                  <a:pt x="1911537" y="488006"/>
                </a:lnTo>
                <a:lnTo>
                  <a:pt x="1848649" y="494713"/>
                </a:lnTo>
                <a:lnTo>
                  <a:pt x="1783770" y="500723"/>
                </a:lnTo>
                <a:lnTo>
                  <a:pt x="1717020" y="506011"/>
                </a:lnTo>
                <a:lnTo>
                  <a:pt x="1648519" y="510552"/>
                </a:lnTo>
                <a:lnTo>
                  <a:pt x="1578388" y="514323"/>
                </a:lnTo>
                <a:lnTo>
                  <a:pt x="1506747" y="517298"/>
                </a:lnTo>
                <a:lnTo>
                  <a:pt x="1433717" y="519454"/>
                </a:lnTo>
                <a:lnTo>
                  <a:pt x="1359418" y="520765"/>
                </a:lnTo>
                <a:lnTo>
                  <a:pt x="1283970" y="521208"/>
                </a:lnTo>
                <a:lnTo>
                  <a:pt x="1208526" y="520765"/>
                </a:lnTo>
                <a:lnTo>
                  <a:pt x="1134231" y="519454"/>
                </a:lnTo>
                <a:lnTo>
                  <a:pt x="1061205" y="517298"/>
                </a:lnTo>
                <a:lnTo>
                  <a:pt x="989567" y="514323"/>
                </a:lnTo>
                <a:lnTo>
                  <a:pt x="919438" y="510552"/>
                </a:lnTo>
                <a:lnTo>
                  <a:pt x="850939" y="506011"/>
                </a:lnTo>
                <a:lnTo>
                  <a:pt x="784190" y="500723"/>
                </a:lnTo>
                <a:lnTo>
                  <a:pt x="719312" y="494713"/>
                </a:lnTo>
                <a:lnTo>
                  <a:pt x="656424" y="488006"/>
                </a:lnTo>
                <a:lnTo>
                  <a:pt x="595648" y="480626"/>
                </a:lnTo>
                <a:lnTo>
                  <a:pt x="537104" y="472597"/>
                </a:lnTo>
                <a:lnTo>
                  <a:pt x="480912" y="463944"/>
                </a:lnTo>
                <a:lnTo>
                  <a:pt x="427192" y="454692"/>
                </a:lnTo>
                <a:lnTo>
                  <a:pt x="376066" y="444865"/>
                </a:lnTo>
                <a:lnTo>
                  <a:pt x="327652" y="434487"/>
                </a:lnTo>
                <a:lnTo>
                  <a:pt x="282073" y="423583"/>
                </a:lnTo>
                <a:lnTo>
                  <a:pt x="239448" y="412177"/>
                </a:lnTo>
                <a:lnTo>
                  <a:pt x="199898" y="400294"/>
                </a:lnTo>
                <a:lnTo>
                  <a:pt x="163543" y="387958"/>
                </a:lnTo>
                <a:lnTo>
                  <a:pt x="100900" y="362027"/>
                </a:lnTo>
                <a:lnTo>
                  <a:pt x="52483" y="334578"/>
                </a:lnTo>
                <a:lnTo>
                  <a:pt x="19255" y="305808"/>
                </a:lnTo>
                <a:lnTo>
                  <a:pt x="0" y="260604"/>
                </a:lnTo>
                <a:close/>
              </a:path>
            </a:pathLst>
          </a:custGeom>
          <a:ln w="25399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00708" y="3101054"/>
            <a:ext cx="145923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</a:pPr>
            <a:r>
              <a:rPr i="1" spc="-5" dirty="0">
                <a:solidFill>
                  <a:srgbClr val="A6A6A6"/>
                </a:solidFill>
                <a:latin typeface="Calibri"/>
                <a:cs typeface="Calibri"/>
              </a:rPr>
              <a:t>оценочные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010661" y="3191257"/>
            <a:ext cx="495934" cy="142875"/>
          </a:xfrm>
          <a:custGeom>
            <a:avLst/>
            <a:gdLst/>
            <a:ahLst/>
            <a:cxnLst/>
            <a:rect l="l" t="t" r="r" b="b"/>
            <a:pathLst>
              <a:path w="495935" h="190500">
                <a:moveTo>
                  <a:pt x="381508" y="95250"/>
                </a:moveTo>
                <a:lnTo>
                  <a:pt x="305308" y="190500"/>
                </a:lnTo>
                <a:lnTo>
                  <a:pt x="457708" y="114300"/>
                </a:lnTo>
                <a:lnTo>
                  <a:pt x="381508" y="114300"/>
                </a:lnTo>
                <a:lnTo>
                  <a:pt x="381508" y="95250"/>
                </a:lnTo>
                <a:close/>
              </a:path>
              <a:path w="495935" h="190500">
                <a:moveTo>
                  <a:pt x="366268" y="76200"/>
                </a:moveTo>
                <a:lnTo>
                  <a:pt x="0" y="76200"/>
                </a:lnTo>
                <a:lnTo>
                  <a:pt x="0" y="114300"/>
                </a:lnTo>
                <a:lnTo>
                  <a:pt x="366268" y="114300"/>
                </a:lnTo>
                <a:lnTo>
                  <a:pt x="381508" y="95250"/>
                </a:lnTo>
                <a:lnTo>
                  <a:pt x="366268" y="76200"/>
                </a:lnTo>
                <a:close/>
              </a:path>
              <a:path w="495935" h="190500">
                <a:moveTo>
                  <a:pt x="457708" y="76200"/>
                </a:moveTo>
                <a:lnTo>
                  <a:pt x="381508" y="76200"/>
                </a:lnTo>
                <a:lnTo>
                  <a:pt x="381508" y="114300"/>
                </a:lnTo>
                <a:lnTo>
                  <a:pt x="457708" y="114300"/>
                </a:lnTo>
                <a:lnTo>
                  <a:pt x="495808" y="95250"/>
                </a:lnTo>
                <a:lnTo>
                  <a:pt x="457708" y="76200"/>
                </a:lnTo>
                <a:close/>
              </a:path>
              <a:path w="495935" h="190500">
                <a:moveTo>
                  <a:pt x="305308" y="0"/>
                </a:moveTo>
                <a:lnTo>
                  <a:pt x="381508" y="95250"/>
                </a:lnTo>
                <a:lnTo>
                  <a:pt x="381508" y="76200"/>
                </a:lnTo>
                <a:lnTo>
                  <a:pt x="457708" y="76200"/>
                </a:lnTo>
                <a:lnTo>
                  <a:pt x="305308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66609" y="3998978"/>
            <a:ext cx="8490585" cy="969645"/>
          </a:xfrm>
          <a:custGeom>
            <a:avLst/>
            <a:gdLst/>
            <a:ahLst/>
            <a:cxnLst/>
            <a:rect l="l" t="t" r="r" b="b"/>
            <a:pathLst>
              <a:path w="8490585" h="1292859">
                <a:moveTo>
                  <a:pt x="8490204" y="0"/>
                </a:moveTo>
                <a:lnTo>
                  <a:pt x="0" y="0"/>
                </a:lnTo>
                <a:lnTo>
                  <a:pt x="0" y="1292352"/>
                </a:lnTo>
                <a:lnTo>
                  <a:pt x="8490204" y="1292352"/>
                </a:lnTo>
                <a:lnTo>
                  <a:pt x="8490204" y="0"/>
                </a:lnTo>
                <a:close/>
              </a:path>
            </a:pathLst>
          </a:custGeom>
          <a:solidFill>
            <a:srgbClr val="E6E9FD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36473" y="4063675"/>
            <a:ext cx="7950834" cy="9720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67045" fontAlgn="auto">
              <a:lnSpc>
                <a:spcPts val="2535"/>
              </a:lnSpc>
              <a:spcBef>
                <a:spcPts val="100"/>
              </a:spcBef>
              <a:spcAft>
                <a:spcPts val="0"/>
              </a:spcAft>
            </a:pPr>
            <a:r>
              <a:rPr sz="1600" i="1" dirty="0" err="1" smtClean="0">
                <a:solidFill>
                  <a:srgbClr val="252599"/>
                </a:solidFill>
                <a:latin typeface="Calibri"/>
                <a:cs typeface="Calibri"/>
              </a:rPr>
              <a:t>цифр</a:t>
            </a:r>
            <a:r>
              <a:rPr sz="1600" i="1" spc="5" dirty="0" err="1" smtClean="0">
                <a:solidFill>
                  <a:srgbClr val="252599"/>
                </a:solidFill>
                <a:latin typeface="Calibri"/>
                <a:cs typeface="Calibri"/>
              </a:rPr>
              <a:t>о</a:t>
            </a:r>
            <a:r>
              <a:rPr sz="1600" i="1" spc="-5" dirty="0" err="1" smtClean="0">
                <a:solidFill>
                  <a:srgbClr val="252599"/>
                </a:solidFill>
                <a:latin typeface="Calibri"/>
                <a:cs typeface="Calibri"/>
              </a:rPr>
              <a:t>р</a:t>
            </a:r>
            <a:r>
              <a:rPr sz="1600" i="1" spc="-20" dirty="0" err="1" smtClean="0">
                <a:solidFill>
                  <a:srgbClr val="252599"/>
                </a:solidFill>
                <a:latin typeface="Calibri"/>
                <a:cs typeface="Calibri"/>
              </a:rPr>
              <a:t>о</a:t>
            </a:r>
            <a:r>
              <a:rPr sz="1600" i="1" spc="-30" dirty="0" err="1" smtClean="0">
                <a:solidFill>
                  <a:srgbClr val="252599"/>
                </a:solidFill>
                <a:latin typeface="Calibri"/>
                <a:cs typeface="Calibri"/>
              </a:rPr>
              <a:t>ж</a:t>
            </a:r>
            <a:r>
              <a:rPr sz="1600" i="1" dirty="0" err="1" smtClean="0">
                <a:solidFill>
                  <a:srgbClr val="252599"/>
                </a:solidFill>
                <a:latin typeface="Calibri"/>
                <a:cs typeface="Calibri"/>
              </a:rPr>
              <a:t>дён</a:t>
            </a:r>
            <a:r>
              <a:rPr sz="1600" i="1" spc="-10" dirty="0" err="1" smtClean="0">
                <a:solidFill>
                  <a:srgbClr val="252599"/>
                </a:solidFill>
                <a:latin typeface="Calibri"/>
                <a:cs typeface="Calibri"/>
              </a:rPr>
              <a:t>н</a:t>
            </a:r>
            <a:r>
              <a:rPr sz="1600" i="1" dirty="0" err="1" smtClean="0">
                <a:solidFill>
                  <a:srgbClr val="252599"/>
                </a:solidFill>
                <a:latin typeface="Calibri"/>
                <a:cs typeface="Calibri"/>
              </a:rPr>
              <a:t>ые</a:t>
            </a:r>
            <a:endParaRPr sz="1600" dirty="0" smtClean="0">
              <a:solidFill>
                <a:prstClr val="black"/>
              </a:solidFill>
              <a:latin typeface="Calibri"/>
              <a:cs typeface="Calibri"/>
            </a:endParaRPr>
          </a:p>
          <a:p>
            <a:pPr marL="286385" indent="-287020" fontAlgn="auto">
              <a:lnSpc>
                <a:spcPts val="2055"/>
              </a:lnSpc>
              <a:spcBef>
                <a:spcPts val="0"/>
              </a:spcBef>
              <a:spcAft>
                <a:spcPts val="0"/>
              </a:spcAft>
              <a:buFont typeface="Microsoft Sans Serif"/>
              <a:buChar char="•"/>
              <a:tabLst>
                <a:tab pos="286385" algn="l"/>
                <a:tab pos="287020" algn="l"/>
              </a:tabLst>
            </a:pPr>
            <a:r>
              <a:rPr sz="1200" spc="-30" dirty="0">
                <a:solidFill>
                  <a:prstClr val="black"/>
                </a:solidFill>
                <a:latin typeface="Calibri"/>
                <a:cs typeface="Calibri"/>
              </a:rPr>
              <a:t>Технология</a:t>
            </a:r>
            <a:r>
              <a:rPr sz="1200" spc="-1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дистанционного</a:t>
            </a:r>
            <a:r>
              <a:rPr sz="1200" spc="-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(онлайн)</a:t>
            </a:r>
            <a:r>
              <a:rPr sz="1200" spc="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обучения</a:t>
            </a: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286385" indent="-287020" fontAlgn="auto">
              <a:spcBef>
                <a:spcPts val="0"/>
              </a:spcBef>
              <a:spcAft>
                <a:spcPts val="0"/>
              </a:spcAft>
              <a:buFont typeface="Microsoft Sans Serif"/>
              <a:buChar char="•"/>
              <a:tabLst>
                <a:tab pos="286385" algn="l"/>
                <a:tab pos="287020" algn="l"/>
              </a:tabLst>
            </a:pPr>
            <a:r>
              <a:rPr sz="1200" spc="-30" dirty="0" err="1" smtClean="0">
                <a:solidFill>
                  <a:prstClr val="black"/>
                </a:solidFill>
                <a:latin typeface="Calibri"/>
                <a:cs typeface="Calibri"/>
              </a:rPr>
              <a:t>Технологии</a:t>
            </a:r>
            <a:r>
              <a:rPr sz="1200" spc="-20" dirty="0" smtClean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«</a:t>
            </a: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смешанного</a:t>
            </a:r>
            <a:r>
              <a:rPr sz="1200" spc="-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обучения»</a:t>
            </a:r>
            <a:r>
              <a:rPr sz="1200" spc="-3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200" spc="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prstClr val="black"/>
                </a:solidFill>
                <a:latin typeface="Calibri"/>
                <a:cs typeface="Calibri"/>
              </a:rPr>
              <a:t>«перевёрнутый</a:t>
            </a:r>
            <a:r>
              <a:rPr sz="1200" spc="-3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класс</a:t>
            </a:r>
            <a:r>
              <a:rPr sz="1200" spc="-5" dirty="0">
                <a:solidFill>
                  <a:prstClr val="black"/>
                </a:solidFill>
                <a:latin typeface="Calibri"/>
                <a:cs typeface="Calibri"/>
              </a:rPr>
              <a:t>»</a:t>
            </a: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286385" indent="-287020" fontAlgn="auto">
              <a:spcBef>
                <a:spcPts val="0"/>
              </a:spcBef>
              <a:spcAft>
                <a:spcPts val="0"/>
              </a:spcAft>
              <a:buFont typeface="Microsoft Sans Serif"/>
              <a:buChar char="•"/>
              <a:tabLst>
                <a:tab pos="286385" algn="l"/>
                <a:tab pos="287020" algn="l"/>
              </a:tabLst>
            </a:pPr>
            <a:r>
              <a:rPr sz="1200" spc="-20" dirty="0">
                <a:solidFill>
                  <a:prstClr val="black"/>
                </a:solidFill>
                <a:latin typeface="Calibri"/>
                <a:cs typeface="Calibri"/>
              </a:rPr>
              <a:t>Телекоммуникационные</a:t>
            </a:r>
            <a:r>
              <a:rPr sz="1200" spc="-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prstClr val="black"/>
                </a:solidFill>
                <a:latin typeface="Calibri"/>
                <a:cs typeface="Calibri"/>
              </a:rPr>
              <a:t>проекты</a:t>
            </a: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423782" y="286042"/>
            <a:ext cx="5798185" cy="32380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15" dirty="0"/>
              <a:t>НЕКОТОРЫЕ</a:t>
            </a:r>
            <a:r>
              <a:rPr spc="5" dirty="0"/>
              <a:t> </a:t>
            </a:r>
            <a:r>
              <a:rPr spc="10" dirty="0"/>
              <a:t>«ПЕДАГОГИЧЕСКИЕ </a:t>
            </a:r>
            <a:r>
              <a:rPr spc="15" dirty="0"/>
              <a:t>ТЕХНОЛОГИИ»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6346967" y="3682847"/>
            <a:ext cx="168592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</a:pPr>
            <a:r>
              <a:rPr sz="1600" i="1" dirty="0">
                <a:solidFill>
                  <a:srgbClr val="7E7E7E"/>
                </a:solidFill>
                <a:latin typeface="Calibri"/>
                <a:cs typeface="Calibri"/>
              </a:rPr>
              <a:t>доциф</a:t>
            </a:r>
            <a:r>
              <a:rPr sz="1600" i="1" spc="5" dirty="0">
                <a:solidFill>
                  <a:srgbClr val="7E7E7E"/>
                </a:solidFill>
                <a:latin typeface="Calibri"/>
                <a:cs typeface="Calibri"/>
              </a:rPr>
              <a:t>р</a:t>
            </a:r>
            <a:r>
              <a:rPr sz="1600" i="1" spc="-5" dirty="0">
                <a:solidFill>
                  <a:srgbClr val="7E7E7E"/>
                </a:solidFill>
                <a:latin typeface="Calibri"/>
                <a:cs typeface="Calibri"/>
              </a:rPr>
              <a:t>о</a:t>
            </a:r>
            <a:r>
              <a:rPr sz="1600" i="1" dirty="0">
                <a:solidFill>
                  <a:srgbClr val="7E7E7E"/>
                </a:solidFill>
                <a:latin typeface="Calibri"/>
                <a:cs typeface="Calibri"/>
              </a:rPr>
              <a:t>вые</a:t>
            </a:r>
            <a:endParaRPr sz="16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29792" y="706374"/>
            <a:ext cx="8327390" cy="2807304"/>
          </a:xfrm>
          <a:custGeom>
            <a:avLst/>
            <a:gdLst/>
            <a:ahLst/>
            <a:cxnLst/>
            <a:rect l="l" t="t" r="r" b="b"/>
            <a:pathLst>
              <a:path w="8815070" h="4464050">
                <a:moveTo>
                  <a:pt x="0" y="4463796"/>
                </a:moveTo>
                <a:lnTo>
                  <a:pt x="8814816" y="4463796"/>
                </a:lnTo>
                <a:lnTo>
                  <a:pt x="8814816" y="0"/>
                </a:lnTo>
                <a:lnTo>
                  <a:pt x="0" y="0"/>
                </a:lnTo>
                <a:lnTo>
                  <a:pt x="0" y="4463796"/>
                </a:lnTo>
                <a:close/>
              </a:path>
            </a:pathLst>
          </a:custGeom>
          <a:ln w="2857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7311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7504" y="123480"/>
            <a:ext cx="8928992" cy="4896544"/>
          </a:xfrm>
          <a:prstGeom prst="rect">
            <a:avLst/>
          </a:prstGeom>
          <a:noFill/>
          <a:ln w="38100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74600">
                  <a:srgbClr val="D1DCF1"/>
                </a:gs>
                <a:gs pos="29600">
                  <a:srgbClr val="B2C6E9"/>
                </a:gs>
                <a:gs pos="54000">
                  <a:schemeClr val="accent4">
                    <a:lumMod val="60000"/>
                    <a:lumOff val="40000"/>
                    <a:alpha val="57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42ED2-A8A8-4456-B61E-728A92289659}" type="slidenum">
              <a:rPr lang="ru-RU" smtClean="0"/>
              <a:t>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3392016" cy="273844"/>
          </a:xfrm>
        </p:spPr>
        <p:txBody>
          <a:bodyPr/>
          <a:lstStyle/>
          <a:p>
            <a:r>
              <a:rPr lang="ru-RU" dirty="0" smtClean="0"/>
              <a:t>ГАПОУ РБ "Уфимский медицинский колледж"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76" t="2401" r="37816" b="50000"/>
          <a:stretch>
            <a:fillRect/>
          </a:stretch>
        </p:blipFill>
        <p:spPr>
          <a:xfrm>
            <a:off x="107506" y="123480"/>
            <a:ext cx="814449" cy="1008112"/>
          </a:xfrm>
          <a:prstGeom prst="rect">
            <a:avLst/>
          </a:prstGeom>
        </p:spPr>
      </p:pic>
      <p:sp>
        <p:nvSpPr>
          <p:cNvPr id="13" name="AutoShape 4" descr="blob:https://web.whatsapp.com/a555b8af-ac87-4afa-a32b-f3e2b0f773a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7" descr="blob:https://web.whatsapp.com/2f43e5dc-49f7-4d9d-acd4-e07a9084f065"/>
          <p:cNvSpPr>
            <a:spLocks noChangeAspect="1" noChangeArrowheads="1"/>
          </p:cNvSpPr>
          <p:nvPr/>
        </p:nvSpPr>
        <p:spPr bwMode="auto">
          <a:xfrm>
            <a:off x="307975" y="795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5" name="object 8"/>
          <p:cNvGrpSpPr/>
          <p:nvPr/>
        </p:nvGrpSpPr>
        <p:grpSpPr>
          <a:xfrm>
            <a:off x="793473" y="918527"/>
            <a:ext cx="7667834" cy="2800353"/>
            <a:chOff x="108204" y="2339339"/>
            <a:chExt cx="8891270" cy="3392804"/>
          </a:xfrm>
        </p:grpSpPr>
        <p:pic>
          <p:nvPicPr>
            <p:cNvPr id="16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204" y="2350007"/>
              <a:ext cx="8891016" cy="3381755"/>
            </a:xfrm>
            <a:prstGeom prst="rect">
              <a:avLst/>
            </a:prstGeom>
          </p:spPr>
        </p:pic>
        <p:sp>
          <p:nvSpPr>
            <p:cNvPr id="17" name="object 10"/>
            <p:cNvSpPr/>
            <p:nvPr/>
          </p:nvSpPr>
          <p:spPr>
            <a:xfrm>
              <a:off x="3224783" y="3652138"/>
              <a:ext cx="4785360" cy="805180"/>
            </a:xfrm>
            <a:custGeom>
              <a:avLst/>
              <a:gdLst/>
              <a:ahLst/>
              <a:cxnLst/>
              <a:rect l="l" t="t" r="r" b="b"/>
              <a:pathLst>
                <a:path w="4785359" h="805179">
                  <a:moveTo>
                    <a:pt x="4776978" y="0"/>
                  </a:moveTo>
                  <a:lnTo>
                    <a:pt x="4550664" y="32004"/>
                  </a:lnTo>
                  <a:lnTo>
                    <a:pt x="4558665" y="88518"/>
                  </a:lnTo>
                  <a:lnTo>
                    <a:pt x="4784979" y="56642"/>
                  </a:lnTo>
                  <a:lnTo>
                    <a:pt x="4776978" y="0"/>
                  </a:lnTo>
                  <a:close/>
                </a:path>
                <a:path w="4785359" h="805179">
                  <a:moveTo>
                    <a:pt x="4380865" y="56006"/>
                  </a:moveTo>
                  <a:lnTo>
                    <a:pt x="4154551" y="87884"/>
                  </a:lnTo>
                  <a:lnTo>
                    <a:pt x="4162425" y="144525"/>
                  </a:lnTo>
                  <a:lnTo>
                    <a:pt x="4388866" y="112522"/>
                  </a:lnTo>
                  <a:lnTo>
                    <a:pt x="4380865" y="56006"/>
                  </a:lnTo>
                  <a:close/>
                </a:path>
                <a:path w="4785359" h="805179">
                  <a:moveTo>
                    <a:pt x="3984752" y="111887"/>
                  </a:moveTo>
                  <a:lnTo>
                    <a:pt x="3758438" y="143891"/>
                  </a:lnTo>
                  <a:lnTo>
                    <a:pt x="3766312" y="200406"/>
                  </a:lnTo>
                  <a:lnTo>
                    <a:pt x="3992753" y="168529"/>
                  </a:lnTo>
                  <a:lnTo>
                    <a:pt x="3984752" y="111887"/>
                  </a:lnTo>
                  <a:close/>
                </a:path>
                <a:path w="4785359" h="805179">
                  <a:moveTo>
                    <a:pt x="3588639" y="167894"/>
                  </a:moveTo>
                  <a:lnTo>
                    <a:pt x="3362198" y="199771"/>
                  </a:lnTo>
                  <a:lnTo>
                    <a:pt x="3370199" y="256412"/>
                  </a:lnTo>
                  <a:lnTo>
                    <a:pt x="3596640" y="224409"/>
                  </a:lnTo>
                  <a:lnTo>
                    <a:pt x="3588639" y="167894"/>
                  </a:lnTo>
                  <a:close/>
                </a:path>
                <a:path w="4785359" h="805179">
                  <a:moveTo>
                    <a:pt x="3192526" y="223774"/>
                  </a:moveTo>
                  <a:lnTo>
                    <a:pt x="2966085" y="255778"/>
                  </a:lnTo>
                  <a:lnTo>
                    <a:pt x="2974086" y="312293"/>
                  </a:lnTo>
                  <a:lnTo>
                    <a:pt x="3200527" y="280416"/>
                  </a:lnTo>
                  <a:lnTo>
                    <a:pt x="3192526" y="223774"/>
                  </a:lnTo>
                  <a:close/>
                </a:path>
                <a:path w="4785359" h="805179">
                  <a:moveTo>
                    <a:pt x="2796413" y="279781"/>
                  </a:moveTo>
                  <a:lnTo>
                    <a:pt x="2569972" y="311658"/>
                  </a:lnTo>
                  <a:lnTo>
                    <a:pt x="2577973" y="368300"/>
                  </a:lnTo>
                  <a:lnTo>
                    <a:pt x="2804414" y="336296"/>
                  </a:lnTo>
                  <a:lnTo>
                    <a:pt x="2796413" y="279781"/>
                  </a:lnTo>
                  <a:close/>
                </a:path>
                <a:path w="4785359" h="805179">
                  <a:moveTo>
                    <a:pt x="2400300" y="335661"/>
                  </a:moveTo>
                  <a:lnTo>
                    <a:pt x="2173859" y="367665"/>
                  </a:lnTo>
                  <a:lnTo>
                    <a:pt x="2181860" y="424180"/>
                  </a:lnTo>
                  <a:lnTo>
                    <a:pt x="2408301" y="392303"/>
                  </a:lnTo>
                  <a:lnTo>
                    <a:pt x="2400300" y="335661"/>
                  </a:lnTo>
                  <a:close/>
                </a:path>
                <a:path w="4785359" h="805179">
                  <a:moveTo>
                    <a:pt x="2004187" y="391668"/>
                  </a:moveTo>
                  <a:lnTo>
                    <a:pt x="1777745" y="423544"/>
                  </a:lnTo>
                  <a:lnTo>
                    <a:pt x="1785746" y="480187"/>
                  </a:lnTo>
                  <a:lnTo>
                    <a:pt x="2012188" y="448183"/>
                  </a:lnTo>
                  <a:lnTo>
                    <a:pt x="2004187" y="391668"/>
                  </a:lnTo>
                  <a:close/>
                </a:path>
                <a:path w="4785359" h="805179">
                  <a:moveTo>
                    <a:pt x="1608074" y="447548"/>
                  </a:moveTo>
                  <a:lnTo>
                    <a:pt x="1381633" y="479552"/>
                  </a:lnTo>
                  <a:lnTo>
                    <a:pt x="1389633" y="536067"/>
                  </a:lnTo>
                  <a:lnTo>
                    <a:pt x="1615948" y="504190"/>
                  </a:lnTo>
                  <a:lnTo>
                    <a:pt x="1608074" y="447548"/>
                  </a:lnTo>
                  <a:close/>
                </a:path>
                <a:path w="4785359" h="805179">
                  <a:moveTo>
                    <a:pt x="1211833" y="503555"/>
                  </a:moveTo>
                  <a:lnTo>
                    <a:pt x="985519" y="535432"/>
                  </a:lnTo>
                  <a:lnTo>
                    <a:pt x="993520" y="592074"/>
                  </a:lnTo>
                  <a:lnTo>
                    <a:pt x="1219835" y="560069"/>
                  </a:lnTo>
                  <a:lnTo>
                    <a:pt x="1211833" y="503555"/>
                  </a:lnTo>
                  <a:close/>
                </a:path>
                <a:path w="4785359" h="805179">
                  <a:moveTo>
                    <a:pt x="815720" y="559435"/>
                  </a:moveTo>
                  <a:lnTo>
                    <a:pt x="589407" y="591438"/>
                  </a:lnTo>
                  <a:lnTo>
                    <a:pt x="597407" y="647954"/>
                  </a:lnTo>
                  <a:lnTo>
                    <a:pt x="823721" y="616077"/>
                  </a:lnTo>
                  <a:lnTo>
                    <a:pt x="815720" y="559435"/>
                  </a:lnTo>
                  <a:close/>
                </a:path>
                <a:path w="4785359" h="805179">
                  <a:moveTo>
                    <a:pt x="263017" y="522097"/>
                  </a:moveTo>
                  <a:lnTo>
                    <a:pt x="0" y="703453"/>
                  </a:lnTo>
                  <a:lnTo>
                    <a:pt x="302894" y="805053"/>
                  </a:lnTo>
                  <a:lnTo>
                    <a:pt x="287502" y="695833"/>
                  </a:lnTo>
                  <a:lnTo>
                    <a:pt x="258699" y="695833"/>
                  </a:lnTo>
                  <a:lnTo>
                    <a:pt x="250698" y="639191"/>
                  </a:lnTo>
                  <a:lnTo>
                    <a:pt x="278959" y="635217"/>
                  </a:lnTo>
                  <a:lnTo>
                    <a:pt x="263017" y="522097"/>
                  </a:lnTo>
                  <a:close/>
                </a:path>
                <a:path w="4785359" h="805179">
                  <a:moveTo>
                    <a:pt x="278959" y="635217"/>
                  </a:moveTo>
                  <a:lnTo>
                    <a:pt x="250698" y="639191"/>
                  </a:lnTo>
                  <a:lnTo>
                    <a:pt x="258699" y="695833"/>
                  </a:lnTo>
                  <a:lnTo>
                    <a:pt x="286939" y="691841"/>
                  </a:lnTo>
                  <a:lnTo>
                    <a:pt x="278959" y="635217"/>
                  </a:lnTo>
                  <a:close/>
                </a:path>
                <a:path w="4785359" h="805179">
                  <a:moveTo>
                    <a:pt x="286939" y="691841"/>
                  </a:moveTo>
                  <a:lnTo>
                    <a:pt x="258699" y="695833"/>
                  </a:lnTo>
                  <a:lnTo>
                    <a:pt x="287502" y="695833"/>
                  </a:lnTo>
                  <a:lnTo>
                    <a:pt x="286939" y="691841"/>
                  </a:lnTo>
                  <a:close/>
                </a:path>
                <a:path w="4785359" h="805179">
                  <a:moveTo>
                    <a:pt x="419607" y="615442"/>
                  </a:moveTo>
                  <a:lnTo>
                    <a:pt x="278959" y="635217"/>
                  </a:lnTo>
                  <a:lnTo>
                    <a:pt x="286939" y="691841"/>
                  </a:lnTo>
                  <a:lnTo>
                    <a:pt x="427608" y="671957"/>
                  </a:lnTo>
                  <a:lnTo>
                    <a:pt x="419607" y="615442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8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58240" y="2339339"/>
              <a:ext cx="737616" cy="996696"/>
            </a:xfrm>
            <a:prstGeom prst="rect">
              <a:avLst/>
            </a:prstGeom>
          </p:spPr>
        </p:pic>
        <p:pic>
          <p:nvPicPr>
            <p:cNvPr id="19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96340" y="4425695"/>
              <a:ext cx="612647" cy="580644"/>
            </a:xfrm>
            <a:prstGeom prst="rect">
              <a:avLst/>
            </a:prstGeom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46" y="3723884"/>
            <a:ext cx="79613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object 6"/>
          <p:cNvSpPr txBox="1">
            <a:spLocks/>
          </p:cNvSpPr>
          <p:nvPr/>
        </p:nvSpPr>
        <p:spPr>
          <a:xfrm>
            <a:off x="1187636" y="292897"/>
            <a:ext cx="3966845" cy="32380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lvl1pPr>
              <a:defRPr sz="2000" b="0" i="0">
                <a:solidFill>
                  <a:srgbClr val="404040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1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«ОБРАТНАЯ</a:t>
            </a:r>
            <a:r>
              <a:rPr kumimoji="0" lang="ru-RU" sz="2000" b="0" i="0" u="none" strike="noStrike" kern="0" cap="none" spc="-5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 </a:t>
            </a:r>
            <a:r>
              <a:rPr kumimoji="0" lang="ru-RU" sz="2000" b="0" i="0" u="none" strike="noStrike" kern="0" cap="none" spc="15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ВОЛНА»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 </a:t>
            </a:r>
            <a:r>
              <a:rPr kumimoji="0" lang="ru-RU" sz="2000" b="0" i="0" u="none" strike="noStrike" kern="0" cap="none" spc="1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ДЖ.БИГГСА</a:t>
            </a:r>
            <a:endParaRPr kumimoji="0" lang="ru-RU" sz="2000" b="0" i="0" u="none" strike="noStrike" kern="0" cap="none" spc="1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ahoma"/>
              <a:ea typeface="+mj-e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172358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7504" y="123480"/>
            <a:ext cx="8928992" cy="4896544"/>
          </a:xfrm>
          <a:prstGeom prst="rect">
            <a:avLst/>
          </a:prstGeom>
          <a:noFill/>
          <a:ln w="38100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74600">
                  <a:srgbClr val="D1DCF1"/>
                </a:gs>
                <a:gs pos="29600">
                  <a:srgbClr val="B2C6E9"/>
                </a:gs>
                <a:gs pos="54000">
                  <a:schemeClr val="accent4">
                    <a:lumMod val="60000"/>
                    <a:lumOff val="40000"/>
                    <a:alpha val="57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42ED2-A8A8-4456-B61E-728A92289659}" type="slidenum">
              <a:rPr lang="ru-RU" smtClean="0"/>
              <a:t>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3392016" cy="273844"/>
          </a:xfrm>
        </p:spPr>
        <p:txBody>
          <a:bodyPr/>
          <a:lstStyle/>
          <a:p>
            <a:r>
              <a:rPr lang="ru-RU" dirty="0" smtClean="0"/>
              <a:t>ГАПОУ РБ "Уфимский медицинский колледж"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76" t="2401" r="37816" b="50000"/>
          <a:stretch>
            <a:fillRect/>
          </a:stretch>
        </p:blipFill>
        <p:spPr>
          <a:xfrm>
            <a:off x="107506" y="123480"/>
            <a:ext cx="814449" cy="1008112"/>
          </a:xfrm>
          <a:prstGeom prst="rect">
            <a:avLst/>
          </a:prstGeom>
        </p:spPr>
      </p:pic>
      <p:sp>
        <p:nvSpPr>
          <p:cNvPr id="12" name="object 7"/>
          <p:cNvSpPr txBox="1"/>
          <p:nvPr/>
        </p:nvSpPr>
        <p:spPr>
          <a:xfrm>
            <a:off x="943900" y="771556"/>
            <a:ext cx="7407909" cy="3097643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29565" marR="5080" indent="-317500">
              <a:lnSpc>
                <a:spcPts val="2160"/>
              </a:lnSpc>
              <a:spcBef>
                <a:spcPts val="375"/>
              </a:spcBef>
              <a:buChar char="•"/>
              <a:tabLst>
                <a:tab pos="329565" algn="l"/>
                <a:tab pos="330200" algn="l"/>
              </a:tabLst>
            </a:pPr>
            <a:r>
              <a:rPr sz="1200" spc="-60" dirty="0">
                <a:latin typeface="Microsoft Sans Serif"/>
                <a:cs typeface="Microsoft Sans Serif"/>
              </a:rPr>
              <a:t>Какую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новую</a:t>
            </a:r>
            <a:r>
              <a:rPr sz="1200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информацию</a:t>
            </a:r>
            <a:r>
              <a:rPr sz="1200" spc="-15" dirty="0">
                <a:latin typeface="Microsoft Sans Serif"/>
                <a:cs typeface="Microsoft Sans Serif"/>
              </a:rPr>
              <a:t> (знания)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необходимо</a:t>
            </a:r>
            <a:r>
              <a:rPr sz="1200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найти, </a:t>
            </a:r>
            <a:r>
              <a:rPr sz="120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проанализировать, </a:t>
            </a:r>
            <a:r>
              <a:rPr sz="1200" spc="-5" dirty="0">
                <a:latin typeface="Microsoft Sans Serif"/>
                <a:cs typeface="Microsoft Sans Serif"/>
              </a:rPr>
              <a:t>объяснить, </a:t>
            </a:r>
            <a:r>
              <a:rPr sz="1200" spc="-10" dirty="0">
                <a:latin typeface="Microsoft Sans Serif"/>
                <a:cs typeface="Microsoft Sans Serif"/>
              </a:rPr>
              <a:t>систематизировать, </a:t>
            </a:r>
            <a:r>
              <a:rPr sz="1200" dirty="0">
                <a:latin typeface="Microsoft Sans Serif"/>
                <a:cs typeface="Microsoft Sans Serif"/>
              </a:rPr>
              <a:t>усвоить </a:t>
            </a:r>
            <a:r>
              <a:rPr sz="1200" spc="-52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обучающимся?</a:t>
            </a:r>
            <a:endParaRPr sz="1200" dirty="0">
              <a:latin typeface="Microsoft Sans Serif"/>
              <a:cs typeface="Microsoft Sans Serif"/>
            </a:endParaRPr>
          </a:p>
          <a:p>
            <a:pPr marL="329565" marR="908685" indent="-317500">
              <a:lnSpc>
                <a:spcPts val="2160"/>
              </a:lnSpc>
              <a:spcBef>
                <a:spcPts val="1200"/>
              </a:spcBef>
              <a:buChar char="•"/>
              <a:tabLst>
                <a:tab pos="329565" algn="l"/>
                <a:tab pos="330200" algn="l"/>
              </a:tabLst>
            </a:pPr>
            <a:r>
              <a:rPr sz="1200" spc="-60" dirty="0">
                <a:latin typeface="Microsoft Sans Serif"/>
                <a:cs typeface="Microsoft Sans Serif"/>
              </a:rPr>
              <a:t>Какие</a:t>
            </a:r>
            <a:r>
              <a:rPr sz="1200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знания,</a:t>
            </a:r>
            <a:r>
              <a:rPr sz="1200" spc="-1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умения</a:t>
            </a:r>
            <a:r>
              <a:rPr sz="120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необходимо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spc="-30" dirty="0">
                <a:latin typeface="Microsoft Sans Serif"/>
                <a:cs typeface="Microsoft Sans Serif"/>
              </a:rPr>
              <a:t>закрепить</a:t>
            </a:r>
            <a:r>
              <a:rPr sz="1200" spc="-1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в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ходе </a:t>
            </a:r>
            <a:r>
              <a:rPr sz="1200" spc="-51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самостоятельной</a:t>
            </a:r>
            <a:r>
              <a:rPr sz="1200" spc="-40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работы?</a:t>
            </a:r>
            <a:endParaRPr sz="1200" dirty="0">
              <a:latin typeface="Microsoft Sans Serif"/>
              <a:cs typeface="Microsoft Sans Serif"/>
            </a:endParaRPr>
          </a:p>
          <a:p>
            <a:pPr marL="329565" marR="353060" indent="-317500">
              <a:lnSpc>
                <a:spcPts val="2160"/>
              </a:lnSpc>
              <a:spcBef>
                <a:spcPts val="1200"/>
              </a:spcBef>
              <a:buChar char="•"/>
              <a:tabLst>
                <a:tab pos="329565" algn="l"/>
                <a:tab pos="330200" algn="l"/>
              </a:tabLst>
            </a:pPr>
            <a:r>
              <a:rPr sz="1200" spc="-60" dirty="0">
                <a:latin typeface="Microsoft Sans Serif"/>
                <a:cs typeface="Microsoft Sans Serif"/>
              </a:rPr>
              <a:t>Какие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предметные</a:t>
            </a:r>
            <a:r>
              <a:rPr sz="1200" dirty="0">
                <a:latin typeface="Microsoft Sans Serif"/>
                <a:cs typeface="Microsoft Sans Serif"/>
              </a:rPr>
              <a:t> /</a:t>
            </a:r>
            <a:r>
              <a:rPr sz="1200" spc="20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профессиональные</a:t>
            </a:r>
            <a:r>
              <a:rPr sz="1200" spc="-10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знания,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умения, </a:t>
            </a:r>
            <a:r>
              <a:rPr sz="1200" spc="-515" dirty="0">
                <a:latin typeface="Microsoft Sans Serif"/>
                <a:cs typeface="Microsoft Sans Serif"/>
              </a:rPr>
              <a:t> </a:t>
            </a:r>
            <a:r>
              <a:rPr sz="1200" spc="-25" dirty="0">
                <a:latin typeface="Microsoft Sans Serif"/>
                <a:cs typeface="Microsoft Sans Serif"/>
              </a:rPr>
              <a:t>компетенции</a:t>
            </a:r>
            <a:r>
              <a:rPr sz="1200" spc="-10" dirty="0">
                <a:latin typeface="Microsoft Sans Serif"/>
                <a:cs typeface="Microsoft Sans Serif"/>
              </a:rPr>
              <a:t> необходимо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применить</a:t>
            </a:r>
            <a:r>
              <a:rPr sz="1200" spc="-10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при</a:t>
            </a:r>
            <a:r>
              <a:rPr sz="1200" spc="1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выполнении </a:t>
            </a:r>
            <a:r>
              <a:rPr sz="1200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заданий?</a:t>
            </a:r>
            <a:endParaRPr sz="1200" dirty="0">
              <a:latin typeface="Microsoft Sans Serif"/>
              <a:cs typeface="Microsoft Sans Serif"/>
            </a:endParaRPr>
          </a:p>
          <a:p>
            <a:pPr marL="329565" indent="-317500">
              <a:lnSpc>
                <a:spcPct val="100000"/>
              </a:lnSpc>
              <a:spcBef>
                <a:spcPts val="935"/>
              </a:spcBef>
              <a:buChar char="•"/>
              <a:tabLst>
                <a:tab pos="329565" algn="l"/>
                <a:tab pos="330200" algn="l"/>
              </a:tabLst>
            </a:pPr>
            <a:r>
              <a:rPr sz="1200" spc="-60" dirty="0">
                <a:latin typeface="Microsoft Sans Serif"/>
                <a:cs typeface="Microsoft Sans Serif"/>
              </a:rPr>
              <a:t>Какой</a:t>
            </a:r>
            <a:r>
              <a:rPr sz="1200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тип</a:t>
            </a:r>
            <a:r>
              <a:rPr sz="1200" spc="20" dirty="0">
                <a:latin typeface="Microsoft Sans Serif"/>
                <a:cs typeface="Microsoft Sans Serif"/>
              </a:rPr>
              <a:t> </a:t>
            </a:r>
            <a:r>
              <a:rPr sz="1200" spc="-25" dirty="0">
                <a:latin typeface="Microsoft Sans Serif"/>
                <a:cs typeface="Microsoft Sans Serif"/>
              </a:rPr>
              <a:t>задач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/ </a:t>
            </a:r>
            <a:r>
              <a:rPr sz="1200" spc="-20" dirty="0">
                <a:latin typeface="Microsoft Sans Serif"/>
                <a:cs typeface="Microsoft Sans Serif"/>
              </a:rPr>
              <a:t>заданий</a:t>
            </a:r>
            <a:r>
              <a:rPr sz="1200" spc="-10" dirty="0">
                <a:latin typeface="Microsoft Sans Serif"/>
                <a:cs typeface="Microsoft Sans Serif"/>
              </a:rPr>
              <a:t> необходимо</a:t>
            </a:r>
            <a:r>
              <a:rPr sz="1200" spc="-1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отработать?</a:t>
            </a:r>
            <a:endParaRPr sz="1200" dirty="0">
              <a:latin typeface="Microsoft Sans Serif"/>
              <a:cs typeface="Microsoft Sans Serif"/>
            </a:endParaRPr>
          </a:p>
          <a:p>
            <a:pPr marL="329565" indent="-317500">
              <a:lnSpc>
                <a:spcPts val="2280"/>
              </a:lnSpc>
              <a:spcBef>
                <a:spcPts val="955"/>
              </a:spcBef>
              <a:buChar char="•"/>
              <a:tabLst>
                <a:tab pos="329565" algn="l"/>
                <a:tab pos="330200" algn="l"/>
              </a:tabLst>
            </a:pPr>
            <a:r>
              <a:rPr sz="1200" spc="-60" dirty="0">
                <a:latin typeface="Microsoft Sans Serif"/>
                <a:cs typeface="Microsoft Sans Serif"/>
              </a:rPr>
              <a:t>Какие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spc="-30" dirty="0">
                <a:latin typeface="Microsoft Sans Serif"/>
                <a:cs typeface="Microsoft Sans Serif"/>
              </a:rPr>
              <a:t>практически </a:t>
            </a:r>
            <a:r>
              <a:rPr sz="1200" spc="-25" dirty="0">
                <a:latin typeface="Microsoft Sans Serif"/>
                <a:cs typeface="Microsoft Sans Serif"/>
              </a:rPr>
              <a:t>значимые продукты</a:t>
            </a:r>
            <a:endParaRPr sz="1200" dirty="0">
              <a:latin typeface="Microsoft Sans Serif"/>
              <a:cs typeface="Microsoft Sans Serif"/>
            </a:endParaRPr>
          </a:p>
          <a:p>
            <a:pPr marL="329565">
              <a:lnSpc>
                <a:spcPts val="2280"/>
              </a:lnSpc>
            </a:pPr>
            <a:r>
              <a:rPr sz="1200" spc="-10" dirty="0">
                <a:latin typeface="Microsoft Sans Serif"/>
                <a:cs typeface="Microsoft Sans Serif"/>
              </a:rPr>
              <a:t>необходимо</a:t>
            </a:r>
            <a:r>
              <a:rPr sz="1200" spc="-2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получить?</a:t>
            </a:r>
            <a:endParaRPr sz="1200" dirty="0">
              <a:latin typeface="Microsoft Sans Serif"/>
              <a:cs typeface="Microsoft Sans Serif"/>
            </a:endParaRPr>
          </a:p>
          <a:p>
            <a:pPr marL="329565" indent="-317500">
              <a:lnSpc>
                <a:spcPct val="100000"/>
              </a:lnSpc>
              <a:spcBef>
                <a:spcPts val="965"/>
              </a:spcBef>
              <a:buChar char="•"/>
              <a:tabLst>
                <a:tab pos="329565" algn="l"/>
                <a:tab pos="330200" algn="l"/>
              </a:tabLst>
            </a:pPr>
            <a:r>
              <a:rPr sz="1200" spc="-5" dirty="0">
                <a:latin typeface="Microsoft Sans Serif"/>
                <a:cs typeface="Microsoft Sans Serif"/>
              </a:rPr>
              <a:t>И</a:t>
            </a:r>
            <a:r>
              <a:rPr sz="1200" spc="-20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т.д.</a:t>
            </a:r>
            <a:endParaRPr sz="1200" dirty="0">
              <a:latin typeface="Microsoft Sans Serif"/>
              <a:cs typeface="Microsoft Sans Serif"/>
            </a:endParaRPr>
          </a:p>
        </p:txBody>
      </p:sp>
      <p:pic>
        <p:nvPicPr>
          <p:cNvPr id="13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94185" y="3147820"/>
            <a:ext cx="2388261" cy="1189169"/>
          </a:xfrm>
          <a:prstGeom prst="rect">
            <a:avLst/>
          </a:prstGeom>
        </p:spPr>
      </p:pic>
      <p:sp>
        <p:nvSpPr>
          <p:cNvPr id="14" name="object 5"/>
          <p:cNvSpPr txBox="1">
            <a:spLocks/>
          </p:cNvSpPr>
          <p:nvPr/>
        </p:nvSpPr>
        <p:spPr>
          <a:xfrm>
            <a:off x="949934" y="312643"/>
            <a:ext cx="6922134" cy="32380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lvl1pPr>
              <a:defRPr sz="2000" b="0" i="0">
                <a:solidFill>
                  <a:srgbClr val="404040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15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ДИАГНОСТИЧНЫЕ</a:t>
            </a:r>
            <a:r>
              <a:rPr kumimoji="0" lang="ru-RU" sz="2000" b="0" i="0" u="none" strike="noStrike" kern="0" cap="none" spc="35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 </a:t>
            </a:r>
            <a:r>
              <a:rPr kumimoji="0" lang="ru-RU" sz="2000" b="0" i="0" u="none" strike="noStrike" kern="0" cap="none" spc="15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ЦЕЛИ</a:t>
            </a:r>
            <a:r>
              <a:rPr kumimoji="0" lang="ru-RU" sz="2000" b="0" i="0" u="none" strike="noStrike" kern="0" cap="none" spc="-1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 </a:t>
            </a:r>
            <a:r>
              <a:rPr kumimoji="0" lang="ru-RU" sz="2000" b="0" i="0" u="none" strike="noStrike" kern="0" cap="none" spc="15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МОГУТ</a:t>
            </a:r>
            <a:r>
              <a:rPr kumimoji="0" lang="ru-RU" sz="2000" b="0" i="0" u="none" strike="noStrike" kern="0" cap="none" spc="1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 </a:t>
            </a:r>
            <a:r>
              <a:rPr kumimoji="0" lang="ru-RU" sz="2000" b="0" i="0" u="none" strike="noStrike" kern="0" cap="none" spc="15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ОТВЕЧАТЬ НА</a:t>
            </a:r>
            <a:r>
              <a:rPr kumimoji="0" lang="ru-RU" sz="2000" b="0" i="0" u="none" strike="noStrike" kern="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 </a:t>
            </a:r>
            <a:r>
              <a:rPr kumimoji="0" lang="ru-RU" sz="2000" b="0" i="0" u="none" strike="noStrike" kern="0" cap="none" spc="1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ВОПРОСЫ:</a:t>
            </a:r>
            <a:endParaRPr kumimoji="0" lang="ru-RU" sz="2000" b="0" i="0" u="none" strike="noStrike" kern="0" cap="none" spc="1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ahoma"/>
              <a:ea typeface="+mj-e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754801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7504" y="123480"/>
            <a:ext cx="8928992" cy="4896544"/>
          </a:xfrm>
          <a:prstGeom prst="rect">
            <a:avLst/>
          </a:prstGeom>
          <a:noFill/>
          <a:ln w="38100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74600">
                  <a:srgbClr val="D1DCF1"/>
                </a:gs>
                <a:gs pos="29600">
                  <a:srgbClr val="B2C6E9"/>
                </a:gs>
                <a:gs pos="54000">
                  <a:schemeClr val="accent4">
                    <a:lumMod val="60000"/>
                    <a:lumOff val="40000"/>
                    <a:alpha val="57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42ED2-A8A8-4456-B61E-728A92289659}" type="slidenum">
              <a:rPr lang="ru-RU" smtClean="0"/>
              <a:t>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3392016" cy="273844"/>
          </a:xfrm>
        </p:spPr>
        <p:txBody>
          <a:bodyPr/>
          <a:lstStyle/>
          <a:p>
            <a:r>
              <a:rPr lang="ru-RU" dirty="0" smtClean="0"/>
              <a:t>ГАПОУ РБ "Уфимский медицинский колледж"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76" t="2401" r="37816" b="50000"/>
          <a:stretch>
            <a:fillRect/>
          </a:stretch>
        </p:blipFill>
        <p:spPr>
          <a:xfrm>
            <a:off x="107506" y="123480"/>
            <a:ext cx="814449" cy="1008112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747835" y="1131592"/>
            <a:ext cx="8043545" cy="15311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834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1200" b="1" spc="-15" dirty="0">
                <a:solidFill>
                  <a:srgbClr val="006666"/>
                </a:solidFill>
                <a:latin typeface="Calibri"/>
                <a:cs typeface="Calibri"/>
              </a:rPr>
              <a:t>ПРОБЛЕМАТИЗАЦИЯ</a:t>
            </a:r>
            <a:r>
              <a:rPr sz="1200" spc="-15" dirty="0">
                <a:latin typeface="Calibri"/>
                <a:cs typeface="Calibri"/>
              </a:rPr>
              <a:t>,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побуждающая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обучающихся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к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активной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мыслительной </a:t>
            </a:r>
            <a:r>
              <a:rPr sz="1200" spc="-39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деятельности</a:t>
            </a:r>
            <a:endParaRPr sz="1200" dirty="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800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1200" b="1" spc="-15" dirty="0">
                <a:solidFill>
                  <a:srgbClr val="006666"/>
                </a:solidFill>
                <a:latin typeface="Calibri"/>
                <a:cs typeface="Calibri"/>
              </a:rPr>
              <a:t>ПОИСКОВЫЙ</a:t>
            </a:r>
            <a:r>
              <a:rPr sz="1200" b="1" spc="10" dirty="0">
                <a:solidFill>
                  <a:srgbClr val="006666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006666"/>
                </a:solidFill>
                <a:latin typeface="Calibri"/>
                <a:cs typeface="Calibri"/>
              </a:rPr>
              <a:t>ХАРАКТЕР </a:t>
            </a:r>
            <a:r>
              <a:rPr sz="1200" b="1" spc="-25" dirty="0">
                <a:solidFill>
                  <a:srgbClr val="006666"/>
                </a:solidFill>
                <a:latin typeface="Calibri"/>
                <a:cs typeface="Calibri"/>
              </a:rPr>
              <a:t>ЗАДАЧ</a:t>
            </a:r>
            <a:endParaRPr sz="1200" dirty="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805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1200" b="1" spc="-10" dirty="0">
                <a:solidFill>
                  <a:srgbClr val="006666"/>
                </a:solidFill>
                <a:latin typeface="Calibri"/>
                <a:cs typeface="Calibri"/>
              </a:rPr>
              <a:t>ИНТЕРАКТИВНОСТЬ</a:t>
            </a:r>
            <a:r>
              <a:rPr sz="1200" spc="-10" dirty="0">
                <a:latin typeface="Calibri"/>
                <a:cs typeface="Calibri"/>
              </a:rPr>
              <a:t>,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обеспечение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возможностей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для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диалога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и </a:t>
            </a:r>
            <a:r>
              <a:rPr sz="1200" spc="-10" dirty="0">
                <a:latin typeface="Calibri"/>
                <a:cs typeface="Calibri"/>
              </a:rPr>
              <a:t>«полилога»,</a:t>
            </a:r>
            <a:endParaRPr sz="1200" dirty="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5"/>
              </a:spcBef>
            </a:pPr>
            <a:r>
              <a:rPr sz="1200" spc="-5" dirty="0">
                <a:latin typeface="Calibri"/>
                <a:cs typeface="Calibri"/>
              </a:rPr>
              <a:t>разнообразных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взаимных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коммуникаций</a:t>
            </a:r>
            <a:endParaRPr sz="1200" dirty="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790"/>
              </a:spcBef>
              <a:buAutoNum type="arabicPeriod" startAt="4"/>
              <a:tabLst>
                <a:tab pos="469900" algn="l"/>
                <a:tab pos="470534" algn="l"/>
              </a:tabLst>
            </a:pPr>
            <a:r>
              <a:rPr sz="1200" b="1" spc="-10" dirty="0">
                <a:solidFill>
                  <a:srgbClr val="006666"/>
                </a:solidFill>
                <a:latin typeface="Calibri"/>
                <a:cs typeface="Calibri"/>
              </a:rPr>
              <a:t>ГРУППОВЫЕ,</a:t>
            </a:r>
            <a:r>
              <a:rPr sz="1200" b="1" spc="15" dirty="0">
                <a:solidFill>
                  <a:srgbClr val="006666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006666"/>
                </a:solidFill>
                <a:latin typeface="Calibri"/>
                <a:cs typeface="Calibri"/>
              </a:rPr>
              <a:t>КОМАНДНЫЕ </a:t>
            </a:r>
            <a:r>
              <a:rPr sz="1200" b="1" dirty="0">
                <a:solidFill>
                  <a:srgbClr val="006666"/>
                </a:solidFill>
                <a:latin typeface="Calibri"/>
                <a:cs typeface="Calibri"/>
              </a:rPr>
              <a:t>ФОРМЫ</a:t>
            </a:r>
            <a:r>
              <a:rPr sz="1200" b="1" spc="-5" dirty="0">
                <a:solidFill>
                  <a:srgbClr val="006666"/>
                </a:solidFill>
                <a:latin typeface="Calibri"/>
                <a:cs typeface="Calibri"/>
              </a:rPr>
              <a:t> </a:t>
            </a:r>
            <a:r>
              <a:rPr sz="1200" b="1" spc="-25" dirty="0">
                <a:solidFill>
                  <a:srgbClr val="006666"/>
                </a:solidFill>
                <a:latin typeface="Calibri"/>
                <a:cs typeface="Calibri"/>
              </a:rPr>
              <a:t>РАБОТЫ</a:t>
            </a:r>
            <a:endParaRPr sz="1200" dirty="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805"/>
              </a:spcBef>
              <a:buAutoNum type="arabicPeriod" startAt="4"/>
              <a:tabLst>
                <a:tab pos="469900" algn="l"/>
                <a:tab pos="470534" algn="l"/>
              </a:tabLst>
            </a:pPr>
            <a:r>
              <a:rPr sz="1200" b="1" spc="-5" dirty="0">
                <a:solidFill>
                  <a:srgbClr val="006666"/>
                </a:solidFill>
                <a:latin typeface="Calibri"/>
                <a:cs typeface="Calibri"/>
              </a:rPr>
              <a:t>ПОЗИТИВНАЯ,</a:t>
            </a:r>
            <a:r>
              <a:rPr sz="1200" b="1" spc="-10" dirty="0">
                <a:solidFill>
                  <a:srgbClr val="006666"/>
                </a:solidFill>
                <a:latin typeface="Calibri"/>
                <a:cs typeface="Calibri"/>
              </a:rPr>
              <a:t> </a:t>
            </a:r>
            <a:r>
              <a:rPr sz="1200" b="1" spc="-25" dirty="0">
                <a:solidFill>
                  <a:srgbClr val="006666"/>
                </a:solidFill>
                <a:latin typeface="Calibri"/>
                <a:cs typeface="Calibri"/>
              </a:rPr>
              <a:t>ОТКРЫТАЯ</a:t>
            </a:r>
            <a:r>
              <a:rPr sz="1200" b="1" spc="5" dirty="0">
                <a:solidFill>
                  <a:srgbClr val="006666"/>
                </a:solidFill>
                <a:latin typeface="Calibri"/>
                <a:cs typeface="Calibri"/>
              </a:rPr>
              <a:t> </a:t>
            </a:r>
            <a:r>
              <a:rPr sz="1200" b="1" spc="-30" dirty="0">
                <a:solidFill>
                  <a:srgbClr val="006666"/>
                </a:solidFill>
                <a:latin typeface="Calibri"/>
                <a:cs typeface="Calibri"/>
              </a:rPr>
              <a:t>АТМОСФЕРА</a:t>
            </a:r>
            <a:r>
              <a:rPr sz="1200" b="1" spc="-20" dirty="0">
                <a:solidFill>
                  <a:srgbClr val="006666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6666"/>
                </a:solidFill>
                <a:latin typeface="Calibri"/>
                <a:cs typeface="Calibri"/>
              </a:rPr>
              <a:t>+</a:t>
            </a:r>
            <a:r>
              <a:rPr sz="1200" b="1" spc="-10" dirty="0">
                <a:solidFill>
                  <a:srgbClr val="006666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006666"/>
                </a:solidFill>
                <a:latin typeface="Calibri"/>
                <a:cs typeface="Calibri"/>
              </a:rPr>
              <a:t>ПРАВО</a:t>
            </a:r>
            <a:r>
              <a:rPr sz="1200" b="1" spc="-5" dirty="0">
                <a:solidFill>
                  <a:srgbClr val="006666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6666"/>
                </a:solidFill>
                <a:latin typeface="Calibri"/>
                <a:cs typeface="Calibri"/>
              </a:rPr>
              <a:t>НА</a:t>
            </a:r>
            <a:r>
              <a:rPr sz="1200" b="1" spc="-5" dirty="0">
                <a:solidFill>
                  <a:srgbClr val="006666"/>
                </a:solidFill>
                <a:latin typeface="Calibri"/>
                <a:cs typeface="Calibri"/>
              </a:rPr>
              <a:t> ОШИБКУ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1" name="object 5"/>
          <p:cNvSpPr txBox="1">
            <a:spLocks/>
          </p:cNvSpPr>
          <p:nvPr/>
        </p:nvSpPr>
        <p:spPr>
          <a:xfrm>
            <a:off x="899597" y="555532"/>
            <a:ext cx="8002905" cy="32380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lvl1pPr>
              <a:defRPr sz="2000" b="0" i="0">
                <a:solidFill>
                  <a:srgbClr val="404040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1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СОВРЕМЕННЫЕ</a:t>
            </a:r>
            <a:r>
              <a:rPr kumimoji="0" lang="ru-RU" sz="2000" b="0" i="0" u="none" strike="noStrike" kern="0" cap="none" spc="4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 </a:t>
            </a:r>
            <a:r>
              <a:rPr kumimoji="0" lang="ru-RU" sz="2000" b="0" i="0" u="none" strike="noStrike" kern="0" cap="none" spc="15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ПЕДАГОГИЕСКИЕ</a:t>
            </a:r>
            <a:r>
              <a:rPr kumimoji="0" lang="ru-RU" sz="2000" b="0" i="0" u="none" strike="noStrike" kern="0" cap="none" spc="1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 </a:t>
            </a:r>
            <a:r>
              <a:rPr kumimoji="0" lang="ru-RU" sz="2000" b="0" i="0" u="none" strike="noStrike" kern="0" cap="none" spc="15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ТЕХНОЛОГИИ:</a:t>
            </a:r>
            <a:r>
              <a:rPr kumimoji="0" lang="ru-RU" sz="2000" b="0" i="0" u="none" strike="noStrike" kern="0" cap="none" spc="5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 </a:t>
            </a:r>
            <a:r>
              <a:rPr kumimoji="0" lang="ru-RU" sz="2000" b="0" i="0" u="none" strike="noStrike" kern="0" cap="none" spc="15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В ЧЁМ</a:t>
            </a:r>
            <a:r>
              <a:rPr kumimoji="0" lang="ru-RU" sz="2000" b="0" i="0" u="none" strike="noStrike" kern="0" cap="none" spc="1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 «ФИШКА»?</a:t>
            </a:r>
            <a:endParaRPr kumimoji="0" lang="ru-RU" sz="2000" b="0" i="0" u="none" strike="noStrike" kern="0" cap="none" spc="1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ahoma"/>
              <a:ea typeface="+mj-ea"/>
              <a:cs typeface="Tahoma"/>
            </a:endParaRPr>
          </a:p>
        </p:txBody>
      </p:sp>
      <p:sp>
        <p:nvSpPr>
          <p:cNvPr id="12" name="object 7"/>
          <p:cNvSpPr txBox="1"/>
          <p:nvPr/>
        </p:nvSpPr>
        <p:spPr>
          <a:xfrm>
            <a:off x="339648" y="2787780"/>
            <a:ext cx="38862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6600"/>
                </a:solidFill>
                <a:latin typeface="Calibri"/>
                <a:cs typeface="Calibri"/>
              </a:rPr>
              <a:t>ФОРМИРУЮЩЕЕ</a:t>
            </a:r>
            <a:r>
              <a:rPr sz="1800" b="1" spc="-20" dirty="0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6600"/>
                </a:solidFill>
                <a:latin typeface="Calibri"/>
                <a:cs typeface="Calibri"/>
              </a:rPr>
              <a:t>ОБУЧЕНИЕ </a:t>
            </a:r>
            <a:r>
              <a:rPr sz="1800" b="1" dirty="0">
                <a:solidFill>
                  <a:srgbClr val="FF6600"/>
                </a:solidFill>
                <a:latin typeface="Calibri"/>
                <a:cs typeface="Calibri"/>
              </a:rPr>
              <a:t>(ТРЕНИНГ)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3" name="object 8"/>
          <p:cNvSpPr txBox="1"/>
          <p:nvPr/>
        </p:nvSpPr>
        <p:spPr>
          <a:xfrm>
            <a:off x="5825722" y="2787780"/>
            <a:ext cx="266827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339933"/>
                </a:solidFill>
                <a:latin typeface="Calibri"/>
                <a:cs typeface="Calibri"/>
              </a:rPr>
              <a:t>РАЗВИВАЮЩЕЕ</a:t>
            </a:r>
            <a:r>
              <a:rPr sz="1800" b="1" spc="-30" dirty="0">
                <a:solidFill>
                  <a:srgbClr val="339933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339933"/>
                </a:solidFill>
                <a:latin typeface="Calibri"/>
                <a:cs typeface="Calibri"/>
              </a:rPr>
              <a:t>ОБУЧЕНИЕ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14" name="object 11"/>
          <p:cNvGrpSpPr/>
          <p:nvPr/>
        </p:nvGrpSpPr>
        <p:grpSpPr>
          <a:xfrm>
            <a:off x="465888" y="3579862"/>
            <a:ext cx="8325484" cy="1141730"/>
            <a:chOff x="248665" y="4794122"/>
            <a:chExt cx="8325484" cy="1141730"/>
          </a:xfrm>
        </p:grpSpPr>
        <p:pic>
          <p:nvPicPr>
            <p:cNvPr id="15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1365" y="5106161"/>
              <a:ext cx="8299704" cy="816863"/>
            </a:xfrm>
            <a:prstGeom prst="rect">
              <a:avLst/>
            </a:prstGeom>
          </p:spPr>
        </p:pic>
        <p:sp>
          <p:nvSpPr>
            <p:cNvPr id="16" name="object 13"/>
            <p:cNvSpPr/>
            <p:nvPr/>
          </p:nvSpPr>
          <p:spPr>
            <a:xfrm>
              <a:off x="261365" y="5106161"/>
              <a:ext cx="8300084" cy="817244"/>
            </a:xfrm>
            <a:custGeom>
              <a:avLst/>
              <a:gdLst/>
              <a:ahLst/>
              <a:cxnLst/>
              <a:rect l="l" t="t" r="r" b="b"/>
              <a:pathLst>
                <a:path w="8300084" h="817245">
                  <a:moveTo>
                    <a:pt x="8299704" y="816863"/>
                  </a:moveTo>
                  <a:lnTo>
                    <a:pt x="8299704" y="0"/>
                  </a:lnTo>
                  <a:lnTo>
                    <a:pt x="0" y="816863"/>
                  </a:lnTo>
                  <a:lnTo>
                    <a:pt x="8299704" y="816863"/>
                  </a:lnTo>
                  <a:close/>
                </a:path>
              </a:pathLst>
            </a:custGeom>
            <a:ln w="25400">
              <a:solidFill>
                <a:srgbClr val="00946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7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1744" y="4794122"/>
              <a:ext cx="6702437" cy="768095"/>
            </a:xfrm>
            <a:prstGeom prst="rect">
              <a:avLst/>
            </a:prstGeom>
          </p:spPr>
        </p:pic>
        <p:sp>
          <p:nvSpPr>
            <p:cNvPr id="18" name="object 15"/>
            <p:cNvSpPr/>
            <p:nvPr/>
          </p:nvSpPr>
          <p:spPr>
            <a:xfrm>
              <a:off x="582625" y="5078475"/>
              <a:ext cx="5621020" cy="638810"/>
            </a:xfrm>
            <a:custGeom>
              <a:avLst/>
              <a:gdLst/>
              <a:ahLst/>
              <a:cxnLst/>
              <a:rect l="l" t="t" r="r" b="b"/>
              <a:pathLst>
                <a:path w="5621020" h="638810">
                  <a:moveTo>
                    <a:pt x="5489709" y="69931"/>
                  </a:moveTo>
                  <a:lnTo>
                    <a:pt x="0" y="600875"/>
                  </a:lnTo>
                  <a:lnTo>
                    <a:pt x="3657" y="638797"/>
                  </a:lnTo>
                  <a:lnTo>
                    <a:pt x="5493453" y="107898"/>
                  </a:lnTo>
                  <a:lnTo>
                    <a:pt x="5506770" y="87503"/>
                  </a:lnTo>
                  <a:lnTo>
                    <a:pt x="5489709" y="69931"/>
                  </a:lnTo>
                  <a:close/>
                </a:path>
                <a:path w="5621020" h="638810">
                  <a:moveTo>
                    <a:pt x="5599762" y="68453"/>
                  </a:moveTo>
                  <a:lnTo>
                    <a:pt x="5504992" y="68453"/>
                  </a:lnTo>
                  <a:lnTo>
                    <a:pt x="5508675" y="106425"/>
                  </a:lnTo>
                  <a:lnTo>
                    <a:pt x="5493453" y="107898"/>
                  </a:lnTo>
                  <a:lnTo>
                    <a:pt x="5440095" y="189611"/>
                  </a:lnTo>
                  <a:lnTo>
                    <a:pt x="5620562" y="76454"/>
                  </a:lnTo>
                  <a:lnTo>
                    <a:pt x="5599762" y="68453"/>
                  </a:lnTo>
                  <a:close/>
                </a:path>
                <a:path w="5621020" h="638810">
                  <a:moveTo>
                    <a:pt x="5504992" y="68453"/>
                  </a:moveTo>
                  <a:lnTo>
                    <a:pt x="5489709" y="69931"/>
                  </a:lnTo>
                  <a:lnTo>
                    <a:pt x="5506770" y="87503"/>
                  </a:lnTo>
                  <a:lnTo>
                    <a:pt x="5493453" y="107898"/>
                  </a:lnTo>
                  <a:lnTo>
                    <a:pt x="5508675" y="106425"/>
                  </a:lnTo>
                  <a:lnTo>
                    <a:pt x="5504992" y="68453"/>
                  </a:lnTo>
                  <a:close/>
                </a:path>
                <a:path w="5621020" h="638810">
                  <a:moveTo>
                    <a:pt x="5421807" y="0"/>
                  </a:moveTo>
                  <a:lnTo>
                    <a:pt x="5489709" y="69931"/>
                  </a:lnTo>
                  <a:lnTo>
                    <a:pt x="5504992" y="68453"/>
                  </a:lnTo>
                  <a:lnTo>
                    <a:pt x="5599762" y="68453"/>
                  </a:lnTo>
                  <a:lnTo>
                    <a:pt x="542180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499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7504" y="123480"/>
            <a:ext cx="8928992" cy="4896544"/>
          </a:xfrm>
          <a:prstGeom prst="rect">
            <a:avLst/>
          </a:prstGeom>
          <a:noFill/>
          <a:ln w="38100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74600">
                  <a:srgbClr val="D1DCF1"/>
                </a:gs>
                <a:gs pos="29600">
                  <a:srgbClr val="B2C6E9"/>
                </a:gs>
                <a:gs pos="54000">
                  <a:schemeClr val="accent4">
                    <a:lumMod val="60000"/>
                    <a:lumOff val="40000"/>
                    <a:alpha val="57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42ED2-A8A8-4456-B61E-728A92289659}" type="slidenum">
              <a:rPr lang="ru-RU" smtClean="0"/>
              <a:t>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3392016" cy="273844"/>
          </a:xfrm>
        </p:spPr>
        <p:txBody>
          <a:bodyPr/>
          <a:lstStyle/>
          <a:p>
            <a:r>
              <a:rPr lang="ru-RU" dirty="0" smtClean="0"/>
              <a:t>ГАПОУ РБ "Уфимский медицинский колледж"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76" t="2401" r="37816" b="50000"/>
          <a:stretch>
            <a:fillRect/>
          </a:stretch>
        </p:blipFill>
        <p:spPr>
          <a:xfrm>
            <a:off x="107506" y="123480"/>
            <a:ext cx="814449" cy="1008112"/>
          </a:xfrm>
          <a:prstGeom prst="rect">
            <a:avLst/>
          </a:prstGeom>
        </p:spPr>
      </p:pic>
      <p:sp>
        <p:nvSpPr>
          <p:cNvPr id="35" name="object 10"/>
          <p:cNvSpPr txBox="1"/>
          <p:nvPr/>
        </p:nvSpPr>
        <p:spPr>
          <a:xfrm>
            <a:off x="514742" y="1131592"/>
            <a:ext cx="8043545" cy="15311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834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1200" b="1" spc="-15" dirty="0">
                <a:solidFill>
                  <a:srgbClr val="006666"/>
                </a:solidFill>
                <a:latin typeface="Calibri"/>
                <a:cs typeface="Calibri"/>
              </a:rPr>
              <a:t>ПРОБЛЕМАТИЗАЦИЯ</a:t>
            </a:r>
            <a:r>
              <a:rPr sz="1200" spc="-15" dirty="0">
                <a:latin typeface="Calibri"/>
                <a:cs typeface="Calibri"/>
              </a:rPr>
              <a:t>,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побуждающая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обучающихся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к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активной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мыслительной </a:t>
            </a:r>
            <a:r>
              <a:rPr sz="1200" spc="-39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деятельности</a:t>
            </a:r>
            <a:endParaRPr sz="1200" dirty="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800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1200" b="1" spc="-15" dirty="0">
                <a:solidFill>
                  <a:srgbClr val="006666"/>
                </a:solidFill>
                <a:latin typeface="Calibri"/>
                <a:cs typeface="Calibri"/>
              </a:rPr>
              <a:t>ПОИСКОВЫЙ</a:t>
            </a:r>
            <a:r>
              <a:rPr sz="1200" b="1" spc="10" dirty="0">
                <a:solidFill>
                  <a:srgbClr val="006666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006666"/>
                </a:solidFill>
                <a:latin typeface="Calibri"/>
                <a:cs typeface="Calibri"/>
              </a:rPr>
              <a:t>ХАРАКТЕР </a:t>
            </a:r>
            <a:r>
              <a:rPr sz="1200" b="1" spc="-25" dirty="0">
                <a:solidFill>
                  <a:srgbClr val="006666"/>
                </a:solidFill>
                <a:latin typeface="Calibri"/>
                <a:cs typeface="Calibri"/>
              </a:rPr>
              <a:t>ЗАДАЧ</a:t>
            </a:r>
            <a:endParaRPr sz="1200" dirty="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805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1200" b="1" spc="-10" dirty="0">
                <a:solidFill>
                  <a:srgbClr val="006666"/>
                </a:solidFill>
                <a:latin typeface="Calibri"/>
                <a:cs typeface="Calibri"/>
              </a:rPr>
              <a:t>ИНТЕРАКТИВНОСТЬ</a:t>
            </a:r>
            <a:r>
              <a:rPr sz="1200" spc="-10" dirty="0">
                <a:latin typeface="Calibri"/>
                <a:cs typeface="Calibri"/>
              </a:rPr>
              <a:t>,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обеспечение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возможностей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для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диалога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и </a:t>
            </a:r>
            <a:r>
              <a:rPr sz="1200" spc="-10" dirty="0">
                <a:latin typeface="Calibri"/>
                <a:cs typeface="Calibri"/>
              </a:rPr>
              <a:t>«полилога»,</a:t>
            </a:r>
            <a:endParaRPr sz="1200" dirty="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5"/>
              </a:spcBef>
            </a:pPr>
            <a:r>
              <a:rPr sz="1200" spc="-5" dirty="0">
                <a:latin typeface="Calibri"/>
                <a:cs typeface="Calibri"/>
              </a:rPr>
              <a:t>разнообразных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взаимных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коммуникаций</a:t>
            </a:r>
            <a:endParaRPr sz="1200" dirty="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790"/>
              </a:spcBef>
              <a:buAutoNum type="arabicPeriod" startAt="4"/>
              <a:tabLst>
                <a:tab pos="469900" algn="l"/>
                <a:tab pos="470534" algn="l"/>
              </a:tabLst>
            </a:pPr>
            <a:r>
              <a:rPr sz="1200" b="1" spc="-10" dirty="0">
                <a:solidFill>
                  <a:srgbClr val="006666"/>
                </a:solidFill>
                <a:latin typeface="Calibri"/>
                <a:cs typeface="Calibri"/>
              </a:rPr>
              <a:t>ГРУППОВЫЕ,</a:t>
            </a:r>
            <a:r>
              <a:rPr sz="1200" b="1" spc="15" dirty="0">
                <a:solidFill>
                  <a:srgbClr val="006666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006666"/>
                </a:solidFill>
                <a:latin typeface="Calibri"/>
                <a:cs typeface="Calibri"/>
              </a:rPr>
              <a:t>КОМАНДНЫЕ </a:t>
            </a:r>
            <a:r>
              <a:rPr sz="1200" b="1" dirty="0">
                <a:solidFill>
                  <a:srgbClr val="006666"/>
                </a:solidFill>
                <a:latin typeface="Calibri"/>
                <a:cs typeface="Calibri"/>
              </a:rPr>
              <a:t>ФОРМЫ</a:t>
            </a:r>
            <a:r>
              <a:rPr sz="1200" b="1" spc="-5" dirty="0">
                <a:solidFill>
                  <a:srgbClr val="006666"/>
                </a:solidFill>
                <a:latin typeface="Calibri"/>
                <a:cs typeface="Calibri"/>
              </a:rPr>
              <a:t> </a:t>
            </a:r>
            <a:r>
              <a:rPr sz="1200" b="1" spc="-25" dirty="0">
                <a:solidFill>
                  <a:srgbClr val="006666"/>
                </a:solidFill>
                <a:latin typeface="Calibri"/>
                <a:cs typeface="Calibri"/>
              </a:rPr>
              <a:t>РАБОТЫ</a:t>
            </a:r>
            <a:endParaRPr sz="1200" dirty="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805"/>
              </a:spcBef>
              <a:buAutoNum type="arabicPeriod" startAt="4"/>
              <a:tabLst>
                <a:tab pos="469900" algn="l"/>
                <a:tab pos="470534" algn="l"/>
              </a:tabLst>
            </a:pPr>
            <a:r>
              <a:rPr sz="1200" b="1" spc="-5" dirty="0">
                <a:solidFill>
                  <a:srgbClr val="006666"/>
                </a:solidFill>
                <a:latin typeface="Calibri"/>
                <a:cs typeface="Calibri"/>
              </a:rPr>
              <a:t>ПОЗИТИВНАЯ,</a:t>
            </a:r>
            <a:r>
              <a:rPr sz="1200" b="1" spc="-10" dirty="0">
                <a:solidFill>
                  <a:srgbClr val="006666"/>
                </a:solidFill>
                <a:latin typeface="Calibri"/>
                <a:cs typeface="Calibri"/>
              </a:rPr>
              <a:t> </a:t>
            </a:r>
            <a:r>
              <a:rPr sz="1200" b="1" spc="-25" dirty="0">
                <a:solidFill>
                  <a:srgbClr val="006666"/>
                </a:solidFill>
                <a:latin typeface="Calibri"/>
                <a:cs typeface="Calibri"/>
              </a:rPr>
              <a:t>ОТКРЫТАЯ</a:t>
            </a:r>
            <a:r>
              <a:rPr sz="1200" b="1" spc="5" dirty="0">
                <a:solidFill>
                  <a:srgbClr val="006666"/>
                </a:solidFill>
                <a:latin typeface="Calibri"/>
                <a:cs typeface="Calibri"/>
              </a:rPr>
              <a:t> </a:t>
            </a:r>
            <a:r>
              <a:rPr sz="1200" b="1" spc="-30" dirty="0">
                <a:solidFill>
                  <a:srgbClr val="006666"/>
                </a:solidFill>
                <a:latin typeface="Calibri"/>
                <a:cs typeface="Calibri"/>
              </a:rPr>
              <a:t>АТМОСФЕРА</a:t>
            </a:r>
            <a:r>
              <a:rPr sz="1200" b="1" spc="-20" dirty="0">
                <a:solidFill>
                  <a:srgbClr val="006666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6666"/>
                </a:solidFill>
                <a:latin typeface="Calibri"/>
                <a:cs typeface="Calibri"/>
              </a:rPr>
              <a:t>+</a:t>
            </a:r>
            <a:r>
              <a:rPr sz="1200" b="1" spc="-10" dirty="0">
                <a:solidFill>
                  <a:srgbClr val="006666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006666"/>
                </a:solidFill>
                <a:latin typeface="Calibri"/>
                <a:cs typeface="Calibri"/>
              </a:rPr>
              <a:t>ПРАВО</a:t>
            </a:r>
            <a:r>
              <a:rPr sz="1200" b="1" spc="-5" dirty="0">
                <a:solidFill>
                  <a:srgbClr val="006666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6666"/>
                </a:solidFill>
                <a:latin typeface="Calibri"/>
                <a:cs typeface="Calibri"/>
              </a:rPr>
              <a:t>НА</a:t>
            </a:r>
            <a:r>
              <a:rPr sz="1200" b="1" spc="-5" dirty="0">
                <a:solidFill>
                  <a:srgbClr val="006666"/>
                </a:solidFill>
                <a:latin typeface="Calibri"/>
                <a:cs typeface="Calibri"/>
              </a:rPr>
              <a:t> ОШИБКУ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36" name="object 5"/>
          <p:cNvSpPr txBox="1">
            <a:spLocks/>
          </p:cNvSpPr>
          <p:nvPr/>
        </p:nvSpPr>
        <p:spPr>
          <a:xfrm>
            <a:off x="1086943" y="460219"/>
            <a:ext cx="7949565" cy="32380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lvl1pPr>
              <a:defRPr sz="2000" b="0" i="0">
                <a:solidFill>
                  <a:srgbClr val="404040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1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СОВРЕМЕННЫЕ</a:t>
            </a:r>
            <a:r>
              <a:rPr kumimoji="0" lang="ru-RU" sz="2000" b="0" i="0" u="none" strike="noStrike" kern="0" cap="none" spc="4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 </a:t>
            </a:r>
            <a:r>
              <a:rPr kumimoji="0" lang="ru-RU" sz="2000" b="0" i="0" u="none" strike="noStrike" kern="0" cap="none" spc="15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ПЕДАГОГИЕСКИЕ</a:t>
            </a:r>
            <a:r>
              <a:rPr kumimoji="0" lang="ru-RU" sz="2000" b="0" i="0" u="none" strike="noStrike" kern="0" cap="none" spc="5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 </a:t>
            </a:r>
            <a:r>
              <a:rPr kumimoji="0" lang="ru-RU" sz="2000" b="0" i="0" u="none" strike="noStrike" kern="0" cap="none" spc="15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ТЕХНОЛОГИИ:</a:t>
            </a:r>
            <a:r>
              <a:rPr kumimoji="0" lang="ru-RU" sz="2000" b="0" i="0" u="none" strike="noStrike" kern="0" cap="none" spc="3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 </a:t>
            </a:r>
            <a:r>
              <a:rPr kumimoji="0" lang="ru-RU" sz="2000" b="1" i="0" u="none" strike="noStrike" kern="0" cap="none" spc="15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«ФАКТОР </a:t>
            </a:r>
            <a:r>
              <a:rPr kumimoji="0" lang="ru-RU" sz="2000" b="1" i="0" u="none" strike="noStrike" kern="0" cap="none" spc="1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ИКС»</a:t>
            </a:r>
            <a:endParaRPr kumimoji="0" lang="ru-RU" sz="2000" b="1" i="0" u="none" strike="noStrike" kern="0" cap="none" spc="10" normalizeH="0" baseline="0" noProof="0" dirty="0">
              <a:ln>
                <a:noFill/>
              </a:ln>
              <a:solidFill>
                <a:srgbClr val="9933FF"/>
              </a:solidFill>
              <a:effectLst/>
              <a:uLnTx/>
              <a:uFillTx/>
              <a:latin typeface="Tahoma"/>
              <a:ea typeface="+mj-ea"/>
              <a:cs typeface="Tahoma"/>
            </a:endParaRPr>
          </a:p>
        </p:txBody>
      </p:sp>
      <p:sp>
        <p:nvSpPr>
          <p:cNvPr id="37" name="object 7"/>
          <p:cNvSpPr txBox="1"/>
          <p:nvPr/>
        </p:nvSpPr>
        <p:spPr>
          <a:xfrm>
            <a:off x="395536" y="2859787"/>
            <a:ext cx="38862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6600"/>
                </a:solidFill>
                <a:latin typeface="Calibri"/>
                <a:cs typeface="Calibri"/>
              </a:rPr>
              <a:t>ФОРМИРУЮЩЕЕ</a:t>
            </a:r>
            <a:r>
              <a:rPr sz="1800" b="1" spc="-20" dirty="0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6600"/>
                </a:solidFill>
                <a:latin typeface="Calibri"/>
                <a:cs typeface="Calibri"/>
              </a:rPr>
              <a:t>ОБУЧЕНИЕ </a:t>
            </a:r>
            <a:r>
              <a:rPr sz="1800" b="1" dirty="0">
                <a:solidFill>
                  <a:srgbClr val="FF6600"/>
                </a:solidFill>
                <a:latin typeface="Calibri"/>
                <a:cs typeface="Calibri"/>
              </a:rPr>
              <a:t>(ТРЕНИНГ)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8" name="object 8"/>
          <p:cNvSpPr txBox="1"/>
          <p:nvPr/>
        </p:nvSpPr>
        <p:spPr>
          <a:xfrm>
            <a:off x="5724128" y="2859787"/>
            <a:ext cx="266827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339933"/>
                </a:solidFill>
                <a:latin typeface="Calibri"/>
                <a:cs typeface="Calibri"/>
              </a:rPr>
              <a:t>РАЗВИВАЮЩЕЕ</a:t>
            </a:r>
            <a:r>
              <a:rPr sz="1800" b="1" spc="-30" dirty="0">
                <a:solidFill>
                  <a:srgbClr val="339933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339933"/>
                </a:solidFill>
                <a:latin typeface="Calibri"/>
                <a:cs typeface="Calibri"/>
              </a:rPr>
              <a:t>ОБУЧЕНИЕ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39" name="object 11"/>
          <p:cNvGrpSpPr/>
          <p:nvPr/>
        </p:nvGrpSpPr>
        <p:grpSpPr>
          <a:xfrm>
            <a:off x="514730" y="3166459"/>
            <a:ext cx="8325484" cy="1141730"/>
            <a:chOff x="248665" y="4794122"/>
            <a:chExt cx="8325484" cy="1141730"/>
          </a:xfrm>
        </p:grpSpPr>
        <p:pic>
          <p:nvPicPr>
            <p:cNvPr id="40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1365" y="5106161"/>
              <a:ext cx="8299704" cy="816863"/>
            </a:xfrm>
            <a:prstGeom prst="rect">
              <a:avLst/>
            </a:prstGeom>
          </p:spPr>
        </p:pic>
        <p:sp>
          <p:nvSpPr>
            <p:cNvPr id="41" name="object 13"/>
            <p:cNvSpPr/>
            <p:nvPr/>
          </p:nvSpPr>
          <p:spPr>
            <a:xfrm>
              <a:off x="261365" y="5106161"/>
              <a:ext cx="8300084" cy="817244"/>
            </a:xfrm>
            <a:custGeom>
              <a:avLst/>
              <a:gdLst/>
              <a:ahLst/>
              <a:cxnLst/>
              <a:rect l="l" t="t" r="r" b="b"/>
              <a:pathLst>
                <a:path w="8300084" h="817245">
                  <a:moveTo>
                    <a:pt x="8299704" y="816863"/>
                  </a:moveTo>
                  <a:lnTo>
                    <a:pt x="8299704" y="0"/>
                  </a:lnTo>
                  <a:lnTo>
                    <a:pt x="0" y="816863"/>
                  </a:lnTo>
                  <a:lnTo>
                    <a:pt x="8299704" y="816863"/>
                  </a:lnTo>
                  <a:close/>
                </a:path>
              </a:pathLst>
            </a:custGeom>
            <a:ln w="25400">
              <a:solidFill>
                <a:srgbClr val="00946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42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1744" y="4794122"/>
              <a:ext cx="6702437" cy="768095"/>
            </a:xfrm>
            <a:prstGeom prst="rect">
              <a:avLst/>
            </a:prstGeom>
          </p:spPr>
        </p:pic>
        <p:sp>
          <p:nvSpPr>
            <p:cNvPr id="43" name="object 15"/>
            <p:cNvSpPr/>
            <p:nvPr/>
          </p:nvSpPr>
          <p:spPr>
            <a:xfrm>
              <a:off x="582625" y="5078475"/>
              <a:ext cx="5621020" cy="638810"/>
            </a:xfrm>
            <a:custGeom>
              <a:avLst/>
              <a:gdLst/>
              <a:ahLst/>
              <a:cxnLst/>
              <a:rect l="l" t="t" r="r" b="b"/>
              <a:pathLst>
                <a:path w="5621020" h="638810">
                  <a:moveTo>
                    <a:pt x="5489709" y="69931"/>
                  </a:moveTo>
                  <a:lnTo>
                    <a:pt x="0" y="600875"/>
                  </a:lnTo>
                  <a:lnTo>
                    <a:pt x="3657" y="638797"/>
                  </a:lnTo>
                  <a:lnTo>
                    <a:pt x="5493453" y="107898"/>
                  </a:lnTo>
                  <a:lnTo>
                    <a:pt x="5506770" y="87503"/>
                  </a:lnTo>
                  <a:lnTo>
                    <a:pt x="5489709" y="69931"/>
                  </a:lnTo>
                  <a:close/>
                </a:path>
                <a:path w="5621020" h="638810">
                  <a:moveTo>
                    <a:pt x="5599762" y="68453"/>
                  </a:moveTo>
                  <a:lnTo>
                    <a:pt x="5504992" y="68453"/>
                  </a:lnTo>
                  <a:lnTo>
                    <a:pt x="5508675" y="106425"/>
                  </a:lnTo>
                  <a:lnTo>
                    <a:pt x="5493453" y="107898"/>
                  </a:lnTo>
                  <a:lnTo>
                    <a:pt x="5440095" y="189611"/>
                  </a:lnTo>
                  <a:lnTo>
                    <a:pt x="5620562" y="76454"/>
                  </a:lnTo>
                  <a:lnTo>
                    <a:pt x="5599762" y="68453"/>
                  </a:lnTo>
                  <a:close/>
                </a:path>
                <a:path w="5621020" h="638810">
                  <a:moveTo>
                    <a:pt x="5504992" y="68453"/>
                  </a:moveTo>
                  <a:lnTo>
                    <a:pt x="5489709" y="69931"/>
                  </a:lnTo>
                  <a:lnTo>
                    <a:pt x="5506770" y="87503"/>
                  </a:lnTo>
                  <a:lnTo>
                    <a:pt x="5493453" y="107898"/>
                  </a:lnTo>
                  <a:lnTo>
                    <a:pt x="5508675" y="106425"/>
                  </a:lnTo>
                  <a:lnTo>
                    <a:pt x="5504992" y="68453"/>
                  </a:lnTo>
                  <a:close/>
                </a:path>
                <a:path w="5621020" h="638810">
                  <a:moveTo>
                    <a:pt x="5421807" y="0"/>
                  </a:moveTo>
                  <a:lnTo>
                    <a:pt x="5489709" y="69931"/>
                  </a:lnTo>
                  <a:lnTo>
                    <a:pt x="5504992" y="68453"/>
                  </a:lnTo>
                  <a:lnTo>
                    <a:pt x="5599762" y="68453"/>
                  </a:lnTo>
                  <a:lnTo>
                    <a:pt x="542180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4" name="object 16"/>
          <p:cNvGrpSpPr/>
          <p:nvPr/>
        </p:nvGrpSpPr>
        <p:grpSpPr>
          <a:xfrm>
            <a:off x="1482419" y="4295363"/>
            <a:ext cx="6179185" cy="718185"/>
            <a:chOff x="1389697" y="6144577"/>
            <a:chExt cx="6179185" cy="718185"/>
          </a:xfrm>
        </p:grpSpPr>
        <p:sp>
          <p:nvSpPr>
            <p:cNvPr id="45" name="object 17"/>
            <p:cNvSpPr/>
            <p:nvPr/>
          </p:nvSpPr>
          <p:spPr>
            <a:xfrm>
              <a:off x="1394460" y="6149340"/>
              <a:ext cx="6169660" cy="708660"/>
            </a:xfrm>
            <a:custGeom>
              <a:avLst/>
              <a:gdLst/>
              <a:ahLst/>
              <a:cxnLst/>
              <a:rect l="l" t="t" r="r" b="b"/>
              <a:pathLst>
                <a:path w="6169659" h="708659">
                  <a:moveTo>
                    <a:pt x="5804916" y="0"/>
                  </a:moveTo>
                  <a:lnTo>
                    <a:pt x="5804916" y="182118"/>
                  </a:lnTo>
                  <a:lnTo>
                    <a:pt x="0" y="182118"/>
                  </a:lnTo>
                  <a:lnTo>
                    <a:pt x="0" y="546354"/>
                  </a:lnTo>
                  <a:lnTo>
                    <a:pt x="5804916" y="546354"/>
                  </a:lnTo>
                  <a:lnTo>
                    <a:pt x="5804916" y="708657"/>
                  </a:lnTo>
                  <a:lnTo>
                    <a:pt x="5824730" y="708657"/>
                  </a:lnTo>
                  <a:lnTo>
                    <a:pt x="6169151" y="364236"/>
                  </a:lnTo>
                  <a:lnTo>
                    <a:pt x="5804916" y="0"/>
                  </a:lnTo>
                  <a:close/>
                </a:path>
              </a:pathLst>
            </a:custGeom>
            <a:solidFill>
              <a:srgbClr val="D2D2F4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object 18"/>
            <p:cNvSpPr/>
            <p:nvPr/>
          </p:nvSpPr>
          <p:spPr>
            <a:xfrm>
              <a:off x="1394460" y="6149340"/>
              <a:ext cx="6169660" cy="708660"/>
            </a:xfrm>
            <a:custGeom>
              <a:avLst/>
              <a:gdLst/>
              <a:ahLst/>
              <a:cxnLst/>
              <a:rect l="l" t="t" r="r" b="b"/>
              <a:pathLst>
                <a:path w="6169659" h="708659">
                  <a:moveTo>
                    <a:pt x="0" y="182118"/>
                  </a:moveTo>
                  <a:lnTo>
                    <a:pt x="5804916" y="182118"/>
                  </a:lnTo>
                  <a:lnTo>
                    <a:pt x="5804916" y="0"/>
                  </a:lnTo>
                  <a:lnTo>
                    <a:pt x="6169151" y="364236"/>
                  </a:lnTo>
                  <a:lnTo>
                    <a:pt x="5824730" y="708657"/>
                  </a:lnTo>
                </a:path>
                <a:path w="6169659" h="708659">
                  <a:moveTo>
                    <a:pt x="5804916" y="708657"/>
                  </a:moveTo>
                  <a:lnTo>
                    <a:pt x="5804916" y="546354"/>
                  </a:lnTo>
                  <a:lnTo>
                    <a:pt x="0" y="546354"/>
                  </a:lnTo>
                  <a:lnTo>
                    <a:pt x="0" y="182118"/>
                  </a:lnTo>
                </a:path>
              </a:pathLst>
            </a:custGeom>
            <a:ln w="9525">
              <a:solidFill>
                <a:srgbClr val="9933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995736" y="451596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/>
              <a:t>СТЕПЕНЬ АКТИВНОСТИ СТУДЕНТА ПОВЫШАЕТСЯ</a:t>
            </a:r>
          </a:p>
        </p:txBody>
      </p:sp>
    </p:spTree>
    <p:extLst>
      <p:ext uri="{BB962C8B-B14F-4D97-AF65-F5344CB8AC3E}">
        <p14:creationId xmlns:p14="http://schemas.microsoft.com/office/powerpoint/2010/main" val="1303375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2307" y="1668741"/>
            <a:ext cx="6451600" cy="108209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24000"/>
              </a:lnSpc>
              <a:spcBef>
                <a:spcPts val="105"/>
              </a:spcBef>
            </a:pPr>
            <a:r>
              <a:rPr sz="2800" b="1" spc="-10" dirty="0">
                <a:solidFill>
                  <a:srgbClr val="C00000"/>
                </a:solidFill>
                <a:latin typeface="Arial"/>
                <a:cs typeface="Arial"/>
              </a:rPr>
              <a:t>«ПЕДАГОГИЧЕСКИЕ </a:t>
            </a:r>
            <a:r>
              <a:rPr sz="2800" b="1" spc="-15" dirty="0">
                <a:solidFill>
                  <a:srgbClr val="C00000"/>
                </a:solidFill>
                <a:latin typeface="Arial"/>
                <a:cs typeface="Arial"/>
              </a:rPr>
              <a:t>ТЕХНОЛОГИИ». </a:t>
            </a:r>
            <a:r>
              <a:rPr sz="2800" b="1" spc="-7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C00000"/>
                </a:solidFill>
                <a:latin typeface="Arial"/>
                <a:cs typeface="Arial"/>
              </a:rPr>
              <a:t>ТРАДИЦИОННЫЕ</a:t>
            </a:r>
            <a:r>
              <a:rPr sz="2800" b="1" spc="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Arial"/>
                <a:cs typeface="Arial"/>
              </a:rPr>
              <a:t>И</a:t>
            </a:r>
            <a:r>
              <a:rPr sz="280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Arial"/>
                <a:cs typeface="Arial"/>
              </a:rPr>
              <a:t>НОВЫЕ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751077"/>
            <a:ext cx="1988820" cy="75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0861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816</TotalTime>
  <Words>1747</Words>
  <Application>Microsoft Office PowerPoint</Application>
  <PresentationFormat>Экран (16:9)</PresentationFormat>
  <Paragraphs>421</Paragraphs>
  <Slides>40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40</vt:i4>
      </vt:variant>
    </vt:vector>
  </HeadingPairs>
  <TitlesOfParts>
    <vt:vector size="43" baseType="lpstr">
      <vt:lpstr>Тема Office</vt:lpstr>
      <vt:lpstr>Office Theme</vt:lpstr>
      <vt:lpstr>3_Office Theme</vt:lpstr>
      <vt:lpstr>«ПЕДАГОГИЧЕСКИЕ ТЕХНОЛОГИИ».  ТРАДИЦИОННЫЕ И НОВЫЕ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«ПЕДАГОГИЧЕСКИЕ ТЕХНОЛОГИИ».  ТРАДИЦИОННЫЕ И НОВЫЕ</vt:lpstr>
      <vt:lpstr>ИГРОВЫЕ ТЕХНОЛОГИИ. РОЛЕВАЯ ИГРА</vt:lpstr>
      <vt:lpstr>ТЕХНОЛОГИЯ «КЕЙС-СТАДИ»</vt:lpstr>
      <vt:lpstr>ТИПЫ КЕЙСОВ</vt:lpstr>
      <vt:lpstr>ЦИФРОВИЗАЦИЯ = ЦИФРОВАЯ ТРАНСФОРМАЦИЯ  ОБРАЗОВАТЕЛЬНОГО ПРОЦЕССА</vt:lpstr>
      <vt:lpstr>ЦИФРОВЫЕ ТЕХНОЛОГИИ. ДВЕ ЛИНИИ ОНЛАЙН-ОБУЧЕНИЯ</vt:lpstr>
      <vt:lpstr>ДВЕ ЛИНИИ ОНЛАЙН-ОБУЧЕНИЯ</vt:lpstr>
      <vt:lpstr>Мультимедийный урок (технология 90-х гг.) Дистанционное обучение</vt:lpstr>
      <vt:lpstr>ПРИНЦИПЫ ЦИФРОВОЙ ДИДАКТИКИ:</vt:lpstr>
      <vt:lpstr>Презентация PowerPoint</vt:lpstr>
      <vt:lpstr>Презентация PowerPoint</vt:lpstr>
      <vt:lpstr>Презентация PowerPoint</vt:lpstr>
      <vt:lpstr>УПРАВЛЕНИЕ УЧЕБНОЙ  МОТИВАЦИЕЙ</vt:lpstr>
      <vt:lpstr>Презентация PowerPoint</vt:lpstr>
      <vt:lpstr>Инструмент 1. Чёткие понятные цели</vt:lpstr>
      <vt:lpstr>Инструмент 2. Захват внимания</vt:lpstr>
      <vt:lpstr>Инструмент 3. Поддержание настроя</vt:lpstr>
      <vt:lpstr>Ролевые позиции педагога</vt:lpstr>
      <vt:lpstr>Эмоциональная кривая занятия</vt:lpstr>
      <vt:lpstr>Метод «Построение эмоциональной кривой»</vt:lpstr>
      <vt:lpstr>УПРАВЛЕНИЕ УЧЕБНОЙ МОТИВАЦИЕЙ</vt:lpstr>
      <vt:lpstr>Инструмент 4. Ситуация успеха</vt:lpstr>
      <vt:lpstr>Инструмент 5. Опора на реальные мотивы</vt:lpstr>
      <vt:lpstr>Мотивы студентов</vt:lpstr>
      <vt:lpstr>УПРАВЛЕНИЕ УЧЕБНОЙ МОТИВАЦИЕЙ</vt:lpstr>
      <vt:lpstr>Инструмент 5. Опора на реальные мотивы</vt:lpstr>
      <vt:lpstr>УПРАВЛЕНИЕ УЧЕБНОЙ МОТИВАЦИЕЙ</vt:lpstr>
      <vt:lpstr>Инструмент 6. Создание перспективы</vt:lpstr>
      <vt:lpstr>Методика «Точки входа»</vt:lpstr>
      <vt:lpstr>УПРАВЛЕНИЕ УЧЕБНОЙ МОТИВАЦИЕЙ</vt:lpstr>
      <vt:lpstr>Инструменты управления  учебной мотивацией студентов</vt:lpstr>
      <vt:lpstr>НЕКОТОРЫЕ «ПЕДАГОГИЧЕСКИЕ ТЕХНОЛОГИИ»</vt:lpstr>
    </vt:vector>
  </TitlesOfParts>
  <Company>Дом Гусельниковых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Требования к оформлению презентации</dc:title>
  <dc:creator>Мама Женя</dc:creator>
  <cp:lastModifiedBy>Муслимова</cp:lastModifiedBy>
  <cp:revision>164</cp:revision>
  <dcterms:created xsi:type="dcterms:W3CDTF">1996-01-29T23:24:00Z</dcterms:created>
  <dcterms:modified xsi:type="dcterms:W3CDTF">2023-10-16T05:45:57Z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1033-11.2.0.9669</vt:lpwstr>
  </property>
</Properties>
</file>