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57" r:id="rId3"/>
    <p:sldId id="258" r:id="rId4"/>
    <p:sldId id="259" r:id="rId5"/>
    <p:sldId id="262" r:id="rId6"/>
    <p:sldId id="263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81" r:id="rId19"/>
    <p:sldId id="280" r:id="rId20"/>
    <p:sldId id="276" r:id="rId21"/>
    <p:sldId id="277" r:id="rId22"/>
    <p:sldId id="278" r:id="rId23"/>
    <p:sldId id="279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1182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F75DF-1AC2-4C0F-934E-AB9DE9216E45}" type="datetimeFigureOut">
              <a:rPr lang="ru-RU" smtClean="0"/>
              <a:pPr/>
              <a:t>03.12.2021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49C23-0619-4EDF-A584-E98B9630F30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F75DF-1AC2-4C0F-934E-AB9DE9216E45}" type="datetimeFigureOut">
              <a:rPr lang="ru-RU" smtClean="0"/>
              <a:pPr/>
              <a:t>03.12.2021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49C23-0619-4EDF-A584-E98B9630F30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F75DF-1AC2-4C0F-934E-AB9DE9216E45}" type="datetimeFigureOut">
              <a:rPr lang="ru-RU" smtClean="0"/>
              <a:pPr/>
              <a:t>03.12.2021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49C23-0619-4EDF-A584-E98B9630F30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F75DF-1AC2-4C0F-934E-AB9DE9216E45}" type="datetimeFigureOut">
              <a:rPr lang="ru-RU" smtClean="0"/>
              <a:pPr/>
              <a:t>03.12.2021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49C23-0619-4EDF-A584-E98B9630F30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F75DF-1AC2-4C0F-934E-AB9DE9216E45}" type="datetimeFigureOut">
              <a:rPr lang="ru-RU" smtClean="0"/>
              <a:pPr/>
              <a:t>03.12.2021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49C23-0619-4EDF-A584-E98B9630F30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F75DF-1AC2-4C0F-934E-AB9DE9216E45}" type="datetimeFigureOut">
              <a:rPr lang="ru-RU" smtClean="0"/>
              <a:pPr/>
              <a:t>03.12.2021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49C23-0619-4EDF-A584-E98B9630F30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F75DF-1AC2-4C0F-934E-AB9DE9216E45}" type="datetimeFigureOut">
              <a:rPr lang="ru-RU" smtClean="0"/>
              <a:pPr/>
              <a:t>03.12.2021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49C23-0619-4EDF-A584-E98B9630F30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F75DF-1AC2-4C0F-934E-AB9DE9216E45}" type="datetimeFigureOut">
              <a:rPr lang="ru-RU" smtClean="0"/>
              <a:pPr/>
              <a:t>03.12.2021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49C23-0619-4EDF-A584-E98B9630F30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F75DF-1AC2-4C0F-934E-AB9DE9216E45}" type="datetimeFigureOut">
              <a:rPr lang="ru-RU" smtClean="0"/>
              <a:pPr/>
              <a:t>03.12.2021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49C23-0619-4EDF-A584-E98B9630F30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F75DF-1AC2-4C0F-934E-AB9DE9216E45}" type="datetimeFigureOut">
              <a:rPr lang="ru-RU" smtClean="0"/>
              <a:pPr/>
              <a:t>03.12.2021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49C23-0619-4EDF-A584-E98B9630F30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F75DF-1AC2-4C0F-934E-AB9DE9216E45}" type="datetimeFigureOut">
              <a:rPr lang="ru-RU" smtClean="0"/>
              <a:pPr/>
              <a:t>03.12.2021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49C23-0619-4EDF-A584-E98B9630F30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AF75DF-1AC2-4C0F-934E-AB9DE9216E45}" type="datetimeFigureOut">
              <a:rPr lang="ru-RU" smtClean="0"/>
              <a:pPr/>
              <a:t>03.12.2021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249C23-0619-4EDF-A584-E98B9630F30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99592" y="2130425"/>
            <a:ext cx="8064896" cy="1470025"/>
          </a:xfrm>
        </p:spPr>
        <p:txBody>
          <a:bodyPr>
            <a:no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«ТВОРИМ ДОБРО ВМЕСТЕ»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403648" y="260648"/>
            <a:ext cx="741682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ГОСУДАРСТВЕННОЕ АВТОНОМНОЕ ПРОФЕССИОНАЛЬНОЕ</a:t>
            </a:r>
          </a:p>
          <a:p>
            <a:pPr algn="ctr"/>
            <a:r>
              <a:rPr lang="ru-RU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ОБРАЗОВАТЕЛЬНОЕ УЧРЕЖДЕНИЕ РЕСПУБЛИКИ БАШКОРТОСТАН</a:t>
            </a:r>
          </a:p>
          <a:p>
            <a:pPr algn="ctr"/>
            <a:r>
              <a:rPr lang="ru-RU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«УФИМСКИЙ МЕДИЦИНСКИЙ КОЛЛЕДЖ»</a:t>
            </a:r>
          </a:p>
          <a:p>
            <a:pPr algn="ctr"/>
            <a:r>
              <a:rPr lang="ru-RU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(ГАПОУ РБ «Уфимский медицинский колледж»)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995936" y="6237312"/>
            <a:ext cx="13031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Уфа, 2021г.</a:t>
            </a:r>
            <a:endParaRPr lang="ru-RU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текст, человек, внутренний, группа&#10;&#10;Автоматически созданное описание"/>
          <p:cNvPicPr/>
          <p:nvPr/>
        </p:nvPicPr>
        <p:blipFill>
          <a:blip r:embed="rId3" cstate="print"/>
          <a:srcRect b="3922"/>
          <a:stretch>
            <a:fillRect/>
          </a:stretch>
        </p:blipFill>
        <p:spPr>
          <a:xfrm>
            <a:off x="251520" y="188640"/>
            <a:ext cx="5184576" cy="3528392"/>
          </a:xfrm>
          <a:prstGeom prst="rect">
            <a:avLst/>
          </a:prstGeom>
        </p:spPr>
      </p:pic>
      <p:pic>
        <p:nvPicPr>
          <p:cNvPr id="6" name="Содержимое 5" descr="Изображение выглядит как небо, внешний, дорога, человек&#10;&#10;Автоматически созданное описание"/>
          <p:cNvPicPr>
            <a:picLocks noGrp="1"/>
          </p:cNvPicPr>
          <p:nvPr>
            <p:ph idx="1"/>
          </p:nvPr>
        </p:nvPicPr>
        <p:blipFill>
          <a:blip r:embed="rId4" cstate="print"/>
          <a:srcRect t="15192" b="454"/>
          <a:stretch>
            <a:fillRect/>
          </a:stretch>
        </p:blipFill>
        <p:spPr>
          <a:xfrm>
            <a:off x="4067944" y="3789040"/>
            <a:ext cx="4895726" cy="288032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23528" y="332656"/>
            <a:ext cx="8496944" cy="5793507"/>
          </a:xfrm>
        </p:spPr>
        <p:txBody>
          <a:bodyPr/>
          <a:lstStyle/>
          <a:p>
            <a:pPr lvl="0">
              <a:buFont typeface="Arial" pitchFamily="34" charset="0"/>
              <a:buChar char="•"/>
            </a:pPr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 Участие в работе мобильного центра вакцинации от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Covid</a:t>
            </a:r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-19, расположенный в Конгресс – холле  «</a:t>
            </a:r>
            <a:r>
              <a:rPr lang="ru-RU" sz="3000" dirty="0" err="1" smtClean="0">
                <a:latin typeface="Times New Roman" pitchFamily="18" charset="0"/>
                <a:cs typeface="Times New Roman" pitchFamily="18" charset="0"/>
              </a:rPr>
              <a:t>Торатау</a:t>
            </a:r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endParaRPr lang="ru-RU" dirty="0"/>
          </a:p>
        </p:txBody>
      </p:sp>
      <p:pic>
        <p:nvPicPr>
          <p:cNvPr id="5" name="Содержимое 4" descr="Изображение выглядит как пол, внутренний, стена, потолок&#10;&#10;Автоматически созданное описание"/>
          <p:cNvPicPr>
            <a:picLocks noGrp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860032" y="1700808"/>
            <a:ext cx="4032448" cy="4824536"/>
          </a:xfrm>
          <a:prstGeom prst="rect">
            <a:avLst/>
          </a:prstGeom>
        </p:spPr>
      </p:pic>
      <p:pic>
        <p:nvPicPr>
          <p:cNvPr id="6" name="Рисунок 5" descr="Изображение выглядит как внутренний, стена, потолок, человек&#10;&#10;Автоматически созданное описание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95536" y="1844824"/>
            <a:ext cx="3888432" cy="468052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23528" y="332656"/>
            <a:ext cx="8496944" cy="5793507"/>
          </a:xfrm>
        </p:spPr>
        <p:txBody>
          <a:bodyPr/>
          <a:lstStyle/>
          <a:p>
            <a:pPr lvl="0">
              <a:buFont typeface="Arial" pitchFamily="34" charset="0"/>
              <a:buChar char="•"/>
            </a:pPr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 Участие в мероприятии «День подписчика», организованном Издательским домом «Республика Башкортостан»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3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5" name="Содержимое 4" descr="Изображение выглядит как дерево, человек, внешний, в позе&#10;&#10;Автоматически созданное описание"/>
          <p:cNvPicPr>
            <a:picLocks noGrp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635896" y="1628800"/>
            <a:ext cx="5328592" cy="3977828"/>
          </a:xfrm>
          <a:prstGeom prst="rect">
            <a:avLst/>
          </a:prstGeom>
        </p:spPr>
      </p:pic>
      <p:pic>
        <p:nvPicPr>
          <p:cNvPr id="6" name="Рисунок 5" descr="Изображение выглядит как дерево, человек, внешний, люди&#10;&#10;Автоматически созданное описание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79512" y="2060848"/>
            <a:ext cx="3312368" cy="4248472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51520" y="260648"/>
            <a:ext cx="8640960" cy="5865515"/>
          </a:xfrm>
        </p:spPr>
        <p:txBody>
          <a:bodyPr/>
          <a:lstStyle/>
          <a:p>
            <a:pPr lvl="0">
              <a:buFont typeface="Arial" pitchFamily="34" charset="0"/>
              <a:buChar char="•"/>
            </a:pPr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 Участие в рамках Всероссийского проекта «Добро В Село» </a:t>
            </a:r>
          </a:p>
          <a:p>
            <a:endParaRPr lang="ru-RU" dirty="0"/>
          </a:p>
        </p:txBody>
      </p:sp>
      <p:pic>
        <p:nvPicPr>
          <p:cNvPr id="5" name="Содержимое 4" descr="Изображение выглядит как внешний, небо, человек, группа&#10;&#10;Автоматически созданное описание"/>
          <p:cNvPicPr>
            <a:picLocks noGrp="1"/>
          </p:cNvPicPr>
          <p:nvPr>
            <p:ph idx="1"/>
          </p:nvPr>
        </p:nvPicPr>
        <p:blipFill>
          <a:blip r:embed="rId3" cstate="print"/>
          <a:srcRect l="25416" t="18310" b="6416"/>
          <a:stretch>
            <a:fillRect/>
          </a:stretch>
        </p:blipFill>
        <p:spPr>
          <a:xfrm>
            <a:off x="323528" y="1412776"/>
            <a:ext cx="4824536" cy="3744416"/>
          </a:xfrm>
          <a:prstGeom prst="rect">
            <a:avLst/>
          </a:prstGeom>
        </p:spPr>
      </p:pic>
      <p:pic>
        <p:nvPicPr>
          <p:cNvPr id="7" name="Рисунок 6" descr="Изображение выглядит как пол, внутренний, стоит, группа&#10;&#10;Автоматически созданное описание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292080" y="1340768"/>
            <a:ext cx="3528392" cy="490945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23528" y="260648"/>
            <a:ext cx="8496944" cy="5865515"/>
          </a:xfrm>
        </p:spPr>
        <p:txBody>
          <a:bodyPr>
            <a:normAutofit/>
          </a:bodyPr>
          <a:lstStyle/>
          <a:p>
            <a:pPr lvl="0"/>
            <a:r>
              <a:rPr lang="ru-RU" sz="3000" u="sng" dirty="0" smtClean="0">
                <a:latin typeface="Times New Roman" pitchFamily="18" charset="0"/>
                <a:cs typeface="Times New Roman" pitchFamily="18" charset="0"/>
              </a:rPr>
              <a:t>2. Направление «Ветер перемен» </a:t>
            </a:r>
            <a:endParaRPr lang="ru-RU" sz="3000" dirty="0" smtClean="0">
              <a:latin typeface="Times New Roman" pitchFamily="18" charset="0"/>
              <a:cs typeface="Times New Roman" pitchFamily="18" charset="0"/>
            </a:endParaRPr>
          </a:p>
          <a:p>
            <a:pPr lvl="0">
              <a:buFont typeface="Arial" pitchFamily="34" charset="0"/>
              <a:buChar char="•"/>
            </a:pPr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 Проведение мероприятия по профилактике туберкулеза в группах колледжа </a:t>
            </a:r>
          </a:p>
          <a:p>
            <a:endParaRPr lang="ru-RU" dirty="0"/>
          </a:p>
        </p:txBody>
      </p:sp>
      <p:pic>
        <p:nvPicPr>
          <p:cNvPr id="5" name="Содержимое 4" descr="Изображение выглядит как внутренний, пол, окно, человек&#10;&#10;Автоматически созданное описание"/>
          <p:cNvPicPr>
            <a:picLocks noGrp="1"/>
          </p:cNvPicPr>
          <p:nvPr>
            <p:ph idx="1"/>
          </p:nvPr>
        </p:nvPicPr>
        <p:blipFill>
          <a:blip r:embed="rId3" cstate="print"/>
          <a:srcRect l="8202" t="15581" r="3220" b="8144"/>
          <a:stretch>
            <a:fillRect/>
          </a:stretch>
        </p:blipFill>
        <p:spPr>
          <a:xfrm>
            <a:off x="5652120" y="2060848"/>
            <a:ext cx="3240360" cy="4320480"/>
          </a:xfrm>
          <a:prstGeom prst="rect">
            <a:avLst/>
          </a:prstGeom>
        </p:spPr>
      </p:pic>
      <p:pic>
        <p:nvPicPr>
          <p:cNvPr id="6" name="Рисунок 5" descr="Изображение выглядит как текст, человек, люди, группа&#10;&#10;Автоматически созданное описание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51521" y="2060848"/>
            <a:ext cx="5184575" cy="445516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51520" y="332656"/>
            <a:ext cx="8640960" cy="5793507"/>
          </a:xfrm>
        </p:spPr>
        <p:txBody>
          <a:bodyPr/>
          <a:lstStyle/>
          <a:p>
            <a:pPr lvl="0">
              <a:buFont typeface="Arial" pitchFamily="34" charset="0"/>
              <a:buChar char="•"/>
            </a:pPr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 Проведение волонтерского десанта в группах по теме: «Здоровое питание – шаг к здоровью»</a:t>
            </a:r>
          </a:p>
          <a:p>
            <a:endParaRPr lang="ru-RU" dirty="0"/>
          </a:p>
        </p:txBody>
      </p:sp>
      <p:pic>
        <p:nvPicPr>
          <p:cNvPr id="5" name="Содержимое 4" descr="Изображение выглядит как текст, пол, внутренний&#10;&#10;Автоматически созданное описание"/>
          <p:cNvPicPr>
            <a:picLocks noGrp="1"/>
          </p:cNvPicPr>
          <p:nvPr>
            <p:ph idx="1"/>
          </p:nvPr>
        </p:nvPicPr>
        <p:blipFill>
          <a:blip r:embed="rId3" cstate="print"/>
          <a:srcRect l="5635" t="11237" r="7027" b="5607"/>
          <a:stretch>
            <a:fillRect/>
          </a:stretch>
        </p:blipFill>
        <p:spPr>
          <a:xfrm>
            <a:off x="251520" y="1556792"/>
            <a:ext cx="4392488" cy="2592288"/>
          </a:xfrm>
          <a:prstGeom prst="rect">
            <a:avLst/>
          </a:prstGeom>
        </p:spPr>
      </p:pic>
      <p:pic>
        <p:nvPicPr>
          <p:cNvPr id="6" name="Рисунок 5" descr="Изображение выглядит как внутренний, человек, стена, потолок&#10;&#10;Автоматически созданное описание"/>
          <p:cNvPicPr/>
          <p:nvPr/>
        </p:nvPicPr>
        <p:blipFill>
          <a:blip r:embed="rId4" cstate="print"/>
          <a:srcRect l="1212" t="9938" r="3026" b="11973"/>
          <a:stretch>
            <a:fillRect/>
          </a:stretch>
        </p:blipFill>
        <p:spPr>
          <a:xfrm>
            <a:off x="4644008" y="3861048"/>
            <a:ext cx="4248472" cy="2736304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51520" y="260648"/>
            <a:ext cx="8712968" cy="5865515"/>
          </a:xfrm>
        </p:spPr>
        <p:txBody>
          <a:bodyPr/>
          <a:lstStyle/>
          <a:p>
            <a:pPr lvl="0">
              <a:buFont typeface="Arial" pitchFamily="34" charset="0"/>
              <a:buChar char="•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Участие в совместной акции с Республиканской клинической больницей им.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Куватова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«Сердечный маршрут –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маршрут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здоровья» в парке им.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Якутова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dirty="0"/>
          </a:p>
        </p:txBody>
      </p:sp>
      <p:pic>
        <p:nvPicPr>
          <p:cNvPr id="6" name="Рисунок 5" descr="Изображение выглядит как человек, внешний, люди, толпа&#10;&#10;Автоматически созданное описание"/>
          <p:cNvPicPr/>
          <p:nvPr/>
        </p:nvPicPr>
        <p:blipFill>
          <a:blip r:embed="rId3" cstate="print"/>
          <a:srcRect l="5634" t="8695" r="8451"/>
          <a:stretch>
            <a:fillRect/>
          </a:stretch>
        </p:blipFill>
        <p:spPr>
          <a:xfrm>
            <a:off x="4788024" y="1844824"/>
            <a:ext cx="4104456" cy="3996695"/>
          </a:xfrm>
          <a:prstGeom prst="rect">
            <a:avLst/>
          </a:prstGeom>
        </p:spPr>
      </p:pic>
      <p:pic>
        <p:nvPicPr>
          <p:cNvPr id="7" name="Рисунок 6" descr="Изображение выглядит как человек, в позе, группа&#10;&#10;Автоматически созданное описание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51520" y="1772816"/>
            <a:ext cx="4392488" cy="4122277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51520" y="260648"/>
            <a:ext cx="8640960" cy="6264696"/>
          </a:xfrm>
        </p:spPr>
        <p:txBody>
          <a:bodyPr/>
          <a:lstStyle/>
          <a:p>
            <a:pPr lvl="0">
              <a:buFont typeface="Arial" pitchFamily="34" charset="0"/>
              <a:buChar char="•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Участие в акции «Осторожно клещ»</a:t>
            </a:r>
          </a:p>
          <a:p>
            <a:endParaRPr lang="ru-RU" dirty="0"/>
          </a:p>
        </p:txBody>
      </p:sp>
      <p:pic>
        <p:nvPicPr>
          <p:cNvPr id="5" name="Содержимое 4" descr="Изображение выглядит как дерево, человек, внешний, трава&#10;&#10;Автоматически созданное описание"/>
          <p:cNvPicPr>
            <a:picLocks noGrp="1"/>
          </p:cNvPicPr>
          <p:nvPr>
            <p:ph idx="1"/>
          </p:nvPr>
        </p:nvPicPr>
        <p:blipFill>
          <a:blip r:embed="rId3" cstate="print"/>
          <a:srcRect l="25338" r="16192"/>
          <a:stretch>
            <a:fillRect/>
          </a:stretch>
        </p:blipFill>
        <p:spPr>
          <a:xfrm>
            <a:off x="323528" y="836712"/>
            <a:ext cx="3676968" cy="4378238"/>
          </a:xfrm>
          <a:prstGeom prst="rect">
            <a:avLst/>
          </a:prstGeom>
        </p:spPr>
      </p:pic>
      <p:pic>
        <p:nvPicPr>
          <p:cNvPr id="6" name="Рисунок 5" descr="Изображение выглядит как дерево, внешний, человек, в позе&#10;&#10;Автоматически созданное описание"/>
          <p:cNvPicPr/>
          <p:nvPr/>
        </p:nvPicPr>
        <p:blipFill>
          <a:blip r:embed="rId4" cstate="print"/>
          <a:srcRect l="6519"/>
          <a:stretch>
            <a:fillRect/>
          </a:stretch>
        </p:blipFill>
        <p:spPr>
          <a:xfrm flipH="1">
            <a:off x="4214810" y="2643182"/>
            <a:ext cx="4572032" cy="3908516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4294967295"/>
          </p:nvPr>
        </p:nvSpPr>
        <p:spPr>
          <a:xfrm>
            <a:off x="0" y="260350"/>
            <a:ext cx="8642350" cy="62642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dirty="0" smtClean="0"/>
              <a:t>Сегодня 3 декабря </a:t>
            </a:r>
            <a:r>
              <a:rPr lang="ru-RU" sz="2800" dirty="0"/>
              <a:t>в</a:t>
            </a:r>
            <a:r>
              <a:rPr lang="ru-RU" sz="2800" dirty="0" smtClean="0"/>
              <a:t> преддверии международного </a:t>
            </a:r>
            <a:r>
              <a:rPr lang="ru-RU" sz="2800" dirty="0"/>
              <a:t>Д</a:t>
            </a:r>
            <a:r>
              <a:rPr lang="ru-RU" sz="2800" dirty="0" smtClean="0"/>
              <a:t>ня Волонтера прошло торжественное вручение благодарностей студентам, активно принявшие участие в подготовке и проведении финала  </a:t>
            </a:r>
            <a:r>
              <a:rPr lang="en-US" sz="2800" dirty="0" smtClean="0"/>
              <a:t>IX</a:t>
            </a:r>
            <a:r>
              <a:rPr lang="ru-RU" sz="2800" dirty="0" smtClean="0"/>
              <a:t> Национального Чемпионата «Молодые профессионалы» (</a:t>
            </a:r>
            <a:r>
              <a:rPr lang="en-US" sz="2800" dirty="0" smtClean="0"/>
              <a:t>WORLDSKILS RUSSIA)</a:t>
            </a:r>
            <a:endParaRPr lang="ru-RU" sz="2800" dirty="0"/>
          </a:p>
        </p:txBody>
      </p:sp>
      <p:pic>
        <p:nvPicPr>
          <p:cNvPr id="1026" name="Picture 2" descr="https://sun9-85.userapi.com/impg/GRauJ2GxrruEqlvCkLQMC2xikTEW5a-lZIBdwQ/PM2K_Dlu1oI.jpg?size=810x1080&amp;quality=95&amp;sign=06b35ea9d524772feabdfbd4224357e9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131840" y="2869019"/>
            <a:ext cx="3024336" cy="40324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7295993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sun9-24.userapi.com/impg/KHeacuSckwO-OU9LFxzIW-2ZmLSdLt-yxPSAJw/a_72xKOi2C4.jpg?size=1280x960&amp;quality=95&amp;sign=035f3ca411bd066d90cfc3642c715876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260350"/>
            <a:ext cx="4392488" cy="32943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sun9-31.userapi.com/impg/lqgPVEWUlEu4C6HE_Zr4xQAPjRbKw7zLaBUSEQ/wEdYr2YYDzM.jpg?size=1280x960&amp;quality=95&amp;sign=3e74a3e7cc31489ba4e888b9c9a8ed16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356992"/>
            <a:ext cx="4392488" cy="32943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27542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712968" cy="1454410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2700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Ежегодно </a:t>
            </a:r>
            <a:r>
              <a:rPr lang="ru-RU" sz="2700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 декабря</a:t>
            </a:r>
            <a:r>
              <a:rPr lang="ru-RU" sz="2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700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России отмечается </a:t>
            </a:r>
            <a:r>
              <a:rPr lang="ru-RU" sz="27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День волонтера</a:t>
            </a:r>
            <a:r>
              <a:rPr lang="ru-RU" sz="2700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установленный Указом Президента РФ №572 от 27 ноября 2017 года</a:t>
            </a:r>
            <a:r>
              <a:rPr lang="ru-RU" sz="2700" b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7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7544" y="2143116"/>
            <a:ext cx="8280920" cy="4238212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2900" b="1" u="sng" dirty="0" err="1">
                <a:latin typeface="Times New Roman" pitchFamily="18" charset="0"/>
                <a:cs typeface="Times New Roman" pitchFamily="18" charset="0"/>
              </a:rPr>
              <a:t>Волонтерство</a:t>
            </a:r>
            <a:r>
              <a:rPr lang="ru-RU" sz="2900" dirty="0">
                <a:latin typeface="Times New Roman" pitchFamily="18" charset="0"/>
                <a:cs typeface="Times New Roman" pitchFamily="18" charset="0"/>
              </a:rPr>
              <a:t> – это неоплачиваемая, социальная, добровольческая деятельность на благо других. Это понимание своего выбора, способа реализации, ответственности за конечный результат, 100% включенность в процесс, руководствуясь принципом – не навредить</a:t>
            </a:r>
            <a:r>
              <a:rPr lang="ru-RU" sz="29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2900" dirty="0" smtClean="0">
                <a:latin typeface="Times New Roman" pitchFamily="18" charset="0"/>
                <a:cs typeface="Times New Roman" pitchFamily="18" charset="0"/>
              </a:rPr>
              <a:t>«Творим добро вместе» - волонтерское движение нашего колледжа.</a:t>
            </a:r>
            <a:endParaRPr lang="ru-RU" sz="29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512" y="260648"/>
            <a:ext cx="3672408" cy="6264696"/>
          </a:xfrm>
        </p:spPr>
        <p:txBody>
          <a:bodyPr/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У всех волонтёров есть своя личная книжка волонтёра, выданная Республиканским центром волонтёрского движения и поддержки молодых инициатив.</a:t>
            </a:r>
          </a:p>
          <a:p>
            <a:endParaRPr lang="ru-RU" dirty="0"/>
          </a:p>
        </p:txBody>
      </p:sp>
      <p:pic>
        <p:nvPicPr>
          <p:cNvPr id="5" name="Picture 2" descr="C:\Users\user\Desktop\Конкурс фото\1.jp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936" y="260648"/>
            <a:ext cx="4895726" cy="61926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4294967295"/>
          </p:nvPr>
        </p:nvSpPr>
        <p:spPr>
          <a:xfrm>
            <a:off x="1000100" y="214290"/>
            <a:ext cx="6643734" cy="6335712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КАК СТАТЬ ЛУЧШИМ ВОЛОНТЕРОМ?</a:t>
            </a: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Чтобы стать отличным волонтером, важно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руководствоваться принципами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, которые были выработаны волонтерским движением за долгие годы деятельности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 lvl="0" algn="ctr">
              <a:buFont typeface="Wingdings" pitchFamily="2" charset="2"/>
              <a:buChar char="v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Не навреди </a:t>
            </a:r>
          </a:p>
          <a:p>
            <a:pPr lvl="0" algn="ctr">
              <a:buFont typeface="Wingdings" pitchFamily="2" charset="2"/>
              <a:buChar char="v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Действуй от имени организации </a:t>
            </a:r>
          </a:p>
          <a:p>
            <a:pPr lvl="0" algn="ctr">
              <a:buFont typeface="Wingdings" pitchFamily="2" charset="2"/>
              <a:buChar char="v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Будь ответственным </a:t>
            </a:r>
          </a:p>
          <a:p>
            <a:pPr lvl="0" algn="ctr">
              <a:buFont typeface="Wingdings" pitchFamily="2" charset="2"/>
              <a:buChar char="v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Помогай умениями, а не деньгами </a:t>
            </a:r>
          </a:p>
          <a:p>
            <a:pPr lvl="0" algn="ctr">
              <a:buFont typeface="Wingdings" pitchFamily="2" charset="2"/>
              <a:buChar char="v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Трезво оценивай возможности </a:t>
            </a:r>
          </a:p>
          <a:p>
            <a:pPr lvl="0" algn="ctr">
              <a:buFont typeface="Wingdings" pitchFamily="2" charset="2"/>
              <a:buChar char="v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Не занимайся тем, чего не умеешь </a:t>
            </a:r>
          </a:p>
          <a:p>
            <a:pPr lvl="0" algn="ctr">
              <a:buFont typeface="Wingdings" pitchFamily="2" charset="2"/>
              <a:buChar char="v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Работай в команде </a:t>
            </a:r>
          </a:p>
          <a:p>
            <a:pPr lvl="0" algn="ctr">
              <a:buFont typeface="Wingdings" pitchFamily="2" charset="2"/>
              <a:buChar char="v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Соблюдай правила </a:t>
            </a:r>
          </a:p>
          <a:p>
            <a:pPr lvl="0" algn="ctr">
              <a:buFont typeface="Wingdings" pitchFamily="2" charset="2"/>
              <a:buChar char="v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Будь готов выбирать из двух зол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512" y="260648"/>
            <a:ext cx="8712968" cy="6264696"/>
          </a:xfrm>
        </p:spPr>
        <p:txBody>
          <a:bodyPr>
            <a:normAutofit/>
          </a:bodyPr>
          <a:lstStyle/>
          <a:p>
            <a:r>
              <a:rPr lang="ru-RU" sz="2600" b="1" dirty="0" smtClean="0">
                <a:latin typeface="Times New Roman" pitchFamily="18" charset="0"/>
                <a:cs typeface="Times New Roman" pitchFamily="18" charset="0"/>
              </a:rPr>
              <a:t>ПЯТЬ СОВЕТОВ НАЧИНАЮЩЕМУ ВОЛОНТЕРУ</a:t>
            </a:r>
            <a:endParaRPr lang="ru-RU" sz="2600" dirty="0" smtClean="0">
              <a:latin typeface="Times New Roman" pitchFamily="18" charset="0"/>
              <a:cs typeface="Times New Roman" pitchFamily="18" charset="0"/>
            </a:endParaRPr>
          </a:p>
          <a:p>
            <a:pPr marL="514350" lvl="0" indent="-514350">
              <a:buFont typeface="+mj-lt"/>
              <a:buAutoNum type="arabicPeriod"/>
            </a:pP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Найдите свою сферу деятельности, даже если придется много всего перепробовать.</a:t>
            </a:r>
          </a:p>
          <a:p>
            <a:pPr marL="514350" lvl="0" indent="-514350">
              <a:buFont typeface="+mj-lt"/>
              <a:buAutoNum type="arabicPeriod"/>
            </a:pP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Честно оцените свои силы, чтобы не выгореть.</a:t>
            </a:r>
          </a:p>
          <a:p>
            <a:pPr marL="514350" lvl="0" indent="-514350">
              <a:buFont typeface="+mj-lt"/>
              <a:buAutoNum type="arabicPeriod"/>
            </a:pP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Сфера еще не всё. Важно искать то конкретное дело, которое вас радует и в котором вы приносите определенную пользу.</a:t>
            </a:r>
          </a:p>
          <a:p>
            <a:pPr marL="514350" lvl="0" indent="-514350">
              <a:buFont typeface="+mj-lt"/>
              <a:buAutoNum type="arabicPeriod"/>
            </a:pP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Настройтесь на регулярность.</a:t>
            </a:r>
          </a:p>
          <a:p>
            <a:pPr marL="514350" lvl="0" indent="-514350">
              <a:buFont typeface="+mj-lt"/>
              <a:buAutoNum type="arabicPeriod"/>
            </a:pP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Радуйтесь тому, что делаете, и не заставляйте себя, если дело перестало приносить радость.</a:t>
            </a:r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251520" y="4797152"/>
            <a:ext cx="8640960" cy="129266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В нашем  колледже учатся более </a:t>
            </a:r>
            <a:r>
              <a:rPr lang="ru-RU" sz="2600" i="1" u="sng" dirty="0" smtClean="0">
                <a:latin typeface="Times New Roman" pitchFamily="18" charset="0"/>
                <a:cs typeface="Times New Roman" pitchFamily="18" charset="0"/>
              </a:rPr>
              <a:t>160 волонтеров</a:t>
            </a:r>
            <a:r>
              <a:rPr lang="en-US" sz="2600" i="1" u="sng" dirty="0" smtClean="0">
                <a:latin typeface="Times New Roman" pitchFamily="18" charset="0"/>
                <a:cs typeface="Times New Roman" pitchFamily="18" charset="0"/>
              </a:rPr>
              <a:t>!</a:t>
            </a:r>
            <a:endParaRPr lang="ru-RU" sz="2600" i="1" u="sng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 Если вы хотите вступить в нашу команду добровольцев, вам нужно подойти в 403 кабинет к </a:t>
            </a:r>
            <a:r>
              <a:rPr lang="ru-RU" sz="2600" dirty="0" err="1" smtClean="0">
                <a:latin typeface="Times New Roman" pitchFamily="18" charset="0"/>
                <a:cs typeface="Times New Roman" pitchFamily="18" charset="0"/>
              </a:rPr>
              <a:t>Каниповой</a:t>
            </a: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 Э.Р.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51520" y="332657"/>
            <a:ext cx="8640960" cy="2376264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r>
              <a:rPr lang="ru-RU" sz="2900" b="1" i="1" u="sng" dirty="0" err="1" smtClean="0">
                <a:latin typeface="Times New Roman" pitchFamily="18" charset="0"/>
                <a:cs typeface="Times New Roman" pitchFamily="18" charset="0"/>
              </a:rPr>
              <a:t>Волонтёрство</a:t>
            </a:r>
            <a:r>
              <a:rPr lang="ru-RU" sz="2900" dirty="0" smtClean="0">
                <a:latin typeface="Times New Roman" pitchFamily="18" charset="0"/>
                <a:cs typeface="Times New Roman" pitchFamily="18" charset="0"/>
              </a:rPr>
              <a:t>– это не хобби, а образ жизни! Нас объединяет одно желание – сделать наш мир лучше. Мы научились совмещать и учебу, и добровольческую деятельность, получая массу ярких впечатлений!</a:t>
            </a:r>
          </a:p>
          <a:p>
            <a:endParaRPr lang="ru-RU" dirty="0"/>
          </a:p>
        </p:txBody>
      </p:sp>
      <p:pic>
        <p:nvPicPr>
          <p:cNvPr id="5" name="Picture 2" descr="https://sun9-57.userapi.com/c851120/v851120796/154119/8hZ5DpGIwyA.jpg"/>
          <p:cNvPicPr>
            <a:picLocks noGrp="1"/>
          </p:cNvPicPr>
          <p:nvPr>
            <p:ph idx="1"/>
          </p:nvPr>
        </p:nvPicPr>
        <p:blipFill>
          <a:blip r:embed="rId3" cstate="print">
            <a:lum bright="10000" contrast="20000"/>
          </a:blip>
          <a:srcRect/>
          <a:stretch>
            <a:fillRect/>
          </a:stretch>
        </p:blipFill>
        <p:spPr bwMode="auto">
          <a:xfrm>
            <a:off x="1403648" y="2636912"/>
            <a:ext cx="6048672" cy="39604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body" sz="half" idx="2"/>
          </p:nvPr>
        </p:nvSpPr>
        <p:spPr>
          <a:xfrm>
            <a:off x="3995936" y="188640"/>
            <a:ext cx="4968552" cy="6480720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Каждое добровольческое движение имеет свою личную эмблему. Наше движение тоже имеет свою эмблему. Она была создана в 2018 году. Эмблема оформлена в форме карты Республики Башкортостан, внутри которой в качестве фона использован флаг Республики и посередине гармонично расположились руки волонтера, держащие знак медицины. Надпись «Творим добро вместе!» в верхней части дополняют эмблему, показывая всеобщую заинтересованность в воплощении добра в жизнь, действуя сообща. Она благородно красуется на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манишках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, которые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надевают волонтеры, осуществляя волонтёрскую деятельность.</a:t>
            </a:r>
            <a:endParaRPr lang="ru-RU" sz="2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E:\Волонтёрство\Логотипы волонтёрства и форма\НОВЫЕ логотипы\2.jp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124744"/>
            <a:ext cx="3672408" cy="4680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9552" y="476672"/>
            <a:ext cx="8208912" cy="5832648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Наши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студенты -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волонтеры участвуют в различных родах мероприятий: 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Финал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IX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Национального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чемпионата 2021«Молодые профессионалы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WorldSkillsRussia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» в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г.Уфа </a:t>
            </a:r>
          </a:p>
          <a:p>
            <a:pPr>
              <a:buFont typeface="Arial" pitchFamily="34" charset="0"/>
              <a:buChar char="•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Церемония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награждения лучших медицинских работников Республики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Башкортостан </a:t>
            </a:r>
          </a:p>
          <a:p>
            <a:pPr>
              <a:buFont typeface="Arial" pitchFamily="34" charset="0"/>
              <a:buChar char="•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Парад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медицинских работников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РБ </a:t>
            </a:r>
          </a:p>
          <a:p>
            <a:pPr>
              <a:buFont typeface="Arial" pitchFamily="34" charset="0"/>
              <a:buChar char="•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«Добро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село»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и многие другие мероприятия. 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В нашем добровольческом движении колледжа «Творим добро вместе» есть несколько направлений:</a:t>
            </a:r>
          </a:p>
          <a:p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51520" y="260648"/>
            <a:ext cx="4176464" cy="5865515"/>
          </a:xfrm>
        </p:spPr>
        <p:txBody>
          <a:bodyPr/>
          <a:lstStyle/>
          <a:p>
            <a:pPr lvl="0"/>
            <a:r>
              <a:rPr lang="ru-RU" sz="2400" u="sng" dirty="0" smtClean="0">
                <a:latin typeface="Times New Roman" pitchFamily="18" charset="0"/>
                <a:cs typeface="Times New Roman" pitchFamily="18" charset="0"/>
              </a:rPr>
              <a:t>1. Участие событийных волонтеров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lvl="0">
              <a:buFont typeface="Arial" pitchFamily="34" charset="0"/>
              <a:buChar char="•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Финал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IX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Национального чемпионата 2021«Молодые профессионалы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WorldSkillsRussia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» в г.Уфа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 lvl="0">
              <a:buFont typeface="Arial" pitchFamily="34" charset="0"/>
              <a:buChar char="•"/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5" name="Содержимое 4" descr="Изображение выглядит как внутренний, человек, люди, группа&#10;&#10;Автоматически созданное описание"/>
          <p:cNvPicPr>
            <a:picLocks noGrp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427984" y="332656"/>
            <a:ext cx="4533851" cy="6048672"/>
          </a:xfrm>
          <a:prstGeom prst="rect">
            <a:avLst/>
          </a:prstGeom>
        </p:spPr>
      </p:pic>
      <p:pic>
        <p:nvPicPr>
          <p:cNvPr id="6" name="Рисунок 5" descr="Изображение выглядит как небо, внешний, палатка, наружный объект&#10;&#10;Автоматически созданное описание"/>
          <p:cNvPicPr/>
          <p:nvPr/>
        </p:nvPicPr>
        <p:blipFill>
          <a:blip r:embed="rId4" cstate="print"/>
          <a:srcRect t="25660" b="7625"/>
          <a:stretch>
            <a:fillRect/>
          </a:stretch>
        </p:blipFill>
        <p:spPr>
          <a:xfrm>
            <a:off x="539552" y="2708920"/>
            <a:ext cx="3312368" cy="3816424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Изображение выглядит как текст, внешний, дорога&#10;&#10;Автоматически созданное описание"/>
          <p:cNvPicPr>
            <a:picLocks noGrp="1"/>
          </p:cNvPicPr>
          <p:nvPr>
            <p:ph idx="1"/>
          </p:nvPr>
        </p:nvPicPr>
        <p:blipFill>
          <a:blip r:embed="rId3" cstate="print"/>
          <a:srcRect b="11364"/>
          <a:stretch>
            <a:fillRect/>
          </a:stretch>
        </p:blipFill>
        <p:spPr>
          <a:xfrm>
            <a:off x="251520" y="260648"/>
            <a:ext cx="5472608" cy="2808312"/>
          </a:xfrm>
          <a:prstGeom prst="rect">
            <a:avLst/>
          </a:prstGeom>
        </p:spPr>
      </p:pic>
      <p:pic>
        <p:nvPicPr>
          <p:cNvPr id="7" name="Рисунок 6" descr="Изображение выглядит как текст&#10;&#10;Автоматически созданное описание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635896" y="3068960"/>
            <a:ext cx="5274469" cy="35957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здание, внешний, человек, толпа&#10;&#10;Автоматически созданное описание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580112" y="3140968"/>
            <a:ext cx="3384376" cy="3456384"/>
          </a:xfrm>
          <a:prstGeom prst="rect">
            <a:avLst/>
          </a:prstGeom>
        </p:spPr>
      </p:pic>
      <p:pic>
        <p:nvPicPr>
          <p:cNvPr id="6" name="Содержимое 5" descr="Изображение выглядит как небо, внешний, трава, человек&#10;&#10;Автоматически созданное описание"/>
          <p:cNvPicPr>
            <a:picLocks noGrp="1"/>
          </p:cNvPicPr>
          <p:nvPr>
            <p:ph idx="1"/>
          </p:nvPr>
        </p:nvPicPr>
        <p:blipFill>
          <a:blip r:embed="rId4" cstate="print"/>
          <a:srcRect t="15473"/>
          <a:stretch>
            <a:fillRect/>
          </a:stretch>
        </p:blipFill>
        <p:spPr>
          <a:xfrm>
            <a:off x="323528" y="3789040"/>
            <a:ext cx="4716016" cy="2753692"/>
          </a:xfrm>
          <a:prstGeom prst="rect">
            <a:avLst/>
          </a:prstGeom>
        </p:spPr>
      </p:pic>
      <p:pic>
        <p:nvPicPr>
          <p:cNvPr id="7" name="Рисунок 6" descr="Изображение выглядит как внешний, человек, люди&#10;&#10;Автоматически созданное описание"/>
          <p:cNvPicPr/>
          <p:nvPr/>
        </p:nvPicPr>
        <p:blipFill>
          <a:blip r:embed="rId5" cstate="print"/>
          <a:srcRect l="6212" t="5357" r="4339" b="12500"/>
          <a:stretch>
            <a:fillRect/>
          </a:stretch>
        </p:blipFill>
        <p:spPr>
          <a:xfrm>
            <a:off x="323528" y="332656"/>
            <a:ext cx="5184576" cy="3312368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текст, небо, внешний, человек&#10;&#10;Автоматически созданное описание"/>
          <p:cNvPicPr/>
          <p:nvPr/>
        </p:nvPicPr>
        <p:blipFill>
          <a:blip r:embed="rId3" cstate="print"/>
          <a:srcRect l="6061"/>
          <a:stretch>
            <a:fillRect/>
          </a:stretch>
        </p:blipFill>
        <p:spPr>
          <a:xfrm>
            <a:off x="251520" y="260648"/>
            <a:ext cx="5580385" cy="3341370"/>
          </a:xfrm>
          <a:prstGeom prst="rect">
            <a:avLst/>
          </a:prstGeom>
        </p:spPr>
      </p:pic>
      <p:pic>
        <p:nvPicPr>
          <p:cNvPr id="6" name="Содержимое 5" descr="Изображение выглядит как текст, небо, внешний, знак&#10;&#10;Автоматически созданное описание"/>
          <p:cNvPicPr>
            <a:picLocks noGrp="1"/>
          </p:cNvPicPr>
          <p:nvPr>
            <p:ph idx="1"/>
          </p:nvPr>
        </p:nvPicPr>
        <p:blipFill>
          <a:blip r:embed="rId4" cstate="print"/>
          <a:srcRect l="7043" t="11269" r="5619" b="17358"/>
          <a:stretch>
            <a:fillRect/>
          </a:stretch>
        </p:blipFill>
        <p:spPr>
          <a:xfrm>
            <a:off x="467544" y="3789040"/>
            <a:ext cx="4680520" cy="2808312"/>
          </a:xfrm>
          <a:prstGeom prst="rect">
            <a:avLst/>
          </a:prstGeom>
        </p:spPr>
      </p:pic>
      <p:pic>
        <p:nvPicPr>
          <p:cNvPr id="7" name="Рисунок 6" descr="Изображение выглядит как человек, внешний, люди, в позе&#10;&#10;Автоматически созданное описание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940152" y="2708920"/>
            <a:ext cx="2880320" cy="373542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23528" y="404664"/>
            <a:ext cx="8496944" cy="5721499"/>
          </a:xfrm>
        </p:spPr>
        <p:txBody>
          <a:bodyPr/>
          <a:lstStyle/>
          <a:p>
            <a:pPr lvl="0">
              <a:buFont typeface="Arial" pitchFamily="34" charset="0"/>
              <a:buChar char="•"/>
            </a:pPr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 Церемония награждения лучших медицинских работников Республики Башкортостан, Парад медицинских работников РБ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3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5" name="Содержимое 4" descr="Изображение выглядит как человек, пол, в позе, группа&#10;&#10;Автоматически созданное описание"/>
          <p:cNvPicPr>
            <a:picLocks noGrp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259632" y="1988840"/>
            <a:ext cx="6768752" cy="4392488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</TotalTime>
  <Words>625</Words>
  <Application>Microsoft Office PowerPoint</Application>
  <PresentationFormat>Экран (4:3)</PresentationFormat>
  <Paragraphs>49</Paragraphs>
  <Slides>23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8" baseType="lpstr">
      <vt:lpstr>Arial</vt:lpstr>
      <vt:lpstr>Calibri</vt:lpstr>
      <vt:lpstr>Times New Roman</vt:lpstr>
      <vt:lpstr>Wingdings</vt:lpstr>
      <vt:lpstr>Тема Office</vt:lpstr>
      <vt:lpstr> «ТВОРИМ ДОБРО ВМЕСТЕ»</vt:lpstr>
      <vt:lpstr>Ежегодно 5 декабря в России отмечается День волонтера, установленный Указом Президента РФ №572 от 27 ноября 2017 года.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Ежегодно 5 декабря в России отмечается День волонтера, установленный Указом Президента РФ №572 от 27 ноября 2017 года.</dc:title>
  <dc:creator>Пользователь</dc:creator>
  <cp:lastModifiedBy>Munira</cp:lastModifiedBy>
  <cp:revision>22</cp:revision>
  <dcterms:created xsi:type="dcterms:W3CDTF">2021-11-25T19:15:03Z</dcterms:created>
  <dcterms:modified xsi:type="dcterms:W3CDTF">2021-12-03T10:51:38Z</dcterms:modified>
</cp:coreProperties>
</file>