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65" r:id="rId10"/>
    <p:sldId id="266" r:id="rId11"/>
    <p:sldId id="267" r:id="rId12"/>
    <p:sldId id="268" r:id="rId13"/>
    <p:sldId id="277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ckardBell" initials="P" lastIdx="2" clrIdx="0">
    <p:extLst>
      <p:ext uri="{19B8F6BF-5375-455C-9EA6-DF929625EA0E}">
        <p15:presenceInfo xmlns:p15="http://schemas.microsoft.com/office/powerpoint/2012/main" userId="PackardB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43E21E"/>
    <a:srgbClr val="79E4F3"/>
    <a:srgbClr val="4064C8"/>
    <a:srgbClr val="A4F3FE"/>
    <a:srgbClr val="BAF6FE"/>
    <a:srgbClr val="89EDFB"/>
    <a:srgbClr val="9ADDEA"/>
    <a:srgbClr val="E9B3E1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0" autoAdjust="0"/>
  </p:normalViewPr>
  <p:slideViewPr>
    <p:cSldViewPr snapToGrid="0">
      <p:cViewPr varScale="1">
        <p:scale>
          <a:sx n="98" d="100"/>
          <a:sy n="98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1933-068E-4A3B-9B2A-48E80D6E1B0B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9CD10-367E-4ABE-9CDE-D180A3FB5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CD10-367E-4ABE-9CDE-D180A3FB5E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9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9CD10-367E-4ABE-9CDE-D180A3FB5E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4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059408-D5F1-4B88-8947-BF576548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5A79C6F-521F-4836-8601-28BF2774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A5A651-6987-49D6-A9A4-A06C4962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06FEF4-8D26-43DF-8265-2CE71116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35C6C6-E17C-47D6-A603-1C0A0DBA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4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EBB3B-5594-46E7-898E-72333C6D1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603277-5178-4783-965D-618B7EE15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826951-9C0B-44FA-AD59-B25FB946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4FB4E7-7F5B-4553-B129-44AE2B1F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728873-A666-44FD-9582-7781EFA2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1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5D93CDB-1407-4E5C-867A-484C4FF60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A274C7-CA1B-42D2-94E4-7B58A419C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3E1432-A588-4E4F-BBBC-45C85D2E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3AA440-7D7A-4A8B-B08B-A0945AB1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EE93D5-8123-4481-BAF2-9AEB2481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CCE29E-F158-4F0C-96CA-814016AD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8A2FE9-E9C1-4981-9482-BBD0A19E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DF2171-EE51-49E6-9EE3-FB67A216A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595F8D-51DB-4078-978A-DE1E352B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CE9E836-CAB8-4030-BD73-796C9925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1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0A5AFB-46AF-4E5F-95CB-51D9A3FB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C0C06C-09C0-46DD-9435-6883E1D5F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E38845-4C8B-45A0-969E-CD6DAA98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9759BD-4DC3-47AB-AED9-B7E00BA7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7B8051-38F0-4546-9C3D-248B671D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89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F9CF9-9815-4F0B-8F1E-E236FE7B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4724D2-ECB0-40F5-AB00-478C9641E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302E31-B6D1-440D-BF78-959BF93A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0D5296-A251-49C7-8A45-3AE4F742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AEFA6B-2629-4BED-996E-EC91D430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FE339F-4815-4EEC-BABF-3E7581F9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F1F23-275D-4B89-A713-2ACDAEAD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A549C7-5D05-40BB-BD9C-06D5DCBE0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283B3C-E855-429D-A05D-842008AA8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8C6C9F5-8B8A-4D7D-A677-46E6C1FBA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9E52226-B5FD-4B1B-99C4-14FF93C1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F708A3-B969-44AF-A523-F9F0F520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B8DC1FE-B5ED-4F1E-9AF6-0692A82D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907B266-3EC9-436C-9711-D6D7481A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5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FF2652-B73C-4D18-A8DF-BAC142BE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6FA7FC-5740-46E0-8427-9D4B9E28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4A97338-C94A-4311-B955-96D5925B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43E562C-E862-41EA-B015-70F97AF7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EBF253-080B-452D-A5F3-5529196F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D60E554-70DD-4BC6-98AF-A20AB532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77AC312-C666-4434-8BA3-6C1B73B4B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8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6A2769-0821-49E7-B4BE-087D83BC5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515B80-922A-4415-BA81-499EBDCA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0BCC43-2402-4119-9792-EB11CA424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28D3CC6-5572-461B-AA75-B780AAAD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530664-991F-4213-B86C-E713774A1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473B80-D7CD-46B3-907B-9C315D80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330E26-6B72-44A7-BC7E-C0AD439B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4FAED5E-641B-4D0B-8A03-551B59DA5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34F631-BFE5-42C8-AEA0-BC3C509BA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8AB6CE-32B9-4D32-BDDA-08899AD3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83ECDCB-9C0C-42E7-A75A-267D795D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82A6C0-7157-40D5-A63F-03039FCB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3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C27236-A3C8-4BB0-8B78-BF52FF2B7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F54E16E-0D8D-4A8D-8F1F-AA3DF28C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DD5115-7AE0-4D6C-AAAC-E2E758A7B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F3F1-8482-43D7-983F-77C5B0DC7E42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72FEFD-C93F-42C5-A6C2-2A1ACE010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975188-2DD8-48F9-8065-F20EF9557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C44D5-A0DA-40BF-8691-38404D5626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4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319657" y="6211669"/>
            <a:ext cx="201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динов</a:t>
            </a:r>
            <a:r>
              <a:rPr lang="ru-RU" dirty="0" smtClean="0">
                <a:solidFill>
                  <a:schemeClr val="bg1"/>
                </a:solidFill>
              </a:rPr>
              <a:t> Э.В.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Picture 16" descr="7 апреля - Всемирный День здоровья | Яльчикский район Чувашской Респуб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322379" y="5934670"/>
            <a:ext cx="2030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Выполнили:</a:t>
            </a:r>
          </a:p>
          <a:p>
            <a:r>
              <a:rPr lang="ru-RU" dirty="0" err="1" smtClean="0"/>
              <a:t>Хаматшин</a:t>
            </a:r>
            <a:r>
              <a:rPr lang="ru-RU" dirty="0" smtClean="0"/>
              <a:t> Д.И.</a:t>
            </a:r>
          </a:p>
          <a:p>
            <a:r>
              <a:rPr lang="ru-RU" dirty="0" err="1" smtClean="0"/>
              <a:t>Камалтдинов</a:t>
            </a:r>
            <a:r>
              <a:rPr lang="ru-RU" dirty="0" smtClean="0"/>
              <a:t> Э.В.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0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9560B9-F24A-467F-99B8-2AA0031F98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01" y="5149215"/>
            <a:ext cx="2004398" cy="1708785"/>
          </a:xfrm>
          <a:prstGeom prst="rect">
            <a:avLst/>
          </a:prstGeom>
          <a:gradFill>
            <a:gsLst>
              <a:gs pos="67210">
                <a:srgbClr val="B1C5E6"/>
              </a:gs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0967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2">
                <a:lumMod val="20000"/>
                <a:lumOff val="80000"/>
              </a:schemeClr>
            </a:gs>
            <a:gs pos="31000">
              <a:srgbClr val="00B050"/>
            </a:gs>
            <a:gs pos="0">
              <a:srgbClr val="00B050"/>
            </a:gs>
            <a:gs pos="89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19610B26-DE08-48B7-8CFB-8C89C43FC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97" y="777087"/>
            <a:ext cx="9244965" cy="608091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A3C917-E858-459A-9DC6-CEF89956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-1371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табака</a:t>
            </a:r>
          </a:p>
        </p:txBody>
      </p:sp>
    </p:spTree>
    <p:extLst>
      <p:ext uri="{BB962C8B-B14F-4D97-AF65-F5344CB8AC3E}">
        <p14:creationId xmlns:p14="http://schemas.microsoft.com/office/powerpoint/2010/main" val="1841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териалы по профилактике коронавирусной инфекции. | ГБУЗ ЛОН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0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5F44AE-4D41-4011-B046-069865C88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069664C-E8EF-4C96-8174-B3C7FD9D6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31589"/>
            <a:ext cx="8564880" cy="239585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облюдение рекомендаций ВОЗ, регулярное прохождение медицинского обследования, наличие физической активности и полноценного сна позволит прожить долгую и здоровую жизнь.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544285" y="5845628"/>
            <a:ext cx="11647715" cy="1012371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4284" y="5845628"/>
            <a:ext cx="11571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Наша 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планета - наше 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здоровье!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8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DCB2B1-2999-445E-B840-1027FD4DB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30480"/>
            <a:ext cx="2377440" cy="6827520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состояние полного физического, душевного и социального благополучия, а не только отсутствие болезней и физических дефектов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79AD06-4AC0-44D8-834F-D2EA0D24BFC3}"/>
              </a:ext>
            </a:extLst>
          </p:cNvPr>
          <p:cNvSpPr txBox="1"/>
          <p:nvPr/>
        </p:nvSpPr>
        <p:spPr>
          <a:xfrm>
            <a:off x="9814560" y="193655"/>
            <a:ext cx="237744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образ жизни человека, направленный на сохранение здоровья, профилактику болезней и укрепление человеческого организма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622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648" y="158496"/>
            <a:ext cx="11761470" cy="6555641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chemeClr val="bg1"/>
              </a:contourClr>
            </a:sp3d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Всемирный день </a:t>
            </a:r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здоровья</a:t>
            </a:r>
          </a:p>
          <a:p>
            <a:pPr algn="ctr"/>
            <a:endParaRPr lang="ru-RU" sz="2800" dirty="0" smtClean="0">
              <a:solidFill>
                <a:schemeClr val="tx2">
                  <a:lumMod val="50000"/>
                </a:schemeClr>
              </a:solidFill>
              <a:effectLst>
                <a:glow>
                  <a:schemeClr val="accent1"/>
                </a:glow>
                <a:outerShdw dist="50800" sx="1000" sy="1000" algn="ctr" rotWithShape="0">
                  <a:schemeClr val="tx1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de-DE" sz="2800" dirty="0">
                <a:solidFill>
                  <a:schemeClr val="tx2">
                    <a:lumMod val="50000"/>
                  </a:schemeClr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—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отмечается ежегодно 7 апреля начиная с 1950 года. В этот день в 1948 году вступил в силу Устав Всемирной организации здравоохранения(ВОЗ).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glow>
                  <a:schemeClr val="accent1"/>
                </a:glow>
                <a:outerShdw dist="50800" sx="1000" sy="1000" algn="ctr" rotWithShape="0">
                  <a:schemeClr val="tx1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Идея Всемирного дня здоровья была выдвинута уже на первой сессии Всемирной ассамблеи здравоохранения в 1948 году. Но в 1948 году этот Всемирный день отмечался 22 июля, в день ратификации Устава ВОЗ.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glow>
                  <a:schemeClr val="accent1"/>
                </a:glow>
                <a:outerShdw dist="50800" sx="1000" sy="1000" algn="ctr" rotWithShape="0">
                  <a:schemeClr val="tx1"/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glow>
                    <a:schemeClr val="accent1"/>
                  </a:glow>
                  <a:outerShdw dist="50800" sx="1000" sy="1000" algn="ctr" rotWithShape="0">
                    <a:schemeClr val="tx1"/>
                  </a:outerShdw>
                </a:effectLst>
                <a:cs typeface="Times New Roman" panose="02020603050405020304" pitchFamily="18" charset="0"/>
              </a:rPr>
              <a:t>ВОЗ посвящает каждый ежегодный Всемирный день здоровья каким-либо темам и проводит различные пропагандистские мероприятия, как в этот день, так и длительное время после 7 апреля. В частности, им уделяют внимание Генеральный секретарь ООН и Генеральный директор ВОЗ в своих ежегодных посланиях, посвящённых этому дню.</a:t>
            </a:r>
          </a:p>
        </p:txBody>
      </p:sp>
    </p:spTree>
    <p:extLst>
      <p:ext uri="{BB962C8B-B14F-4D97-AF65-F5344CB8AC3E}">
        <p14:creationId xmlns:p14="http://schemas.microsoft.com/office/powerpoint/2010/main" val="1163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годня отмечается Всемирный день здоровья | Новости Саратова и области —  Информационное агентство &quot;Взгляд-инф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1772" y="-174171"/>
            <a:ext cx="12192001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ln w="25400" cmpd="sng">
                  <a:noFill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ИСТОРИЯ </a:t>
            </a:r>
            <a:r>
              <a:rPr lang="ru-RU" sz="4000" b="1" u="sng" dirty="0" smtClean="0">
                <a:ln w="25400" cmpd="sng">
                  <a:noFill/>
                </a:ln>
                <a:solidFill>
                  <a:srgbClr val="FFC000"/>
                </a:solidFill>
                <a:cs typeface="Times New Roman" panose="02020603050405020304" pitchFamily="18" charset="0"/>
              </a:rPr>
              <a:t>ПРАЗДНИКА</a:t>
            </a:r>
            <a:endParaRPr lang="en-US" sz="2000" b="1" dirty="0">
              <a:ln w="0" cmpd="sng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здоровья </a:t>
            </a: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века затрагивает умы человечества. С каждым десятилетием продолжительность жизни человека увеличивается, благодаря постоянному развитию, совершенствованию </a:t>
            </a:r>
            <a:r>
              <a:rPr lang="ru-RU" sz="2000" b="1" dirty="0" smtClean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медицины </a:t>
            </a: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регулярных открытий в этой области. Еще несколько десятков лет </a:t>
            </a:r>
            <a:r>
              <a:rPr lang="ru-RU" sz="2000" b="1" dirty="0" smtClean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 </a:t>
            </a: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умирали от болезней, которые сейчас успешно лечатся и не </a:t>
            </a:r>
            <a:r>
              <a:rPr lang="ru-RU" sz="2000" b="1" dirty="0" smtClean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вызывают страха </a:t>
            </a: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растерянности</a:t>
            </a: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Однако существует немало пробелов и нерешенных проблем в области медицины, которые требуют ежедневной проработки.</a:t>
            </a:r>
          </a:p>
          <a:p>
            <a:pPr algn="ctr"/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Рассматривая данный вопрос с глобальной точки зрения, постоянно ухудшающаяся ситуация с экологией, нестабильной экономикой, отсутствием доступной медицины в некоторых странах не способствует качественной и здоровой жизни. Для решения этих вопросов была создана Всемирная организация здравоохранения, в обязанности которой входит разработка научных программ и исследований, создание стандартов и контроль в их всеобщем соблюдении, оценка ситуации в области здравоохранения и принятие мер для ее улучшения</a:t>
            </a:r>
            <a:r>
              <a:rPr lang="ru-RU" sz="2000" b="1" dirty="0" smtClean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 сотрудничает со многими странами и правительствами в осуществлении национальных стратегий и соблюдении коллективных обязательств. Они консультируют министерства здравоохранения разных государств, содействуют расширению возможностей по профилактике, лечению и помощи во всех сферах здравоохранения</a:t>
            </a:r>
            <a:r>
              <a:rPr lang="ru-RU" sz="2000" b="1" dirty="0" smtClean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n w="0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Датой появления ВОЗ считается 7 апреля 1948 года, когда был подписан устав организации. А начиная с 1950 года в эту же дату появился Всемирный день здоровья, позволяющий ежегодно поднимать вопросы, которые затрагивают все человечество и непосредственно влияют на нашу жизнь. Это наше здоровье и долголетие.</a:t>
            </a:r>
          </a:p>
        </p:txBody>
      </p:sp>
    </p:spTree>
    <p:extLst>
      <p:ext uri="{BB962C8B-B14F-4D97-AF65-F5344CB8AC3E}">
        <p14:creationId xmlns:p14="http://schemas.microsoft.com/office/powerpoint/2010/main" val="30272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304" y="-182880"/>
            <a:ext cx="12192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cs typeface="Times New Roman" panose="02020603050405020304" pitchFamily="18" charset="0"/>
              </a:rPr>
              <a:t>ТРАДИЦИИ ПРАЗДНИКА</a:t>
            </a:r>
          </a:p>
          <a:p>
            <a:pPr algn="ctr"/>
            <a:endParaRPr lang="ru-RU" sz="2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Всемирный </a:t>
            </a: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день здоровья сопровождается массовыми мероприятиями, конференциями и </a:t>
            </a:r>
            <a:r>
              <a:rPr lang="ru-RU" sz="24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флешмобами</a:t>
            </a: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  <a:b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 медучреждениях в этот день проводятся бесплатные </a:t>
            </a:r>
            <a:r>
              <a:rPr lang="ru-RU" sz="24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консультации </a:t>
            </a: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основных специалистов. Здесь можно измерить давление, проверить уровень сахара в крови, получить важную информацию о том, как не допустить появления и развития многих заболеваний, о необходимости ежегодного </a:t>
            </a:r>
            <a:r>
              <a:rPr lang="ru-RU" sz="240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медобследования</a:t>
            </a: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в целях раннего выявления проблем со здоровьем.</a:t>
            </a:r>
            <a:b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 каждым годом все больший отклик получают мобильные медицинские центры, где можно также послушать полезную информацию, пройти обследование, получить необходимые рекомендации.</a:t>
            </a:r>
            <a:b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Ежегодно всемирный день здоровья проходит под определенным лозунгом и имеет четкую тематику. Затрагивается та тема, которая является самой проблемной, требующей вмешательства и контроля в данный момент.</a:t>
            </a:r>
          </a:p>
          <a:p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8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дрые слова про врачей - Афоризмо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тренняя зарядка. Польза и рекомендации. Часть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2672" y="-146304"/>
            <a:ext cx="12277344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PEKOMEH</a:t>
            </a:r>
            <a:r>
              <a:rPr lang="ru-RU" sz="4000" b="1" u="sng" dirty="0" smtClean="0">
                <a:ln w="0">
                  <a:noFill/>
                </a:ln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ДАЦИИ ВОЗ</a:t>
            </a:r>
          </a:p>
          <a:p>
            <a:pPr algn="ctr"/>
            <a:endParaRPr lang="ru-RU" sz="2200" b="1" dirty="0" smtClean="0">
              <a:ln w="0">
                <a:solidFill>
                  <a:schemeClr val="bg1"/>
                </a:solidFill>
              </a:ln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>Основной и самой важной составляющей здоровья ВОЗ видит в необходимости постоянной физической активности. Причем не стоит путать ее с физическими упражнениями, которые являются только одним из пунктов в данном направлении.</a:t>
            </a:r>
            <a:b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</a:br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</a:br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>Под физической активностью понимается какое-либо телодвижение, требующее сокращения мышц и затрат энергии.</a:t>
            </a:r>
            <a:b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</a:br>
            <a:endParaRPr lang="ru-RU" sz="2200" b="1" dirty="0" smtClean="0">
              <a:ln w="0">
                <a:solidFill>
                  <a:schemeClr val="bg1"/>
                </a:solidFill>
              </a:ln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>Недостаточная физическая активность является одной из причин многих неинфекционных заболеваний, таких как рак, диабет, болезни сердца. Это четвертая по значимости причина глобальной смертности населения.</a:t>
            </a:r>
            <a:b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</a:br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</a:br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>Физическая активность включает в себя любой вид движения, будь то ходьба, танцы, игры, спорт. Не зря говорят: «движение – это жизнь».</a:t>
            </a:r>
            <a:b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</a:br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</a:br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>С этим немаловажным пунктом также связано питание. Ведь в настоящее время процент ожирения сред</a:t>
            </a:r>
          </a:p>
          <a:p>
            <a:pPr algn="ctr"/>
            <a:r>
              <a:rPr lang="ru-RU" sz="2200" b="1" dirty="0" smtClean="0">
                <a:ln w="0">
                  <a:solidFill>
                    <a:schemeClr val="bg1"/>
                  </a:solidFill>
                </a:ln>
                <a:cs typeface="Times New Roman" panose="02020603050405020304" pitchFamily="18" charset="0"/>
              </a:rPr>
              <a:t>и людей как детского, так и зрелого возраста крайне велик, что также сказывается на качестве здоровья.</a:t>
            </a:r>
            <a:endParaRPr lang="ru-RU" sz="2200" b="1" dirty="0">
              <a:ln w="0">
                <a:solidFill>
                  <a:schemeClr val="bg1"/>
                </a:solidFill>
              </a:ln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CCAE8F-5D0B-4199-A3C5-6766FE5CE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питания рекомендации ВОЗ следующие: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FCE200-92AC-429E-9547-6FF228562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516880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надлежащий энергообмен и здоровый вес.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от потребления насыщенных жиров к ненасыщенным (рыба, семена льна, орехи, кунжутное и льняное масло и т.д.).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из питания трансжирные кислоты.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процент потребления фруктов и овощей, бобовых, орехов и цельнозерновых продуктов.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потребление сахара и соли. А также обеспечить йодирование соли.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2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311</TotalTime>
  <Words>327</Words>
  <Application>Microsoft Office PowerPoint</Application>
  <PresentationFormat>Широкоэкранный</PresentationFormat>
  <Paragraphs>38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Здоровье — состояние полного физического, душевного и социального благополучия, а не только отсутствие болезней и физических дефектов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отношении питания рекомендации ВОЗ следующие:</vt:lpstr>
      <vt:lpstr>Презентация PowerPoint</vt:lpstr>
      <vt:lpstr>Отказ от табака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Айсиля Каримова</dc:creator>
  <cp:lastModifiedBy>PackardBell</cp:lastModifiedBy>
  <cp:revision>35</cp:revision>
  <dcterms:created xsi:type="dcterms:W3CDTF">2021-02-17T03:54:46Z</dcterms:created>
  <dcterms:modified xsi:type="dcterms:W3CDTF">2022-04-05T12:40:21Z</dcterms:modified>
</cp:coreProperties>
</file>